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376" r:id="rId2"/>
    <p:sldId id="910" r:id="rId3"/>
    <p:sldId id="919" r:id="rId4"/>
    <p:sldId id="385" r:id="rId5"/>
    <p:sldId id="423" r:id="rId6"/>
    <p:sldId id="614" r:id="rId7"/>
    <p:sldId id="932" r:id="rId8"/>
    <p:sldId id="378" r:id="rId9"/>
    <p:sldId id="379" r:id="rId10"/>
    <p:sldId id="380" r:id="rId11"/>
    <p:sldId id="922" r:id="rId12"/>
    <p:sldId id="384" r:id="rId13"/>
    <p:sldId id="381" r:id="rId14"/>
    <p:sldId id="626" r:id="rId15"/>
    <p:sldId id="387" r:id="rId16"/>
    <p:sldId id="388" r:id="rId17"/>
    <p:sldId id="389" r:id="rId18"/>
    <p:sldId id="391" r:id="rId19"/>
    <p:sldId id="392" r:id="rId20"/>
    <p:sldId id="921" r:id="rId21"/>
    <p:sldId id="931" r:id="rId22"/>
    <p:sldId id="405" r:id="rId23"/>
    <p:sldId id="920" r:id="rId24"/>
    <p:sldId id="398" r:id="rId25"/>
    <p:sldId id="399" r:id="rId26"/>
    <p:sldId id="394" r:id="rId27"/>
    <p:sldId id="396" r:id="rId28"/>
    <p:sldId id="923" r:id="rId29"/>
    <p:sldId id="400" r:id="rId30"/>
    <p:sldId id="926" r:id="rId31"/>
    <p:sldId id="402" r:id="rId32"/>
    <p:sldId id="925" r:id="rId33"/>
    <p:sldId id="403" r:id="rId34"/>
    <p:sldId id="406" r:id="rId35"/>
    <p:sldId id="404" r:id="rId36"/>
    <p:sldId id="408" r:id="rId37"/>
    <p:sldId id="409" r:id="rId38"/>
    <p:sldId id="916" r:id="rId39"/>
    <p:sldId id="410" r:id="rId40"/>
    <p:sldId id="915" r:id="rId41"/>
    <p:sldId id="928" r:id="rId42"/>
    <p:sldId id="917" r:id="rId43"/>
    <p:sldId id="412" r:id="rId44"/>
    <p:sldId id="413" r:id="rId45"/>
    <p:sldId id="414" r:id="rId46"/>
    <p:sldId id="416" r:id="rId47"/>
    <p:sldId id="417" r:id="rId48"/>
    <p:sldId id="418" r:id="rId49"/>
    <p:sldId id="419" r:id="rId50"/>
    <p:sldId id="415" r:id="rId51"/>
    <p:sldId id="420" r:id="rId52"/>
    <p:sldId id="918" r:id="rId53"/>
    <p:sldId id="930" r:id="rId54"/>
    <p:sldId id="929" r:id="rId55"/>
    <p:sldId id="545" r:id="rId56"/>
    <p:sldId id="891" r:id="rId57"/>
    <p:sldId id="607" r:id="rId58"/>
    <p:sldId id="912" r:id="rId59"/>
    <p:sldId id="618" r:id="rId60"/>
    <p:sldId id="421" r:id="rId61"/>
    <p:sldId id="927" r:id="rId62"/>
    <p:sldId id="901" r:id="rId63"/>
    <p:sldId id="903" r:id="rId64"/>
    <p:sldId id="904" r:id="rId65"/>
    <p:sldId id="905" r:id="rId66"/>
    <p:sldId id="909" r:id="rId67"/>
    <p:sldId id="906" r:id="rId68"/>
    <p:sldId id="907" r:id="rId69"/>
    <p:sldId id="908" r:id="rId70"/>
    <p:sldId id="933" r:id="rId71"/>
    <p:sldId id="911" r:id="rId7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910"/>
            <p14:sldId id="919"/>
            <p14:sldId id="385"/>
            <p14:sldId id="423"/>
            <p14:sldId id="614"/>
            <p14:sldId id="932"/>
            <p14:sldId id="378"/>
            <p14:sldId id="379"/>
            <p14:sldId id="380"/>
            <p14:sldId id="922"/>
            <p14:sldId id="384"/>
            <p14:sldId id="381"/>
            <p14:sldId id="626"/>
            <p14:sldId id="387"/>
            <p14:sldId id="388"/>
            <p14:sldId id="389"/>
            <p14:sldId id="391"/>
            <p14:sldId id="392"/>
            <p14:sldId id="921"/>
            <p14:sldId id="931"/>
            <p14:sldId id="405"/>
            <p14:sldId id="920"/>
            <p14:sldId id="398"/>
            <p14:sldId id="399"/>
            <p14:sldId id="394"/>
            <p14:sldId id="396"/>
            <p14:sldId id="923"/>
            <p14:sldId id="400"/>
            <p14:sldId id="926"/>
            <p14:sldId id="402"/>
            <p14:sldId id="925"/>
            <p14:sldId id="403"/>
            <p14:sldId id="406"/>
            <p14:sldId id="404"/>
            <p14:sldId id="408"/>
            <p14:sldId id="409"/>
            <p14:sldId id="916"/>
            <p14:sldId id="410"/>
            <p14:sldId id="915"/>
            <p14:sldId id="928"/>
            <p14:sldId id="917"/>
            <p14:sldId id="412"/>
            <p14:sldId id="413"/>
            <p14:sldId id="414"/>
            <p14:sldId id="416"/>
            <p14:sldId id="417"/>
            <p14:sldId id="418"/>
            <p14:sldId id="419"/>
            <p14:sldId id="415"/>
            <p14:sldId id="420"/>
            <p14:sldId id="918"/>
            <p14:sldId id="930"/>
            <p14:sldId id="929"/>
            <p14:sldId id="545"/>
            <p14:sldId id="891"/>
            <p14:sldId id="607"/>
            <p14:sldId id="912"/>
            <p14:sldId id="618"/>
            <p14:sldId id="421"/>
            <p14:sldId id="927"/>
            <p14:sldId id="901"/>
            <p14:sldId id="903"/>
            <p14:sldId id="904"/>
            <p14:sldId id="905"/>
            <p14:sldId id="909"/>
            <p14:sldId id="906"/>
            <p14:sldId id="907"/>
            <p14:sldId id="908"/>
            <p14:sldId id="933"/>
            <p14:sldId id="91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D8D8"/>
    <a:srgbClr val="800080"/>
    <a:srgbClr val="D8E9D3"/>
    <a:srgbClr val="A5AEA3"/>
    <a:srgbClr val="949494"/>
    <a:srgbClr val="FFFFFF"/>
    <a:srgbClr val="FFC000"/>
    <a:srgbClr val="EAEAEA"/>
    <a:srgbClr val="0000FF"/>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5937" autoAdjust="0"/>
    <p:restoredTop sz="90216" autoAdjust="0"/>
  </p:normalViewPr>
  <p:slideViewPr>
    <p:cSldViewPr>
      <p:cViewPr varScale="1">
        <p:scale>
          <a:sx n="117" d="100"/>
          <a:sy n="117" d="100"/>
        </p:scale>
        <p:origin x="1032"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2928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https://docs.opencv.org/trunk/d6/d00/tutorial_py_root.html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1653627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7</m:t>
                    </m:r>
                    <m:r>
                      <a:rPr lang="en-US" b="0" i="1" dirty="0" smtClean="0">
                        <a:latin typeface="Cambria Math" panose="02040503050406030204" pitchFamily="18" charset="0"/>
                      </a:rPr>
                      <m:t>×</m:t>
                    </m:r>
                    <m:r>
                      <a:rPr lang="en-US" b="0" i="1" dirty="0" smtClean="0">
                        <a:latin typeface="Cambria Math" panose="02040503050406030204" pitchFamily="18" charset="0"/>
                      </a:rPr>
                      <m:t>7</m:t>
                    </m:r>
                    <m:r>
                      <a:rPr lang="en-US" i="1" dirty="0">
                        <a:latin typeface="Cambria Math" panose="02040503050406030204" pitchFamily="18" charset="0"/>
                      </a:rPr>
                      <m:t>×</m:t>
                    </m:r>
                    <m:r>
                      <a:rPr lang="en-US" b="0"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7</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1</m:t>
                    </m:r>
                    <m:r>
                      <a:rPr lang="en-US" b="0" i="1" dirty="0" smtClean="0">
                        <a:latin typeface="Cambria Math" panose="02040503050406030204" pitchFamily="18" charset="0"/>
                      </a:rPr>
                      <m:t>)</m:t>
                    </m:r>
                  </m:oMath>
                </a14:m>
                <a:endParaRPr lang="en-US" dirty="0"/>
              </a:p>
              <a:p>
                <a:r>
                  <a:rPr lang="en-US" b="0" dirty="0"/>
                  <a:t>A</a:t>
                </a:r>
                <a14:m>
                  <m:oMath xmlns:m="http://schemas.openxmlformats.org/officeDocument/2006/math">
                    <m:r>
                      <a:rPr lang="en-US" i="1" dirty="0" smtClean="0">
                        <a:latin typeface="Cambria Math" panose="02040503050406030204" pitchFamily="18" charset="0"/>
                      </a:rPr>
                      <m:t> </m:t>
                    </m:r>
                    <m:r>
                      <a:rPr lang="en-US" b="0"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3</m:t>
                    </m:r>
                  </m:oMath>
                </a14:m>
                <a:r>
                  <a:rPr lang="en-US" dirty="0"/>
                  <a:t> filter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𝐹</m:t>
                    </m:r>
                    <m:r>
                      <a:rPr lang="en-US" i="1">
                        <a:latin typeface="Cambria Math" panose="02040503050406030204" pitchFamily="18" charset="0"/>
                      </a:rPr>
                      <m:t>=</m:t>
                    </m:r>
                    <m:r>
                      <a:rPr lang="en-US" i="1">
                        <a:latin typeface="Cambria Math" panose="02040503050406030204" pitchFamily="18" charset="0"/>
                      </a:rPr>
                      <m:t>3</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m:t>
                    </m:r>
                    <m:r>
                      <a:rPr lang="en-US" b="0" i="1" dirty="0" smtClean="0">
                        <a:latin typeface="Cambria Math" panose="02040503050406030204" pitchFamily="18" charset="0"/>
                      </a:rPr>
                      <m:t>3</m:t>
                    </m:r>
                  </m:oMath>
                </a14:m>
                <a:r>
                  <a:rPr lang="en-US" i="1" dirty="0">
                    <a:latin typeface="Cambria Math" panose="02040503050406030204" pitchFamily="18" charset="0"/>
                  </a:rPr>
                  <a:t>, </a:t>
                </a:r>
                <a:r>
                  <a:rPr lang="en-US" dirty="0"/>
                  <a:t>pad</a:t>
                </a:r>
                <a14:m>
                  <m:oMath xmlns:m="http://schemas.openxmlformats.org/officeDocument/2006/math">
                    <m:r>
                      <a:rPr lang="en-US" b="0" i="1" dirty="0" smtClean="0">
                        <a:latin typeface="Cambria Math" panose="02040503050406030204" pitchFamily="18" charset="0"/>
                      </a:rPr>
                      <m:t> </m:t>
                    </m:r>
                    <m:r>
                      <a:rPr lang="en-US" b="0" i="1" dirty="0" smtClean="0">
                        <a:latin typeface="Cambria Math" panose="02040503050406030204" pitchFamily="18" charset="0"/>
                      </a:rPr>
                      <m:t>𝑃</m:t>
                    </m:r>
                    <m:r>
                      <a:rPr lang="en-US" b="0" i="1" dirty="0" smtClean="0">
                        <a:latin typeface="Cambria Math" panose="02040503050406030204" pitchFamily="18" charset="0"/>
                      </a:rPr>
                      <m:t>=</m:t>
                    </m:r>
                    <m:r>
                      <a:rPr lang="en-US" b="0" i="1" dirty="0" smtClean="0">
                        <a:latin typeface="Cambria Math" panose="02040503050406030204" pitchFamily="18" charset="0"/>
                      </a:rPr>
                      <m:t>1</m:t>
                    </m:r>
                  </m:oMath>
                </a14:m>
                <a:r>
                  <a:rPr lang="en-US" dirty="0"/>
                  <a:t>. What is the output volume and No. params?</a:t>
                </a:r>
              </a:p>
              <a:p>
                <a:r>
                  <a:rPr lang="en-US" b="0" dirty="0"/>
                  <a:t>ANS: Each 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3</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7</m:t>
                        </m:r>
                        <m:r>
                          <a:rPr lang="en-US" b="0" i="1" dirty="0" smtClean="0">
                            <a:latin typeface="Cambria Math" panose="02040503050406030204" pitchFamily="18" charset="0"/>
                          </a:rPr>
                          <m:t>+</m:t>
                        </m:r>
                        <m:r>
                          <a:rPr lang="en-US" b="0" i="1" dirty="0" smtClean="0">
                            <a:latin typeface="Cambria Math" panose="02040503050406030204" pitchFamily="18" charset="0"/>
                          </a:rPr>
                          <m:t>2</m:t>
                        </m:r>
                        <m:r>
                          <a:rPr lang="en-US" b="0" i="1" dirty="0" smtClean="0">
                            <a:latin typeface="Cambria Math" panose="02040503050406030204" pitchFamily="18" charset="0"/>
                          </a:rPr>
                          <m:t>∗</m:t>
                        </m:r>
                        <m:r>
                          <a:rPr lang="en-US" b="0" i="1" dirty="0" smtClean="0">
                            <a:latin typeface="Cambria Math" panose="02040503050406030204" pitchFamily="18" charset="0"/>
                          </a:rPr>
                          <m:t>1</m:t>
                        </m:r>
                        <m:r>
                          <a:rPr lang="en-US" i="1" dirty="0">
                            <a:latin typeface="Cambria Math" panose="02040503050406030204" pitchFamily="18" charset="0"/>
                          </a:rPr>
                          <m:t>−</m:t>
                        </m:r>
                        <m:r>
                          <a:rPr lang="en-US" i="1" dirty="0">
                            <a:latin typeface="Cambria Math" panose="02040503050406030204" pitchFamily="18" charset="0"/>
                          </a:rPr>
                          <m:t>3</m:t>
                        </m:r>
                      </m:e>
                    </m:d>
                    <m:r>
                      <a:rPr lang="en-US" b="0" i="1" dirty="0" smtClean="0">
                        <a:latin typeface="Cambria Math" panose="02040503050406030204" pitchFamily="18" charset="0"/>
                      </a:rPr>
                      <m:t>+</m:t>
                    </m:r>
                    <m:r>
                      <a:rPr lang="en-US" b="0" i="1" dirty="0" smtClean="0">
                        <a:latin typeface="Cambria Math" panose="02040503050406030204" pitchFamily="18" charset="0"/>
                      </a:rPr>
                      <m:t>1</m:t>
                    </m:r>
                    <m:r>
                      <a:rPr lang="en-US" b="0" i="1" dirty="0" smtClean="0">
                        <a:latin typeface="Cambria Math" panose="02040503050406030204" pitchFamily="18" charset="0"/>
                      </a:rPr>
                      <m:t>=</m:t>
                    </m:r>
                    <m:r>
                      <a:rPr lang="en-US" b="0" i="1" dirty="0" smtClean="0">
                        <a:latin typeface="Cambria Math" panose="02040503050406030204" pitchFamily="18" charset="0"/>
                      </a:rPr>
                      <m:t>3</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1</m:t>
                    </m:r>
                  </m:oMath>
                </a14:m>
                <a:endParaRPr lang="en-US" dirty="0"/>
              </a:p>
              <a:p>
                <a:r>
                  <a:rPr lang="en-US" dirty="0"/>
                  <a:t>Output volume: </a:t>
                </a:r>
                <a14:m>
                  <m:oMath xmlns:m="http://schemas.openxmlformats.org/officeDocument/2006/math">
                    <m:r>
                      <a:rPr lang="en-US" b="0"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1</m:t>
                    </m:r>
                  </m:oMath>
                </a14:m>
                <a:endParaRPr lang="en-US" dirty="0"/>
              </a:p>
              <a:p>
                <a:r>
                  <a:rPr lang="en-US" dirty="0"/>
                  <a:t>No. params: one filter w. </a:t>
                </a:r>
                <a14:m>
                  <m:oMath xmlns:m="http://schemas.openxmlformats.org/officeDocument/2006/math">
                    <m:r>
                      <a:rPr lang="en-US" b="0" i="1" dirty="0" smtClean="0">
                        <a:latin typeface="Cambria Math" panose="02040503050406030204" pitchFamily="18" charset="0"/>
                      </a:rPr>
                      <m:t>3</m:t>
                    </m:r>
                    <m:r>
                      <a:rPr lang="en-US" i="1" dirty="0" smtClean="0">
                        <a:latin typeface="Cambria Math" panose="02040503050406030204" pitchFamily="18" charset="0"/>
                      </a:rPr>
                      <m:t>∗</m:t>
                    </m:r>
                    <m:r>
                      <a:rPr lang="en-US" b="0" i="1" dirty="0" smtClean="0">
                        <a:latin typeface="Cambria Math" panose="02040503050406030204" pitchFamily="18" charset="0"/>
                      </a:rPr>
                      <m:t>3</m:t>
                    </m:r>
                    <m:r>
                      <a:rPr lang="en-US" i="1" dirty="0" smtClean="0">
                        <a:latin typeface="Cambria Math" panose="02040503050406030204" pitchFamily="18" charset="0"/>
                      </a:rPr>
                      <m:t>∗</m:t>
                    </m:r>
                    <m:r>
                      <a:rPr lang="en-US" b="0" i="1" dirty="0" smtClean="0">
                        <a:latin typeface="Cambria Math" panose="02040503050406030204" pitchFamily="18" charset="0"/>
                      </a:rPr>
                      <m:t>3</m:t>
                    </m:r>
                    <m:r>
                      <a:rPr lang="en-US" i="1" dirty="0" smtClean="0">
                        <a:latin typeface="Cambria Math" panose="02040503050406030204" pitchFamily="18" charset="0"/>
                      </a:rPr>
                      <m:t>+</m:t>
                    </m:r>
                    <m:r>
                      <a:rPr lang="en-US"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28</m:t>
                    </m:r>
                  </m:oMath>
                </a14:m>
                <a:r>
                  <a:rPr lang="en-US" dirty="0"/>
                  <a:t> params</a:t>
                </a:r>
              </a:p>
              <a:p>
                <a:endParaRPr lang="en-SE" dirty="0"/>
              </a:p>
            </p:txBody>
          </p:sp>
        </mc:Choice>
        <mc:Fallback xmlns="">
          <p:sp>
            <p:nvSpPr>
              <p:cNvPr id="3" name="Notes Placeholder 2"/>
              <p:cNvSpPr>
                <a:spLocks noGrp="1"/>
              </p:cNvSpPr>
              <p:nvPr>
                <p:ph type="body" idx="1"/>
              </p:nvPr>
            </p:nvSpPr>
            <p:spPr/>
            <p:txBody>
              <a:bodyPr/>
              <a:lstStyle/>
              <a:p>
                <a:r>
                  <a:rPr lang="en-US" dirty="0"/>
                  <a:t>Input volume</a:t>
                </a:r>
                <a:r>
                  <a:rPr lang="en-US" b="0" i="0" dirty="0">
                    <a:latin typeface="Cambria Math" panose="02040503050406030204" pitchFamily="18" charset="0"/>
                  </a:rPr>
                  <a:t>:</a:t>
                </a:r>
                <a:r>
                  <a:rPr lang="en-US" dirty="0"/>
                  <a:t> </a:t>
                </a:r>
                <a:r>
                  <a:rPr lang="en-US" b="0" i="0" dirty="0">
                    <a:latin typeface="Cambria Math" panose="02040503050406030204" pitchFamily="18" charset="0"/>
                  </a:rPr>
                  <a:t>7×7</a:t>
                </a:r>
                <a:r>
                  <a:rPr lang="en-US" i="0" dirty="0">
                    <a:latin typeface="Cambria Math" panose="02040503050406030204" pitchFamily="18" charset="0"/>
                  </a:rPr>
                  <a:t>×</a:t>
                </a:r>
                <a:r>
                  <a:rPr lang="en-US" b="0" i="0" dirty="0">
                    <a:latin typeface="Cambria Math" panose="02040503050406030204" pitchFamily="18" charset="0"/>
                  </a:rPr>
                  <a:t>3</a:t>
                </a:r>
                <a:r>
                  <a:rPr lang="en-US" dirty="0"/>
                  <a:t> </a:t>
                </a:r>
                <a:r>
                  <a:rPr lang="en-US" b="0" i="0" dirty="0">
                    <a:latin typeface="Cambria Math" panose="02040503050406030204" pitchFamily="18" charset="0"/>
                  </a:rPr>
                  <a:t>(𝑊_1=𝐻_1=</a:t>
                </a:r>
                <a:r>
                  <a:rPr lang="en-US" i="0" dirty="0">
                    <a:latin typeface="Cambria Math" panose="02040503050406030204" pitchFamily="18" charset="0"/>
                  </a:rPr>
                  <a:t>𝑁</a:t>
                </a:r>
                <a:r>
                  <a:rPr lang="en-US" b="0" i="0" dirty="0">
                    <a:latin typeface="Cambria Math" panose="02040503050406030204" pitchFamily="18" charset="0"/>
                  </a:rPr>
                  <a:t>_1</a:t>
                </a:r>
                <a:r>
                  <a:rPr lang="en-US" i="0" dirty="0">
                    <a:latin typeface="Cambria Math" panose="02040503050406030204" pitchFamily="18" charset="0"/>
                  </a:rPr>
                  <a:t>=</a:t>
                </a:r>
                <a:r>
                  <a:rPr lang="en-US" b="0" i="0" dirty="0">
                    <a:latin typeface="Cambria Math" panose="02040503050406030204" pitchFamily="18" charset="0"/>
                  </a:rPr>
                  <a:t>7,</a:t>
                </a:r>
                <a:r>
                  <a:rPr lang="en-US" i="0" dirty="0">
                    <a:latin typeface="Cambria Math" panose="02040503050406030204" pitchFamily="18" charset="0"/>
                  </a:rPr>
                  <a:t>𝐷_1=</a:t>
                </a:r>
                <a:r>
                  <a:rPr lang="en-US" b="0" i="0" dirty="0">
                    <a:latin typeface="Cambria Math" panose="02040503050406030204" pitchFamily="18" charset="0"/>
                  </a:rPr>
                  <a:t>1)</a:t>
                </a:r>
                <a:endParaRPr lang="en-US" dirty="0"/>
              </a:p>
              <a:p>
                <a:r>
                  <a:rPr lang="en-US" b="0" dirty="0"/>
                  <a:t>A</a:t>
                </a:r>
                <a:r>
                  <a:rPr lang="en-US" i="0" dirty="0">
                    <a:latin typeface="Cambria Math" panose="02040503050406030204" pitchFamily="18" charset="0"/>
                  </a:rPr>
                  <a:t> </a:t>
                </a:r>
                <a:r>
                  <a:rPr lang="en-US" b="0" i="0" dirty="0">
                    <a:latin typeface="Cambria Math" panose="02040503050406030204" pitchFamily="18" charset="0"/>
                  </a:rPr>
                  <a:t>3×3×3</a:t>
                </a:r>
                <a:r>
                  <a:rPr lang="en-US" dirty="0"/>
                  <a:t> filter (</a:t>
                </a:r>
                <a:r>
                  <a:rPr lang="en-US" i="0">
                    <a:latin typeface="Cambria Math" panose="02040503050406030204" pitchFamily="18" charset="0"/>
                  </a:rPr>
                  <a:t>𝐾</a:t>
                </a:r>
                <a:r>
                  <a:rPr lang="en-US" b="0" i="0">
                    <a:latin typeface="Cambria Math" panose="02040503050406030204" pitchFamily="18" charset="0"/>
                  </a:rPr>
                  <a:t>=1,</a:t>
                </a:r>
                <a:r>
                  <a:rPr lang="en-US" i="0">
                    <a:latin typeface="Cambria Math" panose="02040503050406030204" pitchFamily="18" charset="0"/>
                  </a:rPr>
                  <a:t>𝐹=3</a:t>
                </a:r>
                <a:r>
                  <a:rPr lang="en-US" dirty="0"/>
                  <a:t>) w. stride </a:t>
                </a:r>
                <a:r>
                  <a:rPr lang="en-US" b="0" i="0" dirty="0">
                    <a:latin typeface="Cambria Math" panose="02040503050406030204" pitchFamily="18" charset="0"/>
                  </a:rPr>
                  <a:t>𝑆=3</a:t>
                </a:r>
                <a:r>
                  <a:rPr lang="en-US" i="1" dirty="0">
                    <a:latin typeface="Cambria Math" panose="02040503050406030204" pitchFamily="18" charset="0"/>
                  </a:rPr>
                  <a:t>, </a:t>
                </a:r>
                <a:r>
                  <a:rPr lang="en-US" dirty="0"/>
                  <a:t>pad</a:t>
                </a:r>
                <a:r>
                  <a:rPr lang="en-US" b="0" i="0" dirty="0">
                    <a:latin typeface="Cambria Math" panose="02040503050406030204" pitchFamily="18" charset="0"/>
                  </a:rPr>
                  <a:t> 𝑃=1</a:t>
                </a:r>
                <a:r>
                  <a:rPr lang="en-US" dirty="0"/>
                  <a:t>. What is the output volume and No. params?</a:t>
                </a:r>
              </a:p>
              <a:p>
                <a:r>
                  <a:rPr lang="en-US" b="0" dirty="0"/>
                  <a:t>ANS: Each output activation map: </a:t>
                </a:r>
              </a:p>
              <a:p>
                <a:pPr lvl="1"/>
                <a:r>
                  <a:rPr lang="en-US" b="0" dirty="0"/>
                  <a:t>Spatial size: </a:t>
                </a:r>
                <a:r>
                  <a:rPr lang="en-US" b="0" i="0">
                    <a:latin typeface="Cambria Math" panose="02040503050406030204" pitchFamily="18" charset="0"/>
                  </a:rPr>
                  <a:t>W_2=H_2=N_2=1/𝑆 (𝑁_1+2𝑃</a:t>
                </a:r>
                <a:r>
                  <a:rPr lang="en-US" i="0">
                    <a:latin typeface="Cambria Math" panose="02040503050406030204" pitchFamily="18" charset="0"/>
                  </a:rPr>
                  <a:t>−𝐹)</a:t>
                </a:r>
                <a:r>
                  <a:rPr lang="en-US" b="0" i="0" dirty="0">
                    <a:latin typeface="Cambria Math" panose="02040503050406030204" pitchFamily="18" charset="0"/>
                  </a:rPr>
                  <a:t>+1=1/3 (7+2∗1</a:t>
                </a:r>
                <a:r>
                  <a:rPr lang="en-US" i="0" dirty="0">
                    <a:latin typeface="Cambria Math" panose="02040503050406030204" pitchFamily="18" charset="0"/>
                  </a:rPr>
                  <a:t>−3)</a:t>
                </a:r>
                <a:r>
                  <a:rPr lang="en-US" b="0" i="0" dirty="0">
                    <a:latin typeface="Cambria Math" panose="02040503050406030204" pitchFamily="18" charset="0"/>
                  </a:rPr>
                  <a:t>+1=3</a:t>
                </a:r>
                <a:endParaRPr lang="en-US" dirty="0"/>
              </a:p>
              <a:p>
                <a:pPr lvl="1"/>
                <a:r>
                  <a:rPr lang="en-US" dirty="0"/>
                  <a:t>Depth: </a:t>
                </a:r>
                <a:r>
                  <a:rPr lang="en-US" b="0" i="0">
                    <a:latin typeface="Cambria Math" panose="02040503050406030204" pitchFamily="18" charset="0"/>
                  </a:rPr>
                  <a:t>𝐷_2=𝐾=1</a:t>
                </a:r>
                <a:endParaRPr lang="en-US" dirty="0"/>
              </a:p>
              <a:p>
                <a:r>
                  <a:rPr lang="en-US" dirty="0"/>
                  <a:t>Output volume: </a:t>
                </a:r>
                <a:r>
                  <a:rPr lang="en-US" b="0" i="0" dirty="0">
                    <a:latin typeface="Cambria Math" panose="02040503050406030204" pitchFamily="18" charset="0"/>
                  </a:rPr>
                  <a:t>3×3×1</a:t>
                </a:r>
                <a:endParaRPr lang="en-US" dirty="0"/>
              </a:p>
              <a:p>
                <a:r>
                  <a:rPr lang="en-US" dirty="0"/>
                  <a:t>No. params: one filter w. </a:t>
                </a:r>
                <a:r>
                  <a:rPr lang="en-US" b="0" i="0" dirty="0">
                    <a:latin typeface="Cambria Math" panose="02040503050406030204" pitchFamily="18" charset="0"/>
                  </a:rPr>
                  <a:t>3</a:t>
                </a:r>
                <a:r>
                  <a:rPr lang="en-US" i="0" dirty="0">
                    <a:latin typeface="Cambria Math" panose="02040503050406030204" pitchFamily="18" charset="0"/>
                  </a:rPr>
                  <a:t>∗</a:t>
                </a:r>
                <a:r>
                  <a:rPr lang="en-US" b="0" i="0" dirty="0">
                    <a:latin typeface="Cambria Math" panose="02040503050406030204" pitchFamily="18" charset="0"/>
                  </a:rPr>
                  <a:t>3</a:t>
                </a:r>
                <a:r>
                  <a:rPr lang="en-US" i="0" dirty="0">
                    <a:latin typeface="Cambria Math" panose="02040503050406030204" pitchFamily="18" charset="0"/>
                  </a:rPr>
                  <a:t>∗</a:t>
                </a:r>
                <a:r>
                  <a:rPr lang="en-US" b="0" i="0" dirty="0">
                    <a:latin typeface="Cambria Math" panose="02040503050406030204" pitchFamily="18" charset="0"/>
                  </a:rPr>
                  <a:t>3</a:t>
                </a:r>
                <a:r>
                  <a:rPr lang="en-US" i="0" dirty="0">
                    <a:latin typeface="Cambria Math" panose="02040503050406030204" pitchFamily="18" charset="0"/>
                  </a:rPr>
                  <a:t>+1=</a:t>
                </a:r>
                <a:r>
                  <a:rPr lang="en-US" b="0" i="0" dirty="0">
                    <a:latin typeface="Cambria Math" panose="02040503050406030204" pitchFamily="18" charset="0"/>
                  </a:rPr>
                  <a:t>28</a:t>
                </a:r>
                <a:r>
                  <a:rPr lang="en-US" dirty="0"/>
                  <a:t> params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5107446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316865" indent="-304165">
                  <a:lnSpc>
                    <a:spcPct val="100000"/>
                  </a:lnSpc>
                  <a:buChar char="-"/>
                  <a:tabLst>
                    <a:tab pos="316865" algn="l"/>
                    <a:tab pos="317500" algn="l"/>
                  </a:tabLst>
                </a:pPr>
                <a:r>
                  <a:rPr lang="en-US" sz="3200" spc="-5" dirty="0">
                    <a:latin typeface="Arial"/>
                    <a:cs typeface="Arial"/>
                  </a:rPr>
                  <a:t>Operates over each activation map</a:t>
                </a:r>
                <a:r>
                  <a:rPr lang="en-US" sz="3200" spc="90" dirty="0">
                    <a:latin typeface="Arial"/>
                    <a:cs typeface="Arial"/>
                  </a:rPr>
                  <a:t> to reduce </a:t>
                </a:r>
                <a:r>
                  <a:rPr lang="en-US" spc="90" dirty="0">
                    <a:latin typeface="Arial"/>
                    <a:cs typeface="Arial"/>
                  </a:rPr>
                  <a:t>its dimension </a:t>
                </a:r>
                <a:r>
                  <a:rPr lang="en-US" sz="3200" spc="-5" dirty="0">
                    <a:latin typeface="Arial"/>
                    <a:cs typeface="Arial"/>
                  </a:rPr>
                  <a:t>independently</a:t>
                </a:r>
              </a:p>
              <a:p>
                <a:pPr marL="716915" lvl="1" indent="-304165">
                  <a:buChar char="-"/>
                  <a:tabLst>
                    <a:tab pos="316865" algn="l"/>
                    <a:tab pos="317500" algn="l"/>
                  </a:tabLst>
                </a:pPr>
                <a:r>
                  <a:rPr lang="en-US" spc="-5" dirty="0">
                    <a:latin typeface="Arial"/>
                    <a:cs typeface="Arial"/>
                  </a:rPr>
                  <a:t>e.g. each activation map is reduced from 224x224 to 112x112</a:t>
                </a:r>
              </a:p>
              <a:p>
                <a:pPr marL="716915" lvl="1" indent="-304165">
                  <a:buChar char="-"/>
                  <a:tabLst>
                    <a:tab pos="316865" algn="l"/>
                    <a:tab pos="317500" algn="l"/>
                  </a:tabLst>
                </a:pPr>
                <a:r>
                  <a:rPr lang="en-US" sz="1200" spc="-5" dirty="0">
                    <a:latin typeface="Arial"/>
                    <a:cs typeface="Arial"/>
                  </a:rPr>
                  <a:t>always has the same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1</m:t>
                        </m:r>
                      </m:sub>
                    </m:sSub>
                  </m:oMath>
                </a14:m>
                <a:r>
                  <a:rPr lang="en-US" sz="1200" spc="-5" dirty="0">
                    <a:latin typeface="Arial"/>
                    <a:cs typeface="Arial"/>
                  </a:rPr>
                  <a:t> as the input volume </a:t>
                </a:r>
                <a:endParaRPr lang="en-US" dirty="0">
                  <a:latin typeface="Arial"/>
                  <a:cs typeface="Arial"/>
                </a:endParaRPr>
              </a:p>
              <a:p>
                <a:endParaRPr lang="en-SE" dirty="0"/>
              </a:p>
            </p:txBody>
          </p:sp>
        </mc:Choice>
        <mc:Fallback xmlns="">
          <p:sp>
            <p:nvSpPr>
              <p:cNvPr id="3" name="Notes Placeholder 2"/>
              <p:cNvSpPr>
                <a:spLocks noGrp="1"/>
              </p:cNvSpPr>
              <p:nvPr>
                <p:ph type="body" idx="1"/>
              </p:nvPr>
            </p:nvSpPr>
            <p:spPr/>
            <p:txBody>
              <a:bodyPr/>
              <a:lstStyle/>
              <a:p>
                <a:pPr marL="316865" indent="-304165">
                  <a:lnSpc>
                    <a:spcPct val="100000"/>
                  </a:lnSpc>
                  <a:buChar char="-"/>
                  <a:tabLst>
                    <a:tab pos="316865" algn="l"/>
                    <a:tab pos="317500" algn="l"/>
                  </a:tabLst>
                </a:pPr>
                <a:r>
                  <a:rPr lang="en-US" sz="3200" spc="-5" dirty="0">
                    <a:latin typeface="Arial"/>
                    <a:cs typeface="Arial"/>
                  </a:rPr>
                  <a:t>Operates over each activation map</a:t>
                </a:r>
                <a:r>
                  <a:rPr lang="en-US" sz="3200" spc="90" dirty="0">
                    <a:latin typeface="Arial"/>
                    <a:cs typeface="Arial"/>
                  </a:rPr>
                  <a:t> to reduce </a:t>
                </a:r>
                <a:r>
                  <a:rPr lang="en-US" spc="90" dirty="0">
                    <a:latin typeface="Arial"/>
                    <a:cs typeface="Arial"/>
                  </a:rPr>
                  <a:t>its dimension </a:t>
                </a:r>
                <a:r>
                  <a:rPr lang="en-US" sz="3200" spc="-5" dirty="0">
                    <a:latin typeface="Arial"/>
                    <a:cs typeface="Arial"/>
                  </a:rPr>
                  <a:t>independently</a:t>
                </a:r>
              </a:p>
              <a:p>
                <a:pPr marL="716915" lvl="1" indent="-304165">
                  <a:buChar char="-"/>
                  <a:tabLst>
                    <a:tab pos="316865" algn="l"/>
                    <a:tab pos="317500" algn="l"/>
                  </a:tabLst>
                </a:pPr>
                <a:r>
                  <a:rPr lang="en-US" spc="-5" dirty="0">
                    <a:latin typeface="Arial"/>
                    <a:cs typeface="Arial"/>
                  </a:rPr>
                  <a:t>e.g. each activation map is reduced from 224x224 to 112x112</a:t>
                </a:r>
              </a:p>
              <a:p>
                <a:pPr marL="716915" lvl="1" indent="-304165">
                  <a:buChar char="-"/>
                  <a:tabLst>
                    <a:tab pos="316865" algn="l"/>
                    <a:tab pos="317500" algn="l"/>
                  </a:tabLst>
                </a:pPr>
                <a:r>
                  <a:rPr lang="en-US" sz="1200" spc="-5" dirty="0">
                    <a:latin typeface="Arial"/>
                    <a:cs typeface="Arial"/>
                  </a:rPr>
                  <a:t>always has the same depth </a:t>
                </a:r>
                <a:r>
                  <a:rPr lang="en-US" sz="1200" b="0" i="0" spc="-5">
                    <a:latin typeface="Cambria Math" panose="02040503050406030204" pitchFamily="18" charset="0"/>
                    <a:cs typeface="Arial"/>
                  </a:rPr>
                  <a:t>𝐷_1</a:t>
                </a:r>
                <a:r>
                  <a:rPr lang="en-US" sz="1200" spc="-5" dirty="0">
                    <a:latin typeface="Arial"/>
                    <a:cs typeface="Arial"/>
                  </a:rPr>
                  <a:t> as the input volume </a:t>
                </a:r>
                <a:endParaRPr lang="en-US" dirty="0">
                  <a:latin typeface="Arial"/>
                  <a:cs typeface="Arial"/>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31</a:t>
            </a:fld>
            <a:endParaRPr lang="en-US" altLang="zh-CN"/>
          </a:p>
        </p:txBody>
      </p:sp>
    </p:spTree>
    <p:extLst>
      <p:ext uri="{BB962C8B-B14F-4D97-AF65-F5344CB8AC3E}">
        <p14:creationId xmlns:p14="http://schemas.microsoft.com/office/powerpoint/2010/main" val="1370645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=3, </m:t>
                      </m:r>
                      <m:r>
                        <a:rPr lang="en-US" i="1" dirty="0" smtClean="0">
                          <a:latin typeface="Cambria Math" panose="02040503050406030204" pitchFamily="18" charset="0"/>
                        </a:rPr>
                        <m:t>𝑆</m:t>
                      </m:r>
                      <m:r>
                        <a:rPr lang="en-US" i="1" dirty="0" smtClean="0">
                          <a:latin typeface="Cambria Math" panose="02040503050406030204" pitchFamily="18" charset="0"/>
                        </a:rPr>
                        <m:t>=2</m:t>
                      </m:r>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i="0" dirty="0">
                    <a:latin typeface="Cambria Math" panose="02040503050406030204" pitchFamily="18" charset="0"/>
                  </a:rPr>
                  <a:t>𝐹=3, 𝑆=2</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25743340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 </a:t>
                </a:r>
                <a14:m>
                  <m:oMath xmlns:m="http://schemas.openxmlformats.org/officeDocument/2006/math">
                    <m:r>
                      <a:rPr lang="en-US" b="0" i="1" smtClean="0">
                        <a:latin typeface="Cambria Math" panose="02040503050406030204" pitchFamily="18" charset="0"/>
                      </a:rPr>
                      <m:t>𝐶</m:t>
                    </m:r>
                  </m:oMath>
                </a14:m>
                <a:r>
                  <a:rPr lang="en-US" dirty="0"/>
                  <a:t> denotes the depth </a:t>
                </a:r>
                <a14:m>
                  <m:oMath xmlns:m="http://schemas.openxmlformats.org/officeDocument/2006/math">
                    <m:r>
                      <a:rPr lang="en-US" b="0" i="1" smtClean="0">
                        <a:latin typeface="Cambria Math" panose="02040503050406030204" pitchFamily="18" charset="0"/>
                      </a:rPr>
                      <m:t>𝐷</m:t>
                    </m:r>
                  </m:oMath>
                </a14:m>
                <a:r>
                  <a:rPr lang="en-US" dirty="0"/>
                  <a:t>, also called number of Channels)</a:t>
                </a:r>
                <a:endParaRPr lang="en-SE"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practice, FC layers contribute the most number of parameters (well over 90% for large CNNs)</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 </a:t>
                </a:r>
                <a:r>
                  <a:rPr lang="en-US" b="0" i="0">
                    <a:latin typeface="Cambria Math" panose="02040503050406030204" pitchFamily="18" charset="0"/>
                  </a:rPr>
                  <a:t>𝐶</a:t>
                </a:r>
                <a:r>
                  <a:rPr lang="en-US" dirty="0"/>
                  <a:t> denotes the depth </a:t>
                </a:r>
                <a:r>
                  <a:rPr lang="en-US" b="0" i="0">
                    <a:latin typeface="Cambria Math" panose="02040503050406030204" pitchFamily="18" charset="0"/>
                  </a:rPr>
                  <a:t>𝐷</a:t>
                </a:r>
                <a:r>
                  <a:rPr lang="en-US" dirty="0"/>
                  <a:t>, also called number of Channels)</a:t>
                </a:r>
                <a:endParaRPr lang="en-SE"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practice, FC layers contribute the most number of parameters (well over 90% for large CNNs)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688784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every single node, there are multiple paths, each of which may or may not contribute to the overall output. So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2381498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That is, when F=3, then using P=1 will retain the original size of the input. When F=5, P=2. </a:t>
            </a:r>
          </a:p>
          <a:p>
            <a:r>
              <a:rPr lang="en-US" dirty="0"/>
              <a:t>Note that this discards 75% of the activations in an input volume (due to </a:t>
            </a:r>
            <a:r>
              <a:rPr lang="en-US" dirty="0" err="1"/>
              <a:t>downsampling</a:t>
            </a:r>
            <a:r>
              <a:rPr lang="en-US" dirty="0"/>
              <a:t> by 2 in both width and height). Only use bigger filter sizes (such as 7x7 or 11x11) on the very first conv layer that is looking at the input image.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38550359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600" spc="13" dirty="0">
                <a:solidFill>
                  <a:srgbClr val="242424"/>
                </a:solidFill>
                <a:cs typeface="Arial"/>
              </a:rPr>
              <a:t>Challenges:</a:t>
            </a:r>
          </a:p>
          <a:p>
            <a:pPr lvl="1"/>
            <a:r>
              <a:rPr lang="en-US" altLang="zh-CN" sz="1200" spc="13" dirty="0">
                <a:solidFill>
                  <a:srgbClr val="242424"/>
                </a:solidFill>
                <a:cs typeface="Arial"/>
              </a:rPr>
              <a:t>Limited Computation  Resource</a:t>
            </a:r>
          </a:p>
          <a:p>
            <a:pPr lvl="1"/>
            <a:r>
              <a:rPr lang="en-US" altLang="zh-CN" sz="1200" spc="13" dirty="0">
                <a:solidFill>
                  <a:srgbClr val="242424"/>
                </a:solidFill>
                <a:cs typeface="Arial"/>
              </a:rPr>
              <a:t>Battery Constrained</a:t>
            </a:r>
          </a:p>
          <a:p>
            <a:pPr lvl="1"/>
            <a:r>
              <a:rPr lang="en-US" altLang="zh-CN" sz="1200" spc="13" dirty="0">
                <a:solidFill>
                  <a:srgbClr val="242424"/>
                </a:solidFill>
                <a:cs typeface="Arial"/>
              </a:rPr>
              <a:t>Cooling Constrained</a:t>
            </a:r>
          </a:p>
          <a:p>
            <a:pPr lvl="1"/>
            <a:endParaRPr lang="en-US" altLang="zh-CN" sz="1200" spc="13" dirty="0">
              <a:solidFill>
                <a:srgbClr val="242424"/>
              </a:solidFill>
              <a:cs typeface="Arial"/>
            </a:endParaRPr>
          </a:p>
          <a:p>
            <a:endParaRPr lang="zh-CN" altLang="en-US" dirty="0"/>
          </a:p>
        </p:txBody>
      </p:sp>
      <p:sp>
        <p:nvSpPr>
          <p:cNvPr id="4" name="灯片编号占位符 3"/>
          <p:cNvSpPr>
            <a:spLocks noGrp="1"/>
          </p:cNvSpPr>
          <p:nvPr>
            <p:ph type="sldNum" sz="quarter" idx="10"/>
          </p:nvPr>
        </p:nvSpPr>
        <p:spPr/>
        <p:txBody>
          <a:bodyPr/>
          <a:lstStyle/>
          <a:p>
            <a:pPr>
              <a:defRPr/>
            </a:pPr>
            <a:fld id="{16BD802A-DA38-4D5C-B777-E7561C326DAF}" type="slidenum">
              <a:rPr lang="en-US" altLang="zh-CN" smtClean="0"/>
              <a:pPr>
                <a:defRPr/>
              </a:pPr>
              <a:t>55</a:t>
            </a:fld>
            <a:endParaRPr lang="en-US" altLang="zh-CN"/>
          </a:p>
        </p:txBody>
      </p:sp>
    </p:spTree>
    <p:extLst>
      <p:ext uri="{BB962C8B-B14F-4D97-AF65-F5344CB8AC3E}">
        <p14:creationId xmlns:p14="http://schemas.microsoft.com/office/powerpoint/2010/main" val="2694402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6BD802A-DA38-4D5C-B777-E7561C326DAF}" type="slidenum">
              <a:rPr lang="en-US" altLang="zh-CN" smtClean="0"/>
              <a:pPr>
                <a:defRPr/>
              </a:pPr>
              <a:t>59</a:t>
            </a:fld>
            <a:endParaRPr lang="en-US" altLang="zh-CN"/>
          </a:p>
        </p:txBody>
      </p:sp>
    </p:spTree>
    <p:extLst>
      <p:ext uri="{BB962C8B-B14F-4D97-AF65-F5344CB8AC3E}">
        <p14:creationId xmlns:p14="http://schemas.microsoft.com/office/powerpoint/2010/main" val="35572910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[(CONV-RELU)*N-POOL?]*M-(FC-RELU)*K,SOFTMAX, where N is usually up to ~5, M is large, K &lt;= 3</a:t>
            </a:r>
          </a:p>
          <a:p>
            <a:endParaRPr lang="en-US" dirty="0"/>
          </a:p>
          <a:p>
            <a:pPr lvl="1"/>
            <a:r>
              <a:rPr lang="en-US" dirty="0"/>
              <a:t>But recent architectures (</a:t>
            </a:r>
            <a:r>
              <a:rPr lang="en-US" dirty="0" err="1"/>
              <a:t>ResNet</a:t>
            </a:r>
            <a:r>
              <a:rPr lang="en-US" dirty="0"/>
              <a:t>/</a:t>
            </a:r>
            <a:r>
              <a:rPr lang="en-US" dirty="0" err="1"/>
              <a:t>GoogLeNet</a:t>
            </a:r>
            <a:r>
              <a:rPr lang="en-US" dirty="0"/>
              <a:t>) challenge this paradigm</a:t>
            </a:r>
          </a:p>
          <a:p>
            <a:pPr lvl="1"/>
            <a:endParaRPr lang="en-US" dirty="0"/>
          </a:p>
          <a:p>
            <a:pPr lvl="1"/>
            <a:endParaRPr lang="en-US" dirty="0"/>
          </a:p>
          <a:p>
            <a:pPr lvl="1"/>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1600580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Combining CNN and RNN results in </a:t>
            </a:r>
            <a:r>
              <a:rPr lang="en-US" dirty="0">
                <a:solidFill>
                  <a:srgbClr val="FF0000"/>
                </a:solidFill>
              </a:rPr>
              <a:t>Convolutional RNN</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RNN can process variable-length input sequence, suitable for tasks such as machine translation and speech recognition.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62</a:t>
            </a:fld>
            <a:endParaRPr lang="en-US" altLang="zh-CN"/>
          </a:p>
        </p:txBody>
      </p:sp>
    </p:spTree>
    <p:extLst>
      <p:ext uri="{BB962C8B-B14F-4D97-AF65-F5344CB8AC3E}">
        <p14:creationId xmlns:p14="http://schemas.microsoft.com/office/powerpoint/2010/main" val="3285675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Right: a </a:t>
                </a:r>
                <a14:m>
                  <m:oMath xmlns:m="http://schemas.openxmlformats.org/officeDocument/2006/math">
                    <m:r>
                      <a:rPr lang="en-US" altLang="zh-CN" i="1">
                        <a:latin typeface="Cambria Math" panose="02040503050406030204" pitchFamily="18" charset="0"/>
                      </a:rPr>
                      <m:t>4×4</m:t>
                    </m:r>
                  </m:oMath>
                </a14:m>
                <a:r>
                  <a:rPr lang="en-US" altLang="zh-CN" dirty="0"/>
                  <a:t> pixels color image w. volume </a:t>
                </a:r>
                <a14:m>
                  <m:oMath xmlns:m="http://schemas.openxmlformats.org/officeDocument/2006/math">
                    <m:r>
                      <a:rPr lang="en-US" altLang="zh-CN" i="1">
                        <a:latin typeface="Cambria Math" panose="02040503050406030204" pitchFamily="18" charset="0"/>
                      </a:rPr>
                      <m:t>4×4×3</m:t>
                    </m:r>
                  </m:oMath>
                </a14:m>
                <a:r>
                  <a:rPr lang="en-US" altLang="zh-CN" dirty="0"/>
                  <a:t>, w. </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Right: a </a:t>
                </a:r>
                <a:r>
                  <a:rPr lang="en-US" altLang="zh-CN" i="0">
                    <a:latin typeface="Cambria Math" panose="02040503050406030204" pitchFamily="18" charset="0"/>
                  </a:rPr>
                  <a:t>4×4</a:t>
                </a:r>
                <a:r>
                  <a:rPr lang="en-US" altLang="zh-CN" dirty="0"/>
                  <a:t> pixels color image w. volume </a:t>
                </a:r>
                <a:r>
                  <a:rPr lang="en-US" altLang="zh-CN" i="0">
                    <a:latin typeface="Cambria Math" panose="02040503050406030204" pitchFamily="18" charset="0"/>
                  </a:rPr>
                  <a:t>4×4×3</a:t>
                </a:r>
                <a:r>
                  <a:rPr lang="en-US" altLang="zh-CN" dirty="0"/>
                  <a:t>, w. </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10467936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𝑊</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a:t>
                </a:r>
                <a:r>
                  <a:rPr lang="en-SE" sz="1200" dirty="0"/>
                  <a:t>https://en.wikipedia.org/wiki/Recurrent_neural_network</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latin typeface="Cambria Math" panose="02040503050406030204" pitchFamily="18" charset="0"/>
                  </a:rPr>
                  <a:t>ℎ_𝑡=𝑓_𝑊 (ℎ_(𝑡</a:t>
                </a:r>
                <a:r>
                  <a:rPr lang="en-US" i="0">
                    <a:latin typeface="Cambria Math" panose="02040503050406030204" pitchFamily="18" charset="0"/>
                  </a:rPr>
                  <a:t>−1</a:t>
                </a:r>
                <a:r>
                  <a:rPr lang="en-US" b="0" i="0">
                    <a:latin typeface="Cambria Math" panose="02040503050406030204" pitchFamily="18" charset="0"/>
                  </a:rPr>
                  <a:t>),𝑥_𝑡)</a:t>
                </a:r>
                <a:r>
                  <a:rPr lang="en-US" dirty="0"/>
                  <a:t> </a:t>
                </a:r>
                <a:r>
                  <a:rPr lang="en-SE" sz="1200" dirty="0"/>
                  <a:t>https://en.wikipedia.org/wiki/Recurrent_neural_network</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29533280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At each timestep, we sample from the prob distribution of the output to generate the next input char. (Here we assume the char w. highest prob is always selected at each timestep, but it is possible to select the other choices)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31597340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66</a:t>
            </a:fld>
            <a:endParaRPr lang="en-US" altLang="zh-CN"/>
          </a:p>
        </p:txBody>
      </p:sp>
    </p:spTree>
    <p:extLst>
      <p:ext uri="{BB962C8B-B14F-4D97-AF65-F5344CB8AC3E}">
        <p14:creationId xmlns:p14="http://schemas.microsoft.com/office/powerpoint/2010/main" val="41977374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68</a:t>
            </a:fld>
            <a:endParaRPr lang="en-US" altLang="zh-CN"/>
          </a:p>
        </p:txBody>
      </p:sp>
    </p:spTree>
    <p:extLst>
      <p:ext uri="{BB962C8B-B14F-4D97-AF65-F5344CB8AC3E}">
        <p14:creationId xmlns:p14="http://schemas.microsoft.com/office/powerpoint/2010/main" val="2556985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Convolution of a filter/kernel </a:t>
                </a:r>
                <a14:m>
                  <m:oMath xmlns:m="http://schemas.openxmlformats.org/officeDocument/2006/math">
                    <m:r>
                      <a:rPr lang="en-US" i="1" dirty="0" smtClean="0">
                        <a:latin typeface="Cambria Math" panose="02040503050406030204" pitchFamily="18" charset="0"/>
                      </a:rPr>
                      <m:t>𝑤</m:t>
                    </m:r>
                  </m:oMath>
                </a14:m>
                <a:r>
                  <a:rPr lang="en-US" dirty="0"/>
                  <a:t> w. size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𝑎</m:t>
                    </m:r>
                    <m:r>
                      <a:rPr lang="en-US" b="0" i="1" dirty="0" smtClean="0">
                        <a:latin typeface="Cambria Math" panose="02040503050406030204" pitchFamily="18" charset="0"/>
                      </a:rPr>
                      <m:t>×</m:t>
                    </m:r>
                    <m:r>
                      <a:rPr lang="en-US" i="1" dirty="0" smtClean="0">
                        <a:latin typeface="Cambria Math" panose="02040503050406030204" pitchFamily="18" charset="0"/>
                      </a:rPr>
                      <m:t>2</m:t>
                    </m:r>
                    <m:r>
                      <a:rPr lang="en-US" i="1" dirty="0" smtClean="0">
                        <a:latin typeface="Cambria Math" panose="02040503050406030204" pitchFamily="18" charset="0"/>
                      </a:rPr>
                      <m:t>𝑏</m:t>
                    </m:r>
                  </m:oMath>
                </a14:m>
                <a:r>
                  <a:rPr lang="en-US" dirty="0"/>
                  <a:t> w. a 2D image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err="1">
                        <a:latin typeface="Cambria Math" panose="02040503050406030204" pitchFamily="18" charset="0"/>
                      </a:rPr>
                      <m:t>𝑥</m:t>
                    </m:r>
                    <m:r>
                      <a:rPr lang="en-US" i="1" dirty="0" err="1">
                        <a:latin typeface="Cambria Math" panose="02040503050406030204" pitchFamily="18" charset="0"/>
                      </a:rPr>
                      <m:t>,</m:t>
                    </m:r>
                    <m:r>
                      <a:rPr lang="en-US" i="1" dirty="0" err="1">
                        <a:latin typeface="Cambria Math" panose="02040503050406030204" pitchFamily="18" charset="0"/>
                      </a:rPr>
                      <m:t>𝑦</m:t>
                    </m:r>
                    <m:r>
                      <a:rPr lang="en-US" i="1" dirty="0">
                        <a:latin typeface="Cambria Math" panose="02040503050406030204" pitchFamily="18" charset="0"/>
                      </a:rPr>
                      <m:t>)</m:t>
                    </m:r>
                  </m:oMath>
                </a14:m>
                <a:r>
                  <a:rPr lang="en-US" dirty="0"/>
                  <a:t> generates another filtered 2D image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rPr>
                      <m:t>)</m:t>
                    </m:r>
                  </m:oMath>
                </a14:m>
                <a:r>
                  <a:rPr lang="en-US" dirty="0"/>
                  <a:t>, by elementwise multiplying corresponding elements then summing them: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of w. an input image/volume generates another filtered output volume, by </a:t>
                </a:r>
                <a:r>
                  <a:rPr lang="en-US" altLang="zh-CN" sz="1200" dirty="0"/>
                  <a:t>Fig shows convolution operation of </a:t>
                </a:r>
                <a14:m>
                  <m:oMath xmlns:m="http://schemas.openxmlformats.org/officeDocument/2006/math">
                    <m:r>
                      <a:rPr lang="en-US" altLang="zh-CN" sz="1200">
                        <a:latin typeface="Cambria Math" panose="02040503050406030204" pitchFamily="18" charset="0"/>
                      </a:rPr>
                      <m:t>3×3</m:t>
                    </m:r>
                  </m:oMath>
                </a14:m>
                <a:r>
                  <a:rPr lang="en-US" altLang="zh-CN" sz="1200" dirty="0"/>
                  <a:t> filter w. a greyscale image patch produces an output </a:t>
                </a:r>
                <a14:m>
                  <m:oMath xmlns:m="http://schemas.openxmlformats.org/officeDocument/2006/math">
                    <m:r>
                      <a:rPr lang="en-US" altLang="zh-CN" sz="1200">
                        <a:latin typeface="Cambria Math" panose="02040503050406030204" pitchFamily="18" charset="0"/>
                      </a:rPr>
                      <m:t>−8</m:t>
                    </m:r>
                  </m:oMath>
                </a14:m>
                <a:endParaRPr lang="en-SE" dirty="0"/>
              </a:p>
              <a:p>
                <a:endParaRPr lang="en-US" dirty="0"/>
              </a:p>
              <a:p>
                <a:pPr lvl="1"/>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𝑑</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𝑎</m:t>
                          </m:r>
                        </m:sub>
                        <m:sup>
                          <m:r>
                            <a:rPr lang="en-US" b="0" i="1" smtClean="0">
                              <a:latin typeface="Cambria Math" panose="02040503050406030204" pitchFamily="18" charset="0"/>
                            </a:rPr>
                            <m:t>𝑎</m:t>
                          </m:r>
                        </m:sup>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𝑑</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𝑏</m:t>
                              </m:r>
                            </m:sub>
                            <m:sup>
                              <m:r>
                                <a:rPr lang="en-US" b="0" i="1" smtClean="0">
                                  <a:latin typeface="Cambria Math" panose="02040503050406030204" pitchFamily="18" charset="0"/>
                                </a:rPr>
                                <m:t>𝑏</m:t>
                              </m:r>
                            </m:sup>
                            <m:e>
                              <m:r>
                                <a:rPr lang="en-US" b="0" i="1" smtClean="0">
                                  <a:latin typeface="Cambria Math" panose="02040503050406030204" pitchFamily="18" charset="0"/>
                                </a:rPr>
                                <m:t>𝑤</m:t>
                              </m:r>
                              <m:d>
                                <m:dPr>
                                  <m:ctrlPr>
                                    <a:rPr lang="en-US" b="0" i="1" smtClean="0">
                                      <a:latin typeface="Cambria Math" panose="02040503050406030204" pitchFamily="18" charset="0"/>
                                    </a:rPr>
                                  </m:ctrlPr>
                                </m:dPr>
                                <m:e>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𝑑𝑦</m:t>
                                  </m:r>
                                </m:e>
                              </m:d>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𝑑𝑦</m:t>
                                  </m:r>
                                </m:e>
                              </m:d>
                            </m:e>
                          </m:nary>
                        </m:e>
                      </m:nary>
                    </m:oMath>
                  </m:oMathPara>
                </a14:m>
                <a:endParaRPr lang="en-US" b="0" dirty="0"/>
              </a:p>
              <a:p>
                <a:endParaRPr lang="en-SE" dirty="0"/>
              </a:p>
            </p:txBody>
          </p:sp>
        </mc:Choice>
        <mc:Fallback xmlns="">
          <p:sp>
            <p:nvSpPr>
              <p:cNvPr id="3" name="Notes Placeholder 2"/>
              <p:cNvSpPr>
                <a:spLocks noGrp="1"/>
              </p:cNvSpPr>
              <p:nvPr>
                <p:ph type="body" idx="1"/>
              </p:nvPr>
            </p:nvSpPr>
            <p:spPr/>
            <p:txBody>
              <a:bodyPr/>
              <a:lstStyle/>
              <a:p>
                <a:r>
                  <a:rPr lang="en-US" dirty="0"/>
                  <a:t>Convolution of a filter/kernel </a:t>
                </a:r>
                <a:r>
                  <a:rPr lang="en-US" i="0" dirty="0">
                    <a:latin typeface="Cambria Math" panose="02040503050406030204" pitchFamily="18" charset="0"/>
                  </a:rPr>
                  <a:t>𝑤</a:t>
                </a:r>
                <a:r>
                  <a:rPr lang="en-US" dirty="0"/>
                  <a:t> w. size </a:t>
                </a:r>
                <a:r>
                  <a:rPr lang="en-US" i="0" dirty="0">
                    <a:latin typeface="Cambria Math" panose="02040503050406030204" pitchFamily="18" charset="0"/>
                  </a:rPr>
                  <a:t>2𝑎</a:t>
                </a:r>
                <a:r>
                  <a:rPr lang="en-US" b="0" i="0" dirty="0">
                    <a:latin typeface="Cambria Math" panose="02040503050406030204" pitchFamily="18" charset="0"/>
                  </a:rPr>
                  <a:t>×</a:t>
                </a:r>
                <a:r>
                  <a:rPr lang="en-US" i="0" dirty="0">
                    <a:latin typeface="Cambria Math" panose="02040503050406030204" pitchFamily="18" charset="0"/>
                  </a:rPr>
                  <a:t>2𝑏</a:t>
                </a:r>
                <a:r>
                  <a:rPr lang="en-US" dirty="0"/>
                  <a:t> w. a 2D image </a:t>
                </a:r>
                <a:r>
                  <a:rPr lang="en-US" i="0" dirty="0">
                    <a:latin typeface="Cambria Math" panose="02040503050406030204" pitchFamily="18" charset="0"/>
                  </a:rPr>
                  <a:t>𝑓(</a:t>
                </a:r>
                <a:r>
                  <a:rPr lang="en-US" i="0" dirty="0" err="1">
                    <a:latin typeface="Cambria Math" panose="02040503050406030204" pitchFamily="18" charset="0"/>
                  </a:rPr>
                  <a:t>𝑥,𝑦</a:t>
                </a:r>
                <a:r>
                  <a:rPr lang="en-US" i="0" dirty="0">
                    <a:latin typeface="Cambria Math" panose="02040503050406030204" pitchFamily="18" charset="0"/>
                  </a:rPr>
                  <a:t>)</a:t>
                </a:r>
                <a:r>
                  <a:rPr lang="en-US" dirty="0"/>
                  <a:t> generates another filtered 2D image </a:t>
                </a:r>
                <a:r>
                  <a:rPr lang="en-US" i="0" dirty="0">
                    <a:latin typeface="Cambria Math" panose="02040503050406030204" pitchFamily="18" charset="0"/>
                  </a:rPr>
                  <a:t>𝑔(</a:t>
                </a:r>
                <a:r>
                  <a:rPr lang="en-US" i="0" dirty="0" err="1">
                    <a:latin typeface="Cambria Math" panose="02040503050406030204" pitchFamily="18" charset="0"/>
                  </a:rPr>
                  <a:t>𝑥,𝑦</a:t>
                </a:r>
                <a:r>
                  <a:rPr lang="en-US" i="0" dirty="0">
                    <a:latin typeface="Cambria Math" panose="02040503050406030204" pitchFamily="18" charset="0"/>
                  </a:rPr>
                  <a:t>)</a:t>
                </a:r>
                <a:r>
                  <a:rPr lang="en-US" dirty="0"/>
                  <a:t>, by elementwise multiplying corresponding elements then summing them:</a:t>
                </a:r>
              </a:p>
              <a:p>
                <a:pPr lvl="1"/>
                <a:r>
                  <a:rPr lang="en-US" b="0" i="0">
                    <a:latin typeface="Cambria Math" panose="02040503050406030204" pitchFamily="18" charset="0"/>
                  </a:rPr>
                  <a:t>𝑔(𝑥,𝑦)=𝑤∗𝑓(𝑥,𝑦)=∑2_(𝑑𝑥=−𝑎)^𝑎▒∑_(𝑑𝑦=−𝑏)^𝑏▒𝑤(𝑑𝑥,𝑑𝑦)𝑓(𝑥+𝑑𝑥,𝑦+𝑑𝑦) </a:t>
                </a:r>
                <a:endParaRPr lang="en-US" b="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2990378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spc="-5" dirty="0"/>
              <a:t>A CNN (also called </a:t>
            </a:r>
            <a:r>
              <a:rPr lang="en-US" sz="2000" spc="-5" dirty="0" err="1"/>
              <a:t>ConvNet</a:t>
            </a:r>
            <a:r>
              <a:rPr lang="en-US" sz="2000" spc="-5" dirty="0"/>
              <a:t>) </a:t>
            </a:r>
            <a:r>
              <a:rPr lang="en-US" altLang="zh-CN" kern="0" dirty="0"/>
              <a:t>Combination of convolution (CONV), pooling, and rectification stages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a:t>
            </a:fld>
            <a:endParaRPr lang="en-US" altLang="zh-CN"/>
          </a:p>
        </p:txBody>
      </p:sp>
    </p:spTree>
    <p:extLst>
      <p:ext uri="{BB962C8B-B14F-4D97-AF65-F5344CB8AC3E}">
        <p14:creationId xmlns:p14="http://schemas.microsoft.com/office/powerpoint/2010/main" val="2345743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kern="0" dirty="0"/>
              <a:t>Fig shows hierarchy of features extracted by different layers of the CNN</a:t>
            </a:r>
            <a:endParaRPr lang="zh-CN" altLang="en-US" kern="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14</a:t>
            </a:fld>
            <a:endParaRPr lang="en-US" altLang="zh-CN"/>
          </a:p>
        </p:txBody>
      </p:sp>
    </p:spTree>
    <p:extLst>
      <p:ext uri="{BB962C8B-B14F-4D97-AF65-F5344CB8AC3E}">
        <p14:creationId xmlns:p14="http://schemas.microsoft.com/office/powerpoint/2010/main" val="3057881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r>
                  <a:rPr lang="en-US" sz="1200" kern="0" dirty="0"/>
                  <a:t>Convolution of  </a:t>
                </a:r>
                <a14:m>
                  <m:oMath xmlns:m="http://schemas.openxmlformats.org/officeDocument/2006/math">
                    <m:r>
                      <a:rPr lang="en-US" sz="1200" i="1" kern="0" dirty="0" smtClean="0">
                        <a:latin typeface="Cambria Math" panose="02040503050406030204" pitchFamily="18" charset="0"/>
                      </a:rPr>
                      <m:t>3×3</m:t>
                    </m:r>
                    <m:r>
                      <a:rPr lang="en-US" sz="1200" i="1" kern="0" dirty="0">
                        <a:latin typeface="Cambria Math" panose="02040503050406030204" pitchFamily="18" charset="0"/>
                      </a:rPr>
                      <m:t>×</m:t>
                    </m:r>
                    <m:r>
                      <a:rPr lang="en-US" sz="1200" i="1" kern="0" dirty="0" smtClean="0">
                        <a:latin typeface="Cambria Math" panose="02040503050406030204" pitchFamily="18" charset="0"/>
                      </a:rPr>
                      <m:t>3</m:t>
                    </m:r>
                  </m:oMath>
                </a14:m>
                <a:r>
                  <a:rPr lang="en-US" sz="1200" kern="0" dirty="0"/>
                  <a:t> filter on a input volume w. stride </a:t>
                </a:r>
                <a14:m>
                  <m:oMath xmlns:m="http://schemas.openxmlformats.org/officeDocument/2006/math">
                    <m:r>
                      <a:rPr lang="en-US" sz="1200" i="1" kern="0" smtClean="0">
                        <a:latin typeface="Cambria Math" panose="02040503050406030204" pitchFamily="18" charset="0"/>
                      </a:rPr>
                      <m:t>𝑆</m:t>
                    </m:r>
                    <m:r>
                      <a:rPr lang="en-US" sz="1200" i="1" kern="0" smtClean="0">
                        <a:latin typeface="Cambria Math" panose="02040503050406030204" pitchFamily="18" charset="0"/>
                      </a:rPr>
                      <m:t>=1</m:t>
                    </m:r>
                  </m:oMath>
                </a14:m>
                <a:r>
                  <a:rPr lang="en-US" sz="1200" kern="0" dirty="0"/>
                  <a:t>, padding </a:t>
                </a:r>
                <a14:m>
                  <m:oMath xmlns:m="http://schemas.openxmlformats.org/officeDocument/2006/math">
                    <m:r>
                      <a:rPr lang="en-US" sz="1200" i="1" kern="0" smtClean="0">
                        <a:latin typeface="Cambria Math" panose="02040503050406030204" pitchFamily="18" charset="0"/>
                      </a:rPr>
                      <m:t>𝑃</m:t>
                    </m:r>
                    <m:r>
                      <a:rPr lang="en-US" sz="1200" i="1" kern="0" smtClean="0">
                        <a:latin typeface="Cambria Math" panose="02040503050406030204" pitchFamily="18" charset="0"/>
                      </a:rPr>
                      <m:t>=1</m:t>
                    </m:r>
                  </m:oMath>
                </a14:m>
                <a:r>
                  <a:rPr lang="en-US" sz="1200" kern="0" dirty="0"/>
                  <a:t>, produces a </a:t>
                </a:r>
                <a14:m>
                  <m:oMath xmlns:m="http://schemas.openxmlformats.org/officeDocument/2006/math">
                    <m:r>
                      <a:rPr lang="en-US" sz="1200" i="1" kern="0" dirty="0">
                        <a:latin typeface="Cambria Math" panose="02040503050406030204" pitchFamily="18" charset="0"/>
                      </a:rPr>
                      <m:t>𝑀</m:t>
                    </m:r>
                    <m:r>
                      <a:rPr lang="en-US" sz="1200" i="1" kern="0" dirty="0">
                        <a:latin typeface="Cambria Math" panose="02040503050406030204" pitchFamily="18" charset="0"/>
                      </a:rPr>
                      <m:t>×</m:t>
                    </m:r>
                    <m:r>
                      <a:rPr lang="en-US" sz="1200" i="1" kern="0" dirty="0">
                        <a:latin typeface="Cambria Math" panose="02040503050406030204" pitchFamily="18" charset="0"/>
                      </a:rPr>
                      <m:t>𝑁</m:t>
                    </m:r>
                    <m:r>
                      <a:rPr lang="en-US" sz="1200" i="1" kern="0" dirty="0">
                        <a:latin typeface="Cambria Math" panose="02040503050406030204" pitchFamily="18" charset="0"/>
                      </a:rPr>
                      <m:t>×3</m:t>
                    </m:r>
                  </m:oMath>
                </a14:m>
                <a:r>
                  <a:rPr lang="en-US" sz="1200" kern="0" dirty="0"/>
                  <a:t> output volume (since </a:t>
                </a:r>
                <a14:m>
                  <m:oMath xmlns:m="http://schemas.openxmlformats.org/officeDocument/2006/math">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smtClean="0">
                            <a:latin typeface="Cambria Math" panose="02040503050406030204" pitchFamily="18" charset="0"/>
                          </a:rPr>
                          <m:t>𝑀</m:t>
                        </m:r>
                        <m:r>
                          <a:rPr lang="en-US" altLang="zh-CN" sz="1200" i="1" kern="0">
                            <a:latin typeface="Cambria Math" panose="02040503050406030204" pitchFamily="18" charset="0"/>
                          </a:rPr>
                          <m:t>+2∗1−3</m:t>
                        </m:r>
                      </m:e>
                    </m:d>
                    <m:r>
                      <a:rPr lang="en-US" altLang="zh-CN" sz="1200" i="1" kern="0">
                        <a:latin typeface="Cambria Math" panose="02040503050406030204" pitchFamily="18" charset="0"/>
                      </a:rPr>
                      <m:t>+1=</m:t>
                    </m:r>
                    <m:r>
                      <a:rPr lang="en-US" altLang="zh-CN" sz="1200" i="1" kern="0" smtClean="0">
                        <a:latin typeface="Cambria Math" panose="02040503050406030204" pitchFamily="18" charset="0"/>
                      </a:rPr>
                      <m:t>𝑀</m:t>
                    </m:r>
                    <m:r>
                      <a:rPr lang="en-US" altLang="zh-CN" sz="1200" i="1" kern="0" smtClean="0">
                        <a:latin typeface="Cambria Math" panose="02040503050406030204" pitchFamily="18" charset="0"/>
                      </a:rPr>
                      <m:t>,</m:t>
                    </m:r>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a:latin typeface="Cambria Math" panose="02040503050406030204" pitchFamily="18" charset="0"/>
                          </a:rPr>
                          <m:t>𝑁</m:t>
                        </m:r>
                        <m:r>
                          <a:rPr lang="en-US" altLang="zh-CN" sz="1200" i="1" kern="0" smtClean="0">
                            <a:latin typeface="Cambria Math" panose="02040503050406030204" pitchFamily="18" charset="0"/>
                          </a:rPr>
                          <m:t>+2∗1</m:t>
                        </m:r>
                        <m:r>
                          <a:rPr lang="en-US" altLang="zh-CN" sz="1200" i="1" kern="0">
                            <a:latin typeface="Cambria Math" panose="02040503050406030204" pitchFamily="18" charset="0"/>
                          </a:rPr>
                          <m:t>−3</m:t>
                        </m:r>
                      </m:e>
                    </m:d>
                    <m:r>
                      <a:rPr lang="en-US" altLang="zh-CN" sz="1200" i="1" kern="0">
                        <a:latin typeface="Cambria Math" panose="02040503050406030204" pitchFamily="18" charset="0"/>
                      </a:rPr>
                      <m:t>+1=</m:t>
                    </m:r>
                    <m:r>
                      <a:rPr lang="en-US" altLang="zh-CN" sz="1200" i="1" kern="0" smtClean="0">
                        <a:latin typeface="Cambria Math" panose="02040503050406030204" pitchFamily="18" charset="0"/>
                      </a:rPr>
                      <m:t>𝑁</m:t>
                    </m:r>
                  </m:oMath>
                </a14:m>
                <a:r>
                  <a:rPr lang="en-US" sz="1200" kern="0" dirty="0"/>
                  <a:t>)</a:t>
                </a:r>
                <a:endParaRPr lang="en-SE" sz="1200" kern="0" dirty="0"/>
              </a:p>
              <a:p>
                <a:endParaRPr lang="en-SE" dirty="0"/>
              </a:p>
              <a:p>
                <a:endParaRPr lang="en-SE" dirty="0"/>
              </a:p>
            </p:txBody>
          </p:sp>
        </mc:Choice>
        <mc:Fallback xmlns="">
          <p:sp>
            <p:nvSpPr>
              <p:cNvPr id="3" name="Notes Placeholder 2"/>
              <p:cNvSpPr>
                <a:spLocks noGrp="1"/>
              </p:cNvSpPr>
              <p:nvPr>
                <p:ph type="body" idx="1"/>
              </p:nvPr>
            </p:nvSpPr>
            <p:spPr/>
            <p:txBody>
              <a:bodyPr/>
              <a:lstStyle/>
              <a:p>
                <a:pPr marL="0" indent="0">
                  <a:buNone/>
                </a:pPr>
                <a:r>
                  <a:rPr lang="en-US" sz="1200" kern="0" dirty="0"/>
                  <a:t>Convolution of  </a:t>
                </a:r>
                <a:r>
                  <a:rPr lang="en-US" sz="1200" i="0" kern="0" dirty="0">
                    <a:latin typeface="Cambria Math" panose="02040503050406030204" pitchFamily="18" charset="0"/>
                  </a:rPr>
                  <a:t>3×3×3</a:t>
                </a:r>
                <a:r>
                  <a:rPr lang="en-US" sz="1200" kern="0" dirty="0"/>
                  <a:t> filter on a input volume w. stride </a:t>
                </a:r>
                <a:r>
                  <a:rPr lang="en-US" sz="1200" i="0" kern="0">
                    <a:latin typeface="Cambria Math" panose="02040503050406030204" pitchFamily="18" charset="0"/>
                  </a:rPr>
                  <a:t>𝑆=1</a:t>
                </a:r>
                <a:r>
                  <a:rPr lang="en-US" sz="1200" kern="0" dirty="0"/>
                  <a:t>, padding </a:t>
                </a:r>
                <a:r>
                  <a:rPr lang="en-US" sz="1200" i="0" kern="0">
                    <a:latin typeface="Cambria Math" panose="02040503050406030204" pitchFamily="18" charset="0"/>
                  </a:rPr>
                  <a:t>𝑃=1</a:t>
                </a:r>
                <a:r>
                  <a:rPr lang="en-US" sz="1200" kern="0" dirty="0"/>
                  <a:t>, produces a </a:t>
                </a:r>
                <a:r>
                  <a:rPr lang="en-US" sz="1200" i="0" kern="0" dirty="0">
                    <a:latin typeface="Cambria Math" panose="02040503050406030204" pitchFamily="18" charset="0"/>
                  </a:rPr>
                  <a:t>𝑀×𝑁×3</a:t>
                </a:r>
                <a:r>
                  <a:rPr lang="en-US" sz="1200" kern="0" dirty="0"/>
                  <a:t> output volume (since </a:t>
                </a:r>
                <a:r>
                  <a:rPr lang="en-US" altLang="zh-CN" sz="1200" i="0" kern="0">
                    <a:latin typeface="Cambria Math" panose="02040503050406030204" pitchFamily="18" charset="0"/>
                  </a:rPr>
                  <a:t>1/1 (𝑀+2∗1−3)+1=𝑀,1/1 (𝑁+2∗1−3)+1=𝑁</a:t>
                </a:r>
                <a:r>
                  <a:rPr lang="en-US" sz="1200" kern="0" dirty="0"/>
                  <a:t>)</a:t>
                </a:r>
                <a:endParaRPr lang="en-SE" sz="1200" kern="0" dirty="0"/>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566809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1557801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3305513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2911693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gif"/></Relationships>
</file>

<file path=ppt/slides/_rels/slide22.xml.rels><?xml version="1.0" encoding="UTF-8" standalone="yes"?>
<Relationships xmlns="http://schemas.openxmlformats.org/package/2006/relationships"><Relationship Id="rId3" Type="http://schemas.openxmlformats.org/officeDocument/2006/relationships/hyperlink" Target="https://cs231n.github.io/convolutional-networks/" TargetMode="External"/><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3.gif"/><Relationship Id="rId5" Type="http://schemas.openxmlformats.org/officeDocument/2006/relationships/image" Target="../media/image22.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9.png"/><Relationship Id="rId4" Type="http://schemas.openxmlformats.org/officeDocument/2006/relationships/image" Target="../media/image24.gif"/></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2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27.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32.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4.gif"/></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440.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81.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gif"/></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00.png"/><Relationship Id="rId1" Type="http://schemas.openxmlformats.org/officeDocument/2006/relationships/slideLayout" Target="../slideLayouts/slideLayout2.xml"/><Relationship Id="rId5" Type="http://schemas.openxmlformats.org/officeDocument/2006/relationships/image" Target="../media/image50.jpeg"/><Relationship Id="rId4" Type="http://schemas.openxmlformats.org/officeDocument/2006/relationships/image" Target="../media/image49.jpeg"/></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60.png"/><Relationship Id="rId7" Type="http://schemas.openxmlformats.org/officeDocument/2006/relationships/image" Target="../media/image580.png"/><Relationship Id="rId12" Type="http://schemas.openxmlformats.org/officeDocument/2006/relationships/image" Target="../media/image63.png"/><Relationship Id="rId2" Type="http://schemas.openxmlformats.org/officeDocument/2006/relationships/image" Target="../media/image530.png"/><Relationship Id="rId1" Type="http://schemas.openxmlformats.org/officeDocument/2006/relationships/slideLayout" Target="../slideLayouts/slideLayout2.xml"/><Relationship Id="rId6" Type="http://schemas.openxmlformats.org/officeDocument/2006/relationships/image" Target="../media/image570.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0.png"/><Relationship Id="rId4" Type="http://schemas.openxmlformats.org/officeDocument/2006/relationships/image" Target="../media/image61.png"/><Relationship Id="rId9" Type="http://schemas.openxmlformats.org/officeDocument/2006/relationships/image" Target="../media/image600.png"/></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5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2.png"/><Relationship Id="rId4" Type="http://schemas.openxmlformats.org/officeDocument/2006/relationships/image" Target="../media/image71.jpeg"/></Relationships>
</file>

<file path=ppt/slides/_rels/slide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5.jpeg"/><Relationship Id="rId7"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92.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3.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www.youtube.com/watch?v=LHXXI4-IEns"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70.png"/><Relationship Id="rId4" Type="http://schemas.openxmlformats.org/officeDocument/2006/relationships/image" Target="../media/image95.jpg"/></Relationships>
</file>

<file path=ppt/slides/_rels/slide65.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67.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30.png"/><Relationship Id="rId4" Type="http://schemas.openxmlformats.org/officeDocument/2006/relationships/image" Target="../media/image102.jpg"/></Relationships>
</file>

<file path=ppt/slides/_rels/slide6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dirty="0"/>
              <a:t>LX CNNs and RNNs</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 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5" name="Picture 4">
            <a:extLst>
              <a:ext uri="{FF2B5EF4-FFF2-40B4-BE49-F238E27FC236}">
                <a16:creationId xmlns:a16="http://schemas.microsoft.com/office/drawing/2014/main" id="{811C790A-7BC0-410F-9BE6-2BFAC860F9DE}"/>
              </a:ext>
            </a:extLst>
          </p:cNvPr>
          <p:cNvPicPr>
            <a:picLocks noChangeAspect="1"/>
          </p:cNvPicPr>
          <p:nvPr/>
        </p:nvPicPr>
        <p:blipFill>
          <a:blip r:embed="rId2"/>
          <a:stretch>
            <a:fillRect/>
          </a:stretch>
        </p:blipFill>
        <p:spPr>
          <a:xfrm>
            <a:off x="1371600" y="4869160"/>
            <a:ext cx="6552728" cy="1349732"/>
          </a:xfrm>
          <a:prstGeom prst="rect">
            <a:avLst/>
          </a:prstGeom>
        </p:spPr>
      </p:pic>
      <p:sp>
        <p:nvSpPr>
          <p:cNvPr id="7" name="TextBox 6">
            <a:extLst>
              <a:ext uri="{FF2B5EF4-FFF2-40B4-BE49-F238E27FC236}">
                <a16:creationId xmlns:a16="http://schemas.microsoft.com/office/drawing/2014/main" id="{7F046829-5DF4-403C-8472-033E70A8A7CF}"/>
              </a:ext>
            </a:extLst>
          </p:cNvPr>
          <p:cNvSpPr txBox="1"/>
          <p:nvPr/>
        </p:nvSpPr>
        <p:spPr>
          <a:xfrm>
            <a:off x="1992796" y="6579155"/>
            <a:ext cx="5310336" cy="253916"/>
          </a:xfrm>
          <a:prstGeom prst="rect">
            <a:avLst/>
          </a:prstGeom>
          <a:noFill/>
        </p:spPr>
        <p:txBody>
          <a:bodyPr wrap="square">
            <a:spAutoFit/>
          </a:bodyPr>
          <a:lstStyle/>
          <a:p>
            <a:r>
              <a:rPr lang="en-US" sz="1050" dirty="0"/>
              <a:t>Acknowledgement: some contents taken from UC Berkeley CS231n </a:t>
            </a:r>
            <a:r>
              <a:rPr lang="en-SE" sz="1050" dirty="0"/>
              <a:t>cs231n.github.io/</a:t>
            </a:r>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47947-F273-4BE5-9F94-F5B5253F458D}"/>
              </a:ext>
            </a:extLst>
          </p:cNvPr>
          <p:cNvSpPr>
            <a:spLocks noGrp="1"/>
          </p:cNvSpPr>
          <p:nvPr>
            <p:ph type="title"/>
          </p:nvPr>
        </p:nvSpPr>
        <p:spPr/>
        <p:txBody>
          <a:bodyPr/>
          <a:lstStyle/>
          <a:p>
            <a:r>
              <a:rPr lang="en-US" dirty="0"/>
              <a:t>Stacked Activation Maps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F9C6C8-E450-4BD9-98D4-F3FADB3A3281}"/>
                  </a:ext>
                </a:extLst>
              </p:cNvPr>
              <p:cNvSpPr>
                <a:spLocks noGrp="1"/>
              </p:cNvSpPr>
              <p:nvPr>
                <p:ph idx="1"/>
              </p:nvPr>
            </p:nvSpPr>
            <p:spPr>
              <a:xfrm>
                <a:off x="323529" y="1295400"/>
                <a:ext cx="8525136" cy="1894201"/>
              </a:xfrm>
            </p:spPr>
            <p:txBody>
              <a:bodyPr>
                <a:normAutofit fontScale="85000" lnSpcReduction="20000"/>
              </a:bodyPr>
              <a:lstStyle/>
              <a:p>
                <a:r>
                  <a:rPr lang="en-US" dirty="0"/>
                  <a:t>If we have 6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filters, we’ll get 6 separate activation maps (also called feature maps).</a:t>
                </a:r>
              </a:p>
              <a:p>
                <a:r>
                  <a:rPr lang="en-US" sz="3200" spc="-5" dirty="0">
                    <a:latin typeface="Arial"/>
                    <a:cs typeface="Arial"/>
                  </a:rPr>
                  <a:t>We stack these up to get an output volume (a new “image”) of size</a:t>
                </a:r>
                <a:r>
                  <a:rPr lang="en-US" sz="3200" spc="95" dirty="0">
                    <a:latin typeface="Arial"/>
                    <a:cs typeface="Arial"/>
                  </a:rPr>
                  <a:t> </a:t>
                </a:r>
                <a14:m>
                  <m:oMath xmlns:m="http://schemas.openxmlformats.org/officeDocument/2006/math">
                    <m:r>
                      <a:rPr lang="en-US" sz="3200" i="1" spc="-5" dirty="0" smtClean="0">
                        <a:latin typeface="Cambria Math" panose="02040503050406030204" pitchFamily="18" charset="0"/>
                        <a:cs typeface="Arial"/>
                      </a:rPr>
                      <m:t>28</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28</m:t>
                    </m:r>
                    <m:r>
                      <a:rPr lang="en-US" i="1" spc="-5" dirty="0">
                        <a:latin typeface="Cambria Math" panose="02040503050406030204" pitchFamily="18" charset="0"/>
                        <a:cs typeface="Arial"/>
                      </a:rPr>
                      <m:t>×</m:t>
                    </m:r>
                    <m:r>
                      <a:rPr lang="en-US" sz="3200" i="1" spc="-5" dirty="0" smtClean="0">
                        <a:latin typeface="Cambria Math" panose="02040503050406030204" pitchFamily="18" charset="0"/>
                        <a:cs typeface="Arial"/>
                      </a:rPr>
                      <m:t>6</m:t>
                    </m:r>
                  </m:oMath>
                </a14:m>
                <a:r>
                  <a:rPr lang="en-US" sz="3200" spc="-5" dirty="0">
                    <a:latin typeface="Arial"/>
                    <a:cs typeface="Arial"/>
                  </a:rPr>
                  <a:t>, an intermediate representation to be passed to subsequent layers</a:t>
                </a:r>
                <a:endParaRPr lang="en-US" sz="3200" dirty="0">
                  <a:latin typeface="Arial"/>
                  <a:cs typeface="Arial"/>
                </a:endParaRPr>
              </a:p>
              <a:p>
                <a:endParaRPr lang="en-SE" dirty="0"/>
              </a:p>
            </p:txBody>
          </p:sp>
        </mc:Choice>
        <mc:Fallback xmlns="">
          <p:sp>
            <p:nvSpPr>
              <p:cNvPr id="3" name="Content Placeholder 2">
                <a:extLst>
                  <a:ext uri="{FF2B5EF4-FFF2-40B4-BE49-F238E27FC236}">
                    <a16:creationId xmlns:a16="http://schemas.microsoft.com/office/drawing/2014/main" id="{83F9C6C8-E450-4BD9-98D4-F3FADB3A3281}"/>
                  </a:ext>
                </a:extLst>
              </p:cNvPr>
              <p:cNvSpPr>
                <a:spLocks noGrp="1" noRot="1" noChangeAspect="1" noMove="1" noResize="1" noEditPoints="1" noAdjustHandles="1" noChangeArrowheads="1" noChangeShapeType="1" noTextEdit="1"/>
              </p:cNvSpPr>
              <p:nvPr>
                <p:ph idx="1"/>
              </p:nvPr>
            </p:nvSpPr>
            <p:spPr>
              <a:xfrm>
                <a:off x="323529" y="1295400"/>
                <a:ext cx="8525136" cy="1894201"/>
              </a:xfrm>
              <a:blipFill>
                <a:blip r:embed="rId2"/>
                <a:stretch>
                  <a:fillRect l="-1215" t="-7419" b="-48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F107A2-2C64-4B2E-8671-6E715C063EF2}"/>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
        <p:nvSpPr>
          <p:cNvPr id="5" name="object 4">
            <a:extLst>
              <a:ext uri="{FF2B5EF4-FFF2-40B4-BE49-F238E27FC236}">
                <a16:creationId xmlns:a16="http://schemas.microsoft.com/office/drawing/2014/main" id="{4ECB8942-E285-46E2-BDFF-FAA784529A1D}"/>
              </a:ext>
            </a:extLst>
          </p:cNvPr>
          <p:cNvSpPr/>
          <p:nvPr/>
        </p:nvSpPr>
        <p:spPr>
          <a:xfrm>
            <a:off x="1289805" y="4193404"/>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5">
            <a:extLst>
              <a:ext uri="{FF2B5EF4-FFF2-40B4-BE49-F238E27FC236}">
                <a16:creationId xmlns:a16="http://schemas.microsoft.com/office/drawing/2014/main" id="{68944B6C-D024-4178-A1B8-6190732EA460}"/>
              </a:ext>
            </a:extLst>
          </p:cNvPr>
          <p:cNvSpPr/>
          <p:nvPr/>
        </p:nvSpPr>
        <p:spPr>
          <a:xfrm>
            <a:off x="1289805" y="3450178"/>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28BE51D3-2200-4E10-9289-932D344D558A}"/>
              </a:ext>
            </a:extLst>
          </p:cNvPr>
          <p:cNvSpPr/>
          <p:nvPr/>
        </p:nvSpPr>
        <p:spPr>
          <a:xfrm>
            <a:off x="1289805" y="345017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834B21F4-4D15-4E09-88AB-8D1517D3465A}"/>
              </a:ext>
            </a:extLst>
          </p:cNvPr>
          <p:cNvSpPr/>
          <p:nvPr/>
        </p:nvSpPr>
        <p:spPr>
          <a:xfrm>
            <a:off x="1502977" y="419340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E3B39AF0-5AA5-4D76-BE4F-DEB928923DF9}"/>
              </a:ext>
            </a:extLst>
          </p:cNvPr>
          <p:cNvSpPr/>
          <p:nvPr/>
        </p:nvSpPr>
        <p:spPr>
          <a:xfrm>
            <a:off x="5771271"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10" name="object 9">
            <a:extLst>
              <a:ext uri="{FF2B5EF4-FFF2-40B4-BE49-F238E27FC236}">
                <a16:creationId xmlns:a16="http://schemas.microsoft.com/office/drawing/2014/main" id="{86F7B4F1-3FBB-4DF8-A151-72ADB69CFC48}"/>
              </a:ext>
            </a:extLst>
          </p:cNvPr>
          <p:cNvSpPr/>
          <p:nvPr/>
        </p:nvSpPr>
        <p:spPr>
          <a:xfrm>
            <a:off x="5771271"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5D53249C-DB82-4C61-A26A-F29C961EBCD3}"/>
              </a:ext>
            </a:extLst>
          </p:cNvPr>
          <p:cNvSpPr/>
          <p:nvPr/>
        </p:nvSpPr>
        <p:spPr>
          <a:xfrm>
            <a:off x="5771271"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12" name="object 11">
            <a:extLst>
              <a:ext uri="{FF2B5EF4-FFF2-40B4-BE49-F238E27FC236}">
                <a16:creationId xmlns:a16="http://schemas.microsoft.com/office/drawing/2014/main" id="{B2431E43-648A-461C-9A9C-79D2D6115ABE}"/>
              </a:ext>
            </a:extLst>
          </p:cNvPr>
          <p:cNvSpPr/>
          <p:nvPr/>
        </p:nvSpPr>
        <p:spPr>
          <a:xfrm>
            <a:off x="5863496"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FC32D920-E152-43FB-B7DE-060C6342F572}"/>
              </a:ext>
            </a:extLst>
          </p:cNvPr>
          <p:cNvSpPr txBox="1"/>
          <p:nvPr/>
        </p:nvSpPr>
        <p:spPr>
          <a:xfrm>
            <a:off x="1975450" y="582674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4" name="object 13">
            <a:extLst>
              <a:ext uri="{FF2B5EF4-FFF2-40B4-BE49-F238E27FC236}">
                <a16:creationId xmlns:a16="http://schemas.microsoft.com/office/drawing/2014/main" id="{6FA43A27-6868-4C2D-88AB-00302D724EEC}"/>
              </a:ext>
            </a:extLst>
          </p:cNvPr>
          <p:cNvSpPr txBox="1"/>
          <p:nvPr/>
        </p:nvSpPr>
        <p:spPr>
          <a:xfrm>
            <a:off x="1304843" y="621838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5" name="object 14">
            <a:extLst>
              <a:ext uri="{FF2B5EF4-FFF2-40B4-BE49-F238E27FC236}">
                <a16:creationId xmlns:a16="http://schemas.microsoft.com/office/drawing/2014/main" id="{DE5C0D22-E7F7-4B86-94F5-53A79BA3064D}"/>
              </a:ext>
            </a:extLst>
          </p:cNvPr>
          <p:cNvSpPr/>
          <p:nvPr/>
        </p:nvSpPr>
        <p:spPr>
          <a:xfrm>
            <a:off x="2896827" y="4832425"/>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16" name="object 15">
            <a:extLst>
              <a:ext uri="{FF2B5EF4-FFF2-40B4-BE49-F238E27FC236}">
                <a16:creationId xmlns:a16="http://schemas.microsoft.com/office/drawing/2014/main" id="{4205CFA8-6452-4455-8666-D5013FDE0AAF}"/>
              </a:ext>
            </a:extLst>
          </p:cNvPr>
          <p:cNvSpPr/>
          <p:nvPr/>
        </p:nvSpPr>
        <p:spPr>
          <a:xfrm>
            <a:off x="5205472" y="4816692"/>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7" name="object 16">
            <a:extLst>
              <a:ext uri="{FF2B5EF4-FFF2-40B4-BE49-F238E27FC236}">
                <a16:creationId xmlns:a16="http://schemas.microsoft.com/office/drawing/2014/main" id="{542C286C-5218-4F2C-A56A-F673305BB148}"/>
              </a:ext>
            </a:extLst>
          </p:cNvPr>
          <p:cNvSpPr/>
          <p:nvPr/>
        </p:nvSpPr>
        <p:spPr>
          <a:xfrm>
            <a:off x="5920646"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18" name="object 17">
            <a:extLst>
              <a:ext uri="{FF2B5EF4-FFF2-40B4-BE49-F238E27FC236}">
                <a16:creationId xmlns:a16="http://schemas.microsoft.com/office/drawing/2014/main" id="{1DD17863-83AC-47DE-B1C4-0F7B06778E15}"/>
              </a:ext>
            </a:extLst>
          </p:cNvPr>
          <p:cNvSpPr/>
          <p:nvPr/>
        </p:nvSpPr>
        <p:spPr>
          <a:xfrm>
            <a:off x="5920646"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A7FD09F2-A74F-489C-86C5-3B7F1D45CAE6}"/>
              </a:ext>
            </a:extLst>
          </p:cNvPr>
          <p:cNvSpPr/>
          <p:nvPr/>
        </p:nvSpPr>
        <p:spPr>
          <a:xfrm>
            <a:off x="5920646"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0" name="object 19">
            <a:extLst>
              <a:ext uri="{FF2B5EF4-FFF2-40B4-BE49-F238E27FC236}">
                <a16:creationId xmlns:a16="http://schemas.microsoft.com/office/drawing/2014/main" id="{5115806F-BE3F-449E-98FF-62BFA9598ABB}"/>
              </a:ext>
            </a:extLst>
          </p:cNvPr>
          <p:cNvSpPr/>
          <p:nvPr/>
        </p:nvSpPr>
        <p:spPr>
          <a:xfrm>
            <a:off x="60128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1" name="object 20">
            <a:extLst>
              <a:ext uri="{FF2B5EF4-FFF2-40B4-BE49-F238E27FC236}">
                <a16:creationId xmlns:a16="http://schemas.microsoft.com/office/drawing/2014/main" id="{9BEF0FBD-57AF-455E-A755-AEC8B90B1606}"/>
              </a:ext>
            </a:extLst>
          </p:cNvPr>
          <p:cNvSpPr txBox="1"/>
          <p:nvPr/>
        </p:nvSpPr>
        <p:spPr>
          <a:xfrm>
            <a:off x="6106767" y="624022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1">
            <a:extLst>
              <a:ext uri="{FF2B5EF4-FFF2-40B4-BE49-F238E27FC236}">
                <a16:creationId xmlns:a16="http://schemas.microsoft.com/office/drawing/2014/main" id="{E9F623A5-0ACF-4DB5-AAFB-CE91AAC0BE0D}"/>
              </a:ext>
            </a:extLst>
          </p:cNvPr>
          <p:cNvSpPr txBox="1"/>
          <p:nvPr/>
        </p:nvSpPr>
        <p:spPr>
          <a:xfrm>
            <a:off x="7162344" y="580377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3" name="object 22">
            <a:extLst>
              <a:ext uri="{FF2B5EF4-FFF2-40B4-BE49-F238E27FC236}">
                <a16:creationId xmlns:a16="http://schemas.microsoft.com/office/drawing/2014/main" id="{5DBC7294-7F69-4803-B9F1-208C28644DEA}"/>
              </a:ext>
            </a:extLst>
          </p:cNvPr>
          <p:cNvSpPr txBox="1"/>
          <p:nvPr/>
        </p:nvSpPr>
        <p:spPr>
          <a:xfrm>
            <a:off x="2339752" y="3088184"/>
            <a:ext cx="5594350" cy="2544286"/>
          </a:xfrm>
          <a:prstGeom prst="rect">
            <a:avLst/>
          </a:prstGeom>
        </p:spPr>
        <p:txBody>
          <a:bodyPr vert="horz" wrap="square" lIns="0" tIns="0" rIns="0" bIns="0" rtlCol="0">
            <a:spAutoFit/>
          </a:bodyPr>
          <a:lstStyle/>
          <a:p>
            <a:pPr marL="3644265">
              <a:lnSpc>
                <a:spcPct val="100000"/>
              </a:lnSpc>
            </a:pPr>
            <a:r>
              <a:rPr sz="1800" b="1" spc="-5" dirty="0">
                <a:latin typeface="Arial"/>
                <a:cs typeface="Arial"/>
              </a:rPr>
              <a:t>activation</a:t>
            </a:r>
            <a:r>
              <a:rPr sz="1800" b="1" spc="-45" dirty="0">
                <a:latin typeface="Arial"/>
                <a:cs typeface="Arial"/>
              </a:rPr>
              <a:t> </a:t>
            </a:r>
            <a:r>
              <a:rPr sz="1800" b="1" spc="-5" dirty="0">
                <a:latin typeface="Arial"/>
                <a:cs typeface="Arial"/>
              </a:rPr>
              <a:t>maps</a:t>
            </a:r>
            <a:endParaRPr sz="1800" dirty="0">
              <a:latin typeface="Arial"/>
              <a:cs typeface="Arial"/>
            </a:endParaRPr>
          </a:p>
          <a:p>
            <a:pPr>
              <a:lnSpc>
                <a:spcPct val="100000"/>
              </a:lnSpc>
              <a:spcBef>
                <a:spcPts val="30"/>
              </a:spcBef>
            </a:pPr>
            <a:endParaRPr sz="2650" dirty="0">
              <a:latin typeface="Times New Roman"/>
              <a:cs typeface="Times New Roman"/>
            </a:endParaRPr>
          </a:p>
          <a:p>
            <a:pPr marL="12700">
              <a:lnSpc>
                <a:spcPct val="100000"/>
              </a:lnSpc>
            </a:pPr>
            <a:r>
              <a:rPr sz="1800" spc="-5" dirty="0">
                <a:latin typeface="Arial"/>
                <a:cs typeface="Arial"/>
              </a:rPr>
              <a:t>32</a:t>
            </a:r>
            <a:endParaRPr sz="1800" dirty="0">
              <a:latin typeface="Arial"/>
              <a:cs typeface="Arial"/>
            </a:endParaRPr>
          </a:p>
          <a:p>
            <a:pPr marR="5080" algn="r">
              <a:lnSpc>
                <a:spcPct val="100000"/>
              </a:lnSpc>
              <a:spcBef>
                <a:spcPts val="1540"/>
              </a:spcBef>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665480">
              <a:lnSpc>
                <a:spcPct val="100000"/>
              </a:lnSpc>
              <a:spcBef>
                <a:spcPts val="1050"/>
              </a:spcBef>
            </a:pPr>
            <a:r>
              <a:rPr sz="1800" spc="-5" dirty="0">
                <a:latin typeface="Arial"/>
                <a:cs typeface="Arial"/>
              </a:rPr>
              <a:t>Convolution</a:t>
            </a:r>
            <a:r>
              <a:rPr sz="1800" spc="-30" dirty="0">
                <a:latin typeface="Arial"/>
                <a:cs typeface="Arial"/>
              </a:rPr>
              <a:t> </a:t>
            </a:r>
            <a:r>
              <a:rPr sz="1800" spc="-5" dirty="0">
                <a:latin typeface="Arial"/>
                <a:cs typeface="Arial"/>
              </a:rPr>
              <a:t>Layer</a:t>
            </a:r>
            <a:r>
              <a:rPr lang="en-US" sz="1800" spc="-5" dirty="0">
                <a:latin typeface="Arial"/>
                <a:cs typeface="Arial"/>
              </a:rPr>
              <a:t> w.</a:t>
            </a:r>
          </a:p>
          <a:p>
            <a:pPr marL="665480">
              <a:lnSpc>
                <a:spcPct val="100000"/>
              </a:lnSpc>
              <a:spcBef>
                <a:spcPts val="1050"/>
              </a:spcBef>
            </a:pPr>
            <a:r>
              <a:rPr lang="en-US" spc="-5" dirty="0">
                <a:latin typeface="Arial"/>
                <a:cs typeface="Arial"/>
              </a:rPr>
              <a:t>6 </a:t>
            </a:r>
            <a:r>
              <a:rPr lang="en-US" dirty="0"/>
              <a:t>5x5 filters</a:t>
            </a:r>
            <a:endParaRPr sz="1800" dirty="0">
              <a:latin typeface="Arial"/>
              <a:cs typeface="Arial"/>
            </a:endParaRPr>
          </a:p>
        </p:txBody>
      </p:sp>
      <p:sp>
        <p:nvSpPr>
          <p:cNvPr id="24" name="object 24">
            <a:extLst>
              <a:ext uri="{FF2B5EF4-FFF2-40B4-BE49-F238E27FC236}">
                <a16:creationId xmlns:a16="http://schemas.microsoft.com/office/drawing/2014/main" id="{78D12688-9702-457D-8154-FFB68362D63F}"/>
              </a:ext>
            </a:extLst>
          </p:cNvPr>
          <p:cNvSpPr/>
          <p:nvPr/>
        </p:nvSpPr>
        <p:spPr>
          <a:xfrm>
            <a:off x="60730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4CCCC"/>
          </a:solidFill>
        </p:spPr>
        <p:txBody>
          <a:bodyPr wrap="square" lIns="0" tIns="0" rIns="0" bIns="0" rtlCol="0"/>
          <a:lstStyle/>
          <a:p>
            <a:endParaRPr/>
          </a:p>
        </p:txBody>
      </p:sp>
      <p:sp>
        <p:nvSpPr>
          <p:cNvPr id="25" name="object 25">
            <a:extLst>
              <a:ext uri="{FF2B5EF4-FFF2-40B4-BE49-F238E27FC236}">
                <a16:creationId xmlns:a16="http://schemas.microsoft.com/office/drawing/2014/main" id="{8350C325-9589-499F-9E20-6EE785AFC155}"/>
              </a:ext>
            </a:extLst>
          </p:cNvPr>
          <p:cNvSpPr/>
          <p:nvPr/>
        </p:nvSpPr>
        <p:spPr>
          <a:xfrm>
            <a:off x="60730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D3AF9CC0-0E92-4115-B5CD-AA35862EECF4}"/>
              </a:ext>
            </a:extLst>
          </p:cNvPr>
          <p:cNvSpPr/>
          <p:nvPr/>
        </p:nvSpPr>
        <p:spPr>
          <a:xfrm>
            <a:off x="60730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964B2B34-181C-468E-819B-1625C9CE15C1}"/>
              </a:ext>
            </a:extLst>
          </p:cNvPr>
          <p:cNvSpPr/>
          <p:nvPr/>
        </p:nvSpPr>
        <p:spPr>
          <a:xfrm>
            <a:off x="61652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32C1073D-40C7-4E95-9F28-DDEEC4805347}"/>
              </a:ext>
            </a:extLst>
          </p:cNvPr>
          <p:cNvSpPr/>
          <p:nvPr/>
        </p:nvSpPr>
        <p:spPr>
          <a:xfrm>
            <a:off x="62254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FF2CC"/>
          </a:solidFill>
        </p:spPr>
        <p:txBody>
          <a:bodyPr wrap="square" lIns="0" tIns="0" rIns="0" bIns="0" rtlCol="0"/>
          <a:lstStyle/>
          <a:p>
            <a:endParaRPr/>
          </a:p>
        </p:txBody>
      </p:sp>
      <p:sp>
        <p:nvSpPr>
          <p:cNvPr id="29" name="object 29">
            <a:extLst>
              <a:ext uri="{FF2B5EF4-FFF2-40B4-BE49-F238E27FC236}">
                <a16:creationId xmlns:a16="http://schemas.microsoft.com/office/drawing/2014/main" id="{9C6D75C7-898A-44BD-9AD3-BA5C50D30C98}"/>
              </a:ext>
            </a:extLst>
          </p:cNvPr>
          <p:cNvSpPr/>
          <p:nvPr/>
        </p:nvSpPr>
        <p:spPr>
          <a:xfrm>
            <a:off x="62254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6F212057-6F14-4292-9225-84AA221A7261}"/>
              </a:ext>
            </a:extLst>
          </p:cNvPr>
          <p:cNvSpPr/>
          <p:nvPr/>
        </p:nvSpPr>
        <p:spPr>
          <a:xfrm>
            <a:off x="62254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1" name="object 31">
            <a:extLst>
              <a:ext uri="{FF2B5EF4-FFF2-40B4-BE49-F238E27FC236}">
                <a16:creationId xmlns:a16="http://schemas.microsoft.com/office/drawing/2014/main" id="{DDE57A84-3B63-4954-B90E-CF5B5DBB6217}"/>
              </a:ext>
            </a:extLst>
          </p:cNvPr>
          <p:cNvSpPr/>
          <p:nvPr/>
        </p:nvSpPr>
        <p:spPr>
          <a:xfrm>
            <a:off x="63176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2" name="object 32">
            <a:extLst>
              <a:ext uri="{FF2B5EF4-FFF2-40B4-BE49-F238E27FC236}">
                <a16:creationId xmlns:a16="http://schemas.microsoft.com/office/drawing/2014/main" id="{C3B16F1E-AE2A-4566-91CD-C0DB73F8B794}"/>
              </a:ext>
            </a:extLst>
          </p:cNvPr>
          <p:cNvSpPr/>
          <p:nvPr/>
        </p:nvSpPr>
        <p:spPr>
          <a:xfrm>
            <a:off x="63778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D1E8"/>
          </a:solidFill>
        </p:spPr>
        <p:txBody>
          <a:bodyPr wrap="square" lIns="0" tIns="0" rIns="0" bIns="0" rtlCol="0"/>
          <a:lstStyle/>
          <a:p>
            <a:endParaRPr/>
          </a:p>
        </p:txBody>
      </p:sp>
      <p:sp>
        <p:nvSpPr>
          <p:cNvPr id="33" name="object 33">
            <a:extLst>
              <a:ext uri="{FF2B5EF4-FFF2-40B4-BE49-F238E27FC236}">
                <a16:creationId xmlns:a16="http://schemas.microsoft.com/office/drawing/2014/main" id="{65E9BD13-520A-41B1-B9DD-572FF2F3BEFA}"/>
              </a:ext>
            </a:extLst>
          </p:cNvPr>
          <p:cNvSpPr/>
          <p:nvPr/>
        </p:nvSpPr>
        <p:spPr>
          <a:xfrm>
            <a:off x="63778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4" name="object 34">
            <a:extLst>
              <a:ext uri="{FF2B5EF4-FFF2-40B4-BE49-F238E27FC236}">
                <a16:creationId xmlns:a16="http://schemas.microsoft.com/office/drawing/2014/main" id="{D9D89217-3277-4277-93D2-680C66D74BD2}"/>
              </a:ext>
            </a:extLst>
          </p:cNvPr>
          <p:cNvSpPr/>
          <p:nvPr/>
        </p:nvSpPr>
        <p:spPr>
          <a:xfrm>
            <a:off x="63778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5" name="object 35">
            <a:extLst>
              <a:ext uri="{FF2B5EF4-FFF2-40B4-BE49-F238E27FC236}">
                <a16:creationId xmlns:a16="http://schemas.microsoft.com/office/drawing/2014/main" id="{BFD3BE30-34EF-4DB7-89F3-2B16A7980F21}"/>
              </a:ext>
            </a:extLst>
          </p:cNvPr>
          <p:cNvSpPr/>
          <p:nvPr/>
        </p:nvSpPr>
        <p:spPr>
          <a:xfrm>
            <a:off x="64700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6" name="object 36">
            <a:extLst>
              <a:ext uri="{FF2B5EF4-FFF2-40B4-BE49-F238E27FC236}">
                <a16:creationId xmlns:a16="http://schemas.microsoft.com/office/drawing/2014/main" id="{C2DE88FB-7530-4906-9293-9F7EE7650708}"/>
              </a:ext>
            </a:extLst>
          </p:cNvPr>
          <p:cNvSpPr/>
          <p:nvPr/>
        </p:nvSpPr>
        <p:spPr>
          <a:xfrm>
            <a:off x="6530245" y="4314351"/>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FBE4CD"/>
          </a:solidFill>
        </p:spPr>
        <p:txBody>
          <a:bodyPr wrap="square" lIns="0" tIns="0" rIns="0" bIns="0" rtlCol="0"/>
          <a:lstStyle/>
          <a:p>
            <a:endParaRPr/>
          </a:p>
        </p:txBody>
      </p:sp>
      <p:sp>
        <p:nvSpPr>
          <p:cNvPr id="37" name="object 37">
            <a:extLst>
              <a:ext uri="{FF2B5EF4-FFF2-40B4-BE49-F238E27FC236}">
                <a16:creationId xmlns:a16="http://schemas.microsoft.com/office/drawing/2014/main" id="{B44A431B-2A20-42B4-BF94-A7E268743F22}"/>
              </a:ext>
            </a:extLst>
          </p:cNvPr>
          <p:cNvSpPr/>
          <p:nvPr/>
        </p:nvSpPr>
        <p:spPr>
          <a:xfrm>
            <a:off x="65302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8" name="object 38">
            <a:extLst>
              <a:ext uri="{FF2B5EF4-FFF2-40B4-BE49-F238E27FC236}">
                <a16:creationId xmlns:a16="http://schemas.microsoft.com/office/drawing/2014/main" id="{EA1B21CC-EF05-4FCC-BD15-93AD85FAA8C4}"/>
              </a:ext>
            </a:extLst>
          </p:cNvPr>
          <p:cNvSpPr/>
          <p:nvPr/>
        </p:nvSpPr>
        <p:spPr>
          <a:xfrm>
            <a:off x="65302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9" name="object 39">
            <a:extLst>
              <a:ext uri="{FF2B5EF4-FFF2-40B4-BE49-F238E27FC236}">
                <a16:creationId xmlns:a16="http://schemas.microsoft.com/office/drawing/2014/main" id="{24DF61D5-58E0-4377-9106-EFB3DF661202}"/>
              </a:ext>
            </a:extLst>
          </p:cNvPr>
          <p:cNvSpPr/>
          <p:nvPr/>
        </p:nvSpPr>
        <p:spPr>
          <a:xfrm>
            <a:off x="66224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1675149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F921F-A4D1-4959-8135-FEA11AE7635B}"/>
              </a:ext>
            </a:extLst>
          </p:cNvPr>
          <p:cNvSpPr>
            <a:spLocks noGrp="1"/>
          </p:cNvSpPr>
          <p:nvPr>
            <p:ph type="title"/>
          </p:nvPr>
        </p:nvSpPr>
        <p:spPr/>
        <p:txBody>
          <a:bodyPr/>
          <a:lstStyle/>
          <a:p>
            <a:r>
              <a:rPr lang="en-US" sz="3600" dirty="0"/>
              <a:t>Receptive Field and Weight Sharing</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4F8E57-2925-4680-8C75-7153A0ACA7EC}"/>
                  </a:ext>
                </a:extLst>
              </p:cNvPr>
              <p:cNvSpPr>
                <a:spLocks noGrp="1"/>
              </p:cNvSpPr>
              <p:nvPr>
                <p:ph idx="1"/>
              </p:nvPr>
            </p:nvSpPr>
            <p:spPr/>
            <p:txBody>
              <a:bodyPr>
                <a:normAutofit fontScale="77500" lnSpcReduction="20000"/>
              </a:bodyPr>
              <a:lstStyle/>
              <a:p>
                <a:r>
                  <a:rPr lang="en-US" sz="3600" dirty="0"/>
                  <a:t>Each neuron in a CONV layer has local connectivity to a small patch of the input volume w. size of the filter, called its Receptive Field</a:t>
                </a:r>
              </a:p>
              <a:p>
                <a:pPr lvl="1"/>
                <a:r>
                  <a:rPr lang="en-US" sz="3200" dirty="0"/>
                  <a:t>Each neuron covers a limited, narrow “field of view”</a:t>
                </a:r>
              </a:p>
              <a:p>
                <a:pPr lvl="1"/>
                <a:r>
                  <a:rPr lang="en-US" sz="3200" dirty="0"/>
                  <a:t>In contrast, each neuron in a FC layer has RF that covers the entire input volume</a:t>
                </a:r>
              </a:p>
              <a:p>
                <a:r>
                  <a:rPr lang="en-US" sz="3600" dirty="0"/>
                  <a:t>Weight sharing: all neurons in the same CONV layer share the same filter params </a:t>
                </a:r>
                <a14:m>
                  <m:oMath xmlns:m="http://schemas.openxmlformats.org/officeDocument/2006/math">
                    <m:r>
                      <a:rPr lang="en-US" sz="3600">
                        <a:latin typeface="Cambria Math" panose="02040503050406030204" pitchFamily="18" charset="0"/>
                      </a:rPr>
                      <m:t>𝑤</m:t>
                    </m:r>
                    <m:r>
                      <a:rPr lang="en-US" sz="3600">
                        <a:latin typeface="Cambria Math" panose="02040503050406030204" pitchFamily="18" charset="0"/>
                      </a:rPr>
                      <m:t>,</m:t>
                    </m:r>
                    <m:r>
                      <a:rPr lang="en-US" sz="3600">
                        <a:latin typeface="Cambria Math" panose="02040503050406030204" pitchFamily="18" charset="0"/>
                      </a:rPr>
                      <m:t>𝑏</m:t>
                    </m:r>
                  </m:oMath>
                </a14:m>
                <a:endParaRPr lang="en-US" sz="3600" dirty="0"/>
              </a:p>
              <a:p>
                <a:pPr lvl="1"/>
                <a:r>
                  <a:rPr lang="en-US" altLang="zh-CN" sz="3200" dirty="0"/>
                  <a:t>It helps to reduce the number of params significantly compared to fully-connected networks</a:t>
                </a:r>
                <a:endParaRPr lang="zh-CN" altLang="en-US" sz="3200" dirty="0"/>
              </a:p>
              <a:p>
                <a:endParaRPr lang="en-SE" dirty="0"/>
              </a:p>
            </p:txBody>
          </p:sp>
        </mc:Choice>
        <mc:Fallback xmlns="">
          <p:sp>
            <p:nvSpPr>
              <p:cNvPr id="3" name="Content Placeholder 2">
                <a:extLst>
                  <a:ext uri="{FF2B5EF4-FFF2-40B4-BE49-F238E27FC236}">
                    <a16:creationId xmlns:a16="http://schemas.microsoft.com/office/drawing/2014/main" id="{374F8E57-2925-4680-8C75-7153A0ACA7EC}"/>
                  </a:ext>
                </a:extLst>
              </p:cNvPr>
              <p:cNvSpPr>
                <a:spLocks noGrp="1" noRot="1" noChangeAspect="1" noMove="1" noResize="1" noEditPoints="1" noAdjustHandles="1" noChangeArrowheads="1" noChangeShapeType="1" noTextEdit="1"/>
              </p:cNvSpPr>
              <p:nvPr>
                <p:ph idx="1"/>
              </p:nvPr>
            </p:nvSpPr>
            <p:spPr>
              <a:blipFill>
                <a:blip r:embed="rId2"/>
                <a:stretch>
                  <a:fillRect l="-1333" t="-2987" r="-96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CEB371A-B913-4D99-914B-2E6FA0E33016}"/>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Tree>
    <p:extLst>
      <p:ext uri="{BB962C8B-B14F-4D97-AF65-F5344CB8AC3E}">
        <p14:creationId xmlns:p14="http://schemas.microsoft.com/office/powerpoint/2010/main" val="2637208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DD360-4B6D-4E59-82C5-A44FCB1EDC5A}"/>
              </a:ext>
            </a:extLst>
          </p:cNvPr>
          <p:cNvSpPr>
            <a:spLocks noGrp="1"/>
          </p:cNvSpPr>
          <p:nvPr>
            <p:ph type="title"/>
          </p:nvPr>
        </p:nvSpPr>
        <p:spPr>
          <a:xfrm>
            <a:off x="544438" y="158194"/>
            <a:ext cx="8229600" cy="868362"/>
          </a:xfrm>
        </p:spPr>
        <p:txBody>
          <a:bodyPr/>
          <a:lstStyle/>
          <a:p>
            <a:r>
              <a:rPr lang="en-US" dirty="0"/>
              <a:t>Filters and Activation Maps Example</a:t>
            </a:r>
            <a:endParaRPr lang="en-SE" dirty="0"/>
          </a:p>
        </p:txBody>
      </p:sp>
      <p:sp>
        <p:nvSpPr>
          <p:cNvPr id="4" name="Slide Number Placeholder 3">
            <a:extLst>
              <a:ext uri="{FF2B5EF4-FFF2-40B4-BE49-F238E27FC236}">
                <a16:creationId xmlns:a16="http://schemas.microsoft.com/office/drawing/2014/main" id="{7ECC238B-475A-4984-9FC7-64B4D0EE50C1}"/>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
        <p:nvSpPr>
          <p:cNvPr id="8" name="object 4">
            <a:extLst>
              <a:ext uri="{FF2B5EF4-FFF2-40B4-BE49-F238E27FC236}">
                <a16:creationId xmlns:a16="http://schemas.microsoft.com/office/drawing/2014/main" id="{24EFC1AD-44A4-4C72-84D8-2BB0524F3A50}"/>
              </a:ext>
            </a:extLst>
          </p:cNvPr>
          <p:cNvSpPr/>
          <p:nvPr/>
        </p:nvSpPr>
        <p:spPr>
          <a:xfrm>
            <a:off x="350397" y="1570565"/>
            <a:ext cx="4308841" cy="4455841"/>
          </a:xfrm>
          <a:prstGeom prst="rect">
            <a:avLst/>
          </a:prstGeom>
          <a:blipFill>
            <a:blip r:embed="rId2" cstate="print"/>
            <a:stretch>
              <a:fillRect/>
            </a:stretch>
          </a:blipFill>
        </p:spPr>
        <p:txBody>
          <a:bodyPr wrap="square" lIns="0" tIns="0" rIns="0" bIns="0" rtlCol="0"/>
          <a:lstStyle/>
          <a:p>
            <a:endParaRPr/>
          </a:p>
        </p:txBody>
      </p:sp>
      <p:sp>
        <p:nvSpPr>
          <p:cNvPr id="9" name="object 5">
            <a:extLst>
              <a:ext uri="{FF2B5EF4-FFF2-40B4-BE49-F238E27FC236}">
                <a16:creationId xmlns:a16="http://schemas.microsoft.com/office/drawing/2014/main" id="{B5659C92-28A4-472A-AB54-C9937F0C1AA1}"/>
              </a:ext>
            </a:extLst>
          </p:cNvPr>
          <p:cNvSpPr/>
          <p:nvPr/>
        </p:nvSpPr>
        <p:spPr>
          <a:xfrm>
            <a:off x="958563" y="1750040"/>
            <a:ext cx="683895" cy="632460"/>
          </a:xfrm>
          <a:custGeom>
            <a:avLst/>
            <a:gdLst/>
            <a:ahLst/>
            <a:cxnLst/>
            <a:rect l="l" t="t" r="r" b="b"/>
            <a:pathLst>
              <a:path w="683894" h="632460">
                <a:moveTo>
                  <a:pt x="0" y="0"/>
                </a:moveTo>
                <a:lnTo>
                  <a:pt x="683698" y="0"/>
                </a:lnTo>
                <a:lnTo>
                  <a:pt x="683698" y="632398"/>
                </a:lnTo>
                <a:lnTo>
                  <a:pt x="0" y="632398"/>
                </a:lnTo>
                <a:lnTo>
                  <a:pt x="0" y="0"/>
                </a:lnTo>
                <a:close/>
              </a:path>
            </a:pathLst>
          </a:custGeom>
          <a:solidFill>
            <a:srgbClr val="FFFFFF"/>
          </a:solidFill>
        </p:spPr>
        <p:txBody>
          <a:bodyPr wrap="square" lIns="0" tIns="0" rIns="0" bIns="0" rtlCol="0"/>
          <a:lstStyle/>
          <a:p>
            <a:endParaRPr/>
          </a:p>
        </p:txBody>
      </p:sp>
      <p:sp>
        <p:nvSpPr>
          <p:cNvPr id="10" name="object 7">
            <a:extLst>
              <a:ext uri="{FF2B5EF4-FFF2-40B4-BE49-F238E27FC236}">
                <a16:creationId xmlns:a16="http://schemas.microsoft.com/office/drawing/2014/main" id="{AB4FA182-38BE-44B3-870D-C5A3FF700034}"/>
              </a:ext>
            </a:extLst>
          </p:cNvPr>
          <p:cNvSpPr/>
          <p:nvPr/>
        </p:nvSpPr>
        <p:spPr>
          <a:xfrm>
            <a:off x="1642269" y="1663695"/>
            <a:ext cx="7163135" cy="257799"/>
          </a:xfrm>
          <a:prstGeom prst="rect">
            <a:avLst/>
          </a:prstGeom>
          <a:blipFill>
            <a:blip r:embed="rId3" cstate="print"/>
            <a:stretch>
              <a:fillRect/>
            </a:stretch>
          </a:blipFill>
        </p:spPr>
        <p:txBody>
          <a:bodyPr wrap="square" lIns="0" tIns="0" rIns="0" bIns="0" rtlCol="0"/>
          <a:lstStyle/>
          <a:p>
            <a:endParaRPr/>
          </a:p>
        </p:txBody>
      </p:sp>
      <p:sp>
        <p:nvSpPr>
          <p:cNvPr id="11" name="object 8">
            <a:extLst>
              <a:ext uri="{FF2B5EF4-FFF2-40B4-BE49-F238E27FC236}">
                <a16:creationId xmlns:a16="http://schemas.microsoft.com/office/drawing/2014/main" id="{9F584624-AB0D-425A-899A-BF1627B0BFF1}"/>
              </a:ext>
            </a:extLst>
          </p:cNvPr>
          <p:cNvSpPr txBox="1"/>
          <p:nvPr/>
        </p:nvSpPr>
        <p:spPr>
          <a:xfrm>
            <a:off x="6230105" y="2030097"/>
            <a:ext cx="2565400" cy="650240"/>
          </a:xfrm>
          <a:prstGeom prst="rect">
            <a:avLst/>
          </a:prstGeom>
        </p:spPr>
        <p:txBody>
          <a:bodyPr vert="horz" wrap="square" lIns="0" tIns="0" rIns="0" bIns="0" rtlCol="0">
            <a:spAutoFit/>
          </a:bodyPr>
          <a:lstStyle/>
          <a:p>
            <a:pPr marL="12700">
              <a:lnSpc>
                <a:spcPts val="2875"/>
              </a:lnSpc>
            </a:pPr>
            <a:r>
              <a:rPr sz="2400" spc="-5" dirty="0">
                <a:latin typeface="Arial"/>
                <a:cs typeface="Arial"/>
              </a:rPr>
              <a:t>example 5x5</a:t>
            </a:r>
            <a:r>
              <a:rPr sz="2400" spc="-30" dirty="0">
                <a:latin typeface="Arial"/>
                <a:cs typeface="Arial"/>
              </a:rPr>
              <a:t> </a:t>
            </a:r>
            <a:r>
              <a:rPr sz="2400" spc="-5" dirty="0">
                <a:latin typeface="Arial"/>
                <a:cs typeface="Arial"/>
              </a:rPr>
              <a:t>filters</a:t>
            </a:r>
            <a:endParaRPr sz="2400">
              <a:latin typeface="Arial"/>
              <a:cs typeface="Arial"/>
            </a:endParaRPr>
          </a:p>
          <a:p>
            <a:pPr marL="12700">
              <a:lnSpc>
                <a:spcPts val="2155"/>
              </a:lnSpc>
            </a:pPr>
            <a:r>
              <a:rPr sz="1800" spc="-5" dirty="0">
                <a:latin typeface="Arial"/>
                <a:cs typeface="Arial"/>
              </a:rPr>
              <a:t>(32</a:t>
            </a:r>
            <a:r>
              <a:rPr sz="1800" spc="-65" dirty="0">
                <a:latin typeface="Arial"/>
                <a:cs typeface="Arial"/>
              </a:rPr>
              <a:t> </a:t>
            </a:r>
            <a:r>
              <a:rPr sz="1800" spc="-5" dirty="0">
                <a:latin typeface="Arial"/>
                <a:cs typeface="Arial"/>
              </a:rPr>
              <a:t>total)</a:t>
            </a:r>
            <a:endParaRPr sz="1800">
              <a:latin typeface="Arial"/>
              <a:cs typeface="Arial"/>
            </a:endParaRPr>
          </a:p>
        </p:txBody>
      </p:sp>
      <p:sp>
        <p:nvSpPr>
          <p:cNvPr id="12" name="object 9">
            <a:extLst>
              <a:ext uri="{FF2B5EF4-FFF2-40B4-BE49-F238E27FC236}">
                <a16:creationId xmlns:a16="http://schemas.microsoft.com/office/drawing/2014/main" id="{31A1A42E-9923-40F0-8811-EF4A2AFBCE94}"/>
              </a:ext>
            </a:extLst>
          </p:cNvPr>
          <p:cNvSpPr/>
          <p:nvPr/>
        </p:nvSpPr>
        <p:spPr>
          <a:xfrm>
            <a:off x="1693511" y="1663791"/>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FF0000"/>
            </a:solidFill>
          </a:ln>
        </p:spPr>
        <p:txBody>
          <a:bodyPr wrap="square" lIns="0" tIns="0" rIns="0" bIns="0" rtlCol="0"/>
          <a:lstStyle/>
          <a:p>
            <a:endParaRPr/>
          </a:p>
        </p:txBody>
      </p:sp>
      <p:sp>
        <p:nvSpPr>
          <p:cNvPr id="13" name="object 10">
            <a:extLst>
              <a:ext uri="{FF2B5EF4-FFF2-40B4-BE49-F238E27FC236}">
                <a16:creationId xmlns:a16="http://schemas.microsoft.com/office/drawing/2014/main" id="{77FBF07B-7E6C-4442-959B-9E6D590AC524}"/>
              </a:ext>
            </a:extLst>
          </p:cNvPr>
          <p:cNvSpPr/>
          <p:nvPr/>
        </p:nvSpPr>
        <p:spPr>
          <a:xfrm>
            <a:off x="393172" y="2808263"/>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FF0000"/>
            </a:solidFill>
          </a:ln>
        </p:spPr>
        <p:txBody>
          <a:bodyPr wrap="square" lIns="0" tIns="0" rIns="0" bIns="0" rtlCol="0"/>
          <a:lstStyle/>
          <a:p>
            <a:endParaRPr/>
          </a:p>
        </p:txBody>
      </p:sp>
      <p:sp>
        <p:nvSpPr>
          <p:cNvPr id="14" name="object 11">
            <a:extLst>
              <a:ext uri="{FF2B5EF4-FFF2-40B4-BE49-F238E27FC236}">
                <a16:creationId xmlns:a16="http://schemas.microsoft.com/office/drawing/2014/main" id="{2041635F-674E-4D1A-9B34-CBA0F4D10399}"/>
              </a:ext>
            </a:extLst>
          </p:cNvPr>
          <p:cNvSpPr/>
          <p:nvPr/>
        </p:nvSpPr>
        <p:spPr>
          <a:xfrm>
            <a:off x="1025213" y="1921492"/>
            <a:ext cx="792480" cy="1109980"/>
          </a:xfrm>
          <a:custGeom>
            <a:avLst/>
            <a:gdLst/>
            <a:ahLst/>
            <a:cxnLst/>
            <a:rect l="l" t="t" r="r" b="b"/>
            <a:pathLst>
              <a:path w="792480" h="1109980">
                <a:moveTo>
                  <a:pt x="792198" y="0"/>
                </a:moveTo>
                <a:lnTo>
                  <a:pt x="0" y="1109962"/>
                </a:lnTo>
              </a:path>
            </a:pathLst>
          </a:custGeom>
          <a:ln w="19049">
            <a:solidFill>
              <a:srgbClr val="FF0000"/>
            </a:solidFill>
          </a:ln>
        </p:spPr>
        <p:txBody>
          <a:bodyPr wrap="square" lIns="0" tIns="0" rIns="0" bIns="0" rtlCol="0"/>
          <a:lstStyle/>
          <a:p>
            <a:endParaRPr/>
          </a:p>
        </p:txBody>
      </p:sp>
      <p:sp>
        <p:nvSpPr>
          <p:cNvPr id="15" name="object 12">
            <a:extLst>
              <a:ext uri="{FF2B5EF4-FFF2-40B4-BE49-F238E27FC236}">
                <a16:creationId xmlns:a16="http://schemas.microsoft.com/office/drawing/2014/main" id="{3AE38316-B53C-44AD-8826-11A02768D31D}"/>
              </a:ext>
            </a:extLst>
          </p:cNvPr>
          <p:cNvSpPr/>
          <p:nvPr/>
        </p:nvSpPr>
        <p:spPr>
          <a:xfrm>
            <a:off x="974990" y="3013175"/>
            <a:ext cx="76200" cy="88900"/>
          </a:xfrm>
          <a:custGeom>
            <a:avLst/>
            <a:gdLst/>
            <a:ahLst/>
            <a:cxnLst/>
            <a:rect l="l" t="t" r="r" b="b"/>
            <a:pathLst>
              <a:path w="76200" h="88900">
                <a:moveTo>
                  <a:pt x="24609" y="0"/>
                </a:moveTo>
                <a:lnTo>
                  <a:pt x="0" y="88644"/>
                </a:lnTo>
                <a:lnTo>
                  <a:pt x="75832" y="36557"/>
                </a:lnTo>
                <a:lnTo>
                  <a:pt x="24609" y="0"/>
                </a:lnTo>
                <a:close/>
              </a:path>
            </a:pathLst>
          </a:custGeom>
          <a:ln w="19049">
            <a:solidFill>
              <a:srgbClr val="FF0000"/>
            </a:solidFill>
          </a:ln>
        </p:spPr>
        <p:txBody>
          <a:bodyPr wrap="square" lIns="0" tIns="0" rIns="0" bIns="0" rtlCol="0"/>
          <a:lstStyle/>
          <a:p>
            <a:endParaRPr/>
          </a:p>
        </p:txBody>
      </p:sp>
      <p:sp>
        <p:nvSpPr>
          <p:cNvPr id="21" name="object 18">
            <a:extLst>
              <a:ext uri="{FF2B5EF4-FFF2-40B4-BE49-F238E27FC236}">
                <a16:creationId xmlns:a16="http://schemas.microsoft.com/office/drawing/2014/main" id="{D0D84923-5484-4E48-BC83-5CAA7ADFAD18}"/>
              </a:ext>
            </a:extLst>
          </p:cNvPr>
          <p:cNvSpPr txBox="1">
            <a:spLocks/>
          </p:cNvSpPr>
          <p:nvPr/>
        </p:nvSpPr>
        <p:spPr bwMode="auto">
          <a:xfrm>
            <a:off x="1995146" y="1888207"/>
            <a:ext cx="1943735" cy="561340"/>
          </a:xfrm>
          <a:prstGeom prst="rect">
            <a:avLst/>
          </a:prstGeom>
          <a:noFill/>
          <a:ln w="9525">
            <a:noFill/>
            <a:miter lim="800000"/>
            <a:headEnd/>
            <a:tailEnd/>
          </a:ln>
        </p:spPr>
        <p:txBody>
          <a:bodyPr vert="horz" wrap="square" lIns="0" tIns="0" rIns="0" bIns="0" numCol="1" rtlCol="0" anchor="ctr" anchorCtr="0" compatLnSpc="1">
            <a:prstTxWarp prst="textNoShape">
              <a:avLst/>
            </a:prstTxWarp>
            <a:spAutoFit/>
          </a:bodyPr>
          <a:lst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r>
              <a:rPr lang="en-US" sz="1800" kern="0" spc="-5" dirty="0"/>
              <a:t>one filter</a:t>
            </a:r>
            <a:r>
              <a:rPr lang="en-US" sz="1800" kern="0" spc="-60" dirty="0"/>
              <a:t> </a:t>
            </a:r>
            <a:r>
              <a:rPr lang="en-US" sz="1800" kern="0" spc="-5" dirty="0"/>
              <a:t>=&gt;</a:t>
            </a:r>
            <a:endParaRPr lang="en-US" sz="1800" kern="0" dirty="0"/>
          </a:p>
          <a:p>
            <a:pPr marL="12700">
              <a:spcBef>
                <a:spcPts val="15"/>
              </a:spcBef>
            </a:pPr>
            <a:r>
              <a:rPr lang="en-US" sz="1800" kern="0" spc="-5" dirty="0"/>
              <a:t>one activation</a:t>
            </a:r>
            <a:r>
              <a:rPr lang="en-US" sz="1800" kern="0" spc="-35" dirty="0"/>
              <a:t> </a:t>
            </a:r>
            <a:r>
              <a:rPr lang="en-US" sz="1800" kern="0" spc="-5" dirty="0"/>
              <a:t>map</a:t>
            </a:r>
            <a:endParaRPr lang="en-US" sz="1800" kern="0" dirty="0"/>
          </a:p>
        </p:txBody>
      </p:sp>
      <p:sp>
        <p:nvSpPr>
          <p:cNvPr id="22" name="object 19">
            <a:extLst>
              <a:ext uri="{FF2B5EF4-FFF2-40B4-BE49-F238E27FC236}">
                <a16:creationId xmlns:a16="http://schemas.microsoft.com/office/drawing/2014/main" id="{759CF4CF-14DF-499F-9845-C4A068336375}"/>
              </a:ext>
            </a:extLst>
          </p:cNvPr>
          <p:cNvSpPr/>
          <p:nvPr/>
        </p:nvSpPr>
        <p:spPr>
          <a:xfrm>
            <a:off x="4798937" y="1672391"/>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0000FF"/>
            </a:solidFill>
          </a:ln>
        </p:spPr>
        <p:txBody>
          <a:bodyPr wrap="square" lIns="0" tIns="0" rIns="0" bIns="0" rtlCol="0"/>
          <a:lstStyle/>
          <a:p>
            <a:endParaRPr/>
          </a:p>
        </p:txBody>
      </p:sp>
      <p:sp>
        <p:nvSpPr>
          <p:cNvPr id="23" name="object 20">
            <a:extLst>
              <a:ext uri="{FF2B5EF4-FFF2-40B4-BE49-F238E27FC236}">
                <a16:creationId xmlns:a16="http://schemas.microsoft.com/office/drawing/2014/main" id="{B8F30009-CC46-43E7-8C04-9690D8AD49CF}"/>
              </a:ext>
            </a:extLst>
          </p:cNvPr>
          <p:cNvSpPr/>
          <p:nvPr/>
        </p:nvSpPr>
        <p:spPr>
          <a:xfrm>
            <a:off x="1043608" y="1930092"/>
            <a:ext cx="3879850" cy="2150745"/>
          </a:xfrm>
          <a:custGeom>
            <a:avLst/>
            <a:gdLst/>
            <a:ahLst/>
            <a:cxnLst/>
            <a:rect l="l" t="t" r="r" b="b"/>
            <a:pathLst>
              <a:path w="3879850" h="2150745">
                <a:moveTo>
                  <a:pt x="3879229" y="0"/>
                </a:moveTo>
                <a:lnTo>
                  <a:pt x="0" y="2150193"/>
                </a:lnTo>
              </a:path>
            </a:pathLst>
          </a:custGeom>
          <a:ln w="19049">
            <a:solidFill>
              <a:srgbClr val="0000FF"/>
            </a:solidFill>
          </a:ln>
        </p:spPr>
        <p:txBody>
          <a:bodyPr wrap="square" lIns="0" tIns="0" rIns="0" bIns="0" rtlCol="0"/>
          <a:lstStyle/>
          <a:p>
            <a:endParaRPr/>
          </a:p>
        </p:txBody>
      </p:sp>
      <p:sp>
        <p:nvSpPr>
          <p:cNvPr id="24" name="object 21">
            <a:extLst>
              <a:ext uri="{FF2B5EF4-FFF2-40B4-BE49-F238E27FC236}">
                <a16:creationId xmlns:a16="http://schemas.microsoft.com/office/drawing/2014/main" id="{E6045DEC-EBF8-46EF-97DD-418A67C41A88}"/>
              </a:ext>
            </a:extLst>
          </p:cNvPr>
          <p:cNvSpPr/>
          <p:nvPr/>
        </p:nvSpPr>
        <p:spPr>
          <a:xfrm>
            <a:off x="967995" y="4052760"/>
            <a:ext cx="91440" cy="69850"/>
          </a:xfrm>
          <a:custGeom>
            <a:avLst/>
            <a:gdLst/>
            <a:ahLst/>
            <a:cxnLst/>
            <a:rect l="l" t="t" r="r" b="b"/>
            <a:pathLst>
              <a:path w="91440" h="69850">
                <a:moveTo>
                  <a:pt x="60357" y="0"/>
                </a:moveTo>
                <a:lnTo>
                  <a:pt x="0" y="69424"/>
                </a:lnTo>
                <a:lnTo>
                  <a:pt x="90867" y="55024"/>
                </a:lnTo>
                <a:lnTo>
                  <a:pt x="60357" y="0"/>
                </a:lnTo>
                <a:close/>
              </a:path>
            </a:pathLst>
          </a:custGeom>
          <a:ln w="19049">
            <a:solidFill>
              <a:srgbClr val="0000FF"/>
            </a:solidFill>
          </a:ln>
        </p:spPr>
        <p:txBody>
          <a:bodyPr wrap="square" lIns="0" tIns="0" rIns="0" bIns="0" rtlCol="0"/>
          <a:lstStyle/>
          <a:p>
            <a:endParaRPr/>
          </a:p>
        </p:txBody>
      </p:sp>
      <p:sp>
        <p:nvSpPr>
          <p:cNvPr id="25" name="object 22">
            <a:extLst>
              <a:ext uri="{FF2B5EF4-FFF2-40B4-BE49-F238E27FC236}">
                <a16:creationId xmlns:a16="http://schemas.microsoft.com/office/drawing/2014/main" id="{373F1B4C-66C5-4C85-A894-0C0AA01A89FC}"/>
              </a:ext>
            </a:extLst>
          </p:cNvPr>
          <p:cNvSpPr/>
          <p:nvPr/>
        </p:nvSpPr>
        <p:spPr>
          <a:xfrm>
            <a:off x="393172" y="4095035"/>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0000FF"/>
            </a:solidFill>
          </a:ln>
        </p:spPr>
        <p:txBody>
          <a:bodyPr wrap="square" lIns="0" tIns="0" rIns="0" bIns="0" rtlCol="0"/>
          <a:lstStyle/>
          <a:p>
            <a:endParaRPr/>
          </a:p>
        </p:txBody>
      </p:sp>
      <p:sp>
        <p:nvSpPr>
          <p:cNvPr id="26" name="object 23">
            <a:extLst>
              <a:ext uri="{FF2B5EF4-FFF2-40B4-BE49-F238E27FC236}">
                <a16:creationId xmlns:a16="http://schemas.microsoft.com/office/drawing/2014/main" id="{8097A530-64CB-431D-BEA4-686248D08B22}"/>
              </a:ext>
            </a:extLst>
          </p:cNvPr>
          <p:cNvSpPr txBox="1"/>
          <p:nvPr/>
        </p:nvSpPr>
        <p:spPr>
          <a:xfrm>
            <a:off x="5289466" y="6222678"/>
            <a:ext cx="1579880" cy="288290"/>
          </a:xfrm>
          <a:prstGeom prst="rect">
            <a:avLst/>
          </a:prstGeom>
        </p:spPr>
        <p:txBody>
          <a:bodyPr vert="horz" wrap="square" lIns="0" tIns="0" rIns="0" bIns="0" rtlCol="0">
            <a:spAutoFit/>
          </a:bodyPr>
          <a:lstStyle/>
          <a:p>
            <a:pPr marL="12700">
              <a:lnSpc>
                <a:spcPts val="2190"/>
              </a:lnSpc>
            </a:pPr>
            <a:r>
              <a:rPr lang="en-US" sz="3000" spc="-7" baseline="1388" dirty="0">
                <a:solidFill>
                  <a:srgbClr val="FFFFFF"/>
                </a:solidFill>
                <a:latin typeface="Arial"/>
                <a:cs typeface="Arial"/>
              </a:rPr>
              <a:t>Section 6</a:t>
            </a:r>
            <a:r>
              <a:rPr sz="3000" spc="-7" baseline="1388" dirty="0">
                <a:solidFill>
                  <a:srgbClr val="FFFFFF"/>
                </a:solidFill>
                <a:latin typeface="Arial"/>
                <a:cs typeface="Arial"/>
              </a:rPr>
              <a:t> </a:t>
            </a:r>
            <a:r>
              <a:rPr sz="3000" baseline="1388" dirty="0">
                <a:solidFill>
                  <a:srgbClr val="FFFFFF"/>
                </a:solidFill>
                <a:latin typeface="Arial"/>
                <a:cs typeface="Arial"/>
              </a:rPr>
              <a:t>-</a:t>
            </a:r>
            <a:r>
              <a:rPr sz="3000" spc="-225" baseline="1388" dirty="0">
                <a:solidFill>
                  <a:srgbClr val="FFFFFF"/>
                </a:solidFill>
                <a:latin typeface="Arial"/>
                <a:cs typeface="Arial"/>
              </a:rPr>
              <a:t> </a:t>
            </a:r>
            <a:r>
              <a:rPr sz="2000" spc="-5" dirty="0">
                <a:solidFill>
                  <a:srgbClr val="FFFFFF"/>
                </a:solidFill>
                <a:latin typeface="Arial"/>
                <a:cs typeface="Arial"/>
              </a:rPr>
              <a:t>21</a:t>
            </a:r>
            <a:endParaRPr sz="2000" dirty="0">
              <a:latin typeface="Arial"/>
              <a:cs typeface="Arial"/>
            </a:endParaRPr>
          </a:p>
        </p:txBody>
      </p:sp>
      <p:sp>
        <p:nvSpPr>
          <p:cNvPr id="28" name="TextBox 27">
            <a:extLst>
              <a:ext uri="{FF2B5EF4-FFF2-40B4-BE49-F238E27FC236}">
                <a16:creationId xmlns:a16="http://schemas.microsoft.com/office/drawing/2014/main" id="{7CBE6097-120E-4797-854D-A55086E02AA8}"/>
              </a:ext>
            </a:extLst>
          </p:cNvPr>
          <p:cNvSpPr txBox="1"/>
          <p:nvPr/>
        </p:nvSpPr>
        <p:spPr>
          <a:xfrm>
            <a:off x="4798937" y="1247798"/>
            <a:ext cx="4572000" cy="369332"/>
          </a:xfrm>
          <a:prstGeom prst="rect">
            <a:avLst/>
          </a:prstGeom>
          <a:noFill/>
        </p:spPr>
        <p:txBody>
          <a:bodyPr wrap="square">
            <a:spAutoFit/>
          </a:bodyPr>
          <a:lstStyle/>
          <a:p>
            <a:r>
              <a:rPr lang="en-US" sz="1800" kern="0" spc="-5" dirty="0"/>
              <a:t>filters</a:t>
            </a:r>
            <a:endParaRPr lang="en-SE" dirty="0"/>
          </a:p>
        </p:txBody>
      </p:sp>
    </p:spTree>
    <p:extLst>
      <p:ext uri="{BB962C8B-B14F-4D97-AF65-F5344CB8AC3E}">
        <p14:creationId xmlns:p14="http://schemas.microsoft.com/office/powerpoint/2010/main" val="1542329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F7DDA-B8F3-48B9-8CB5-498DEEC043AE}"/>
              </a:ext>
            </a:extLst>
          </p:cNvPr>
          <p:cNvSpPr>
            <a:spLocks noGrp="1"/>
          </p:cNvSpPr>
          <p:nvPr>
            <p:ph type="title"/>
          </p:nvPr>
        </p:nvSpPr>
        <p:spPr/>
        <p:txBody>
          <a:bodyPr/>
          <a:lstStyle/>
          <a:p>
            <a:r>
              <a:rPr lang="en-US" sz="3600" dirty="0"/>
              <a:t>Typical CNN Architecture</a:t>
            </a:r>
            <a:endParaRPr lang="en-SE" sz="3600" dirty="0"/>
          </a:p>
        </p:txBody>
      </p:sp>
      <p:sp>
        <p:nvSpPr>
          <p:cNvPr id="3" name="Content Placeholder 2">
            <a:extLst>
              <a:ext uri="{FF2B5EF4-FFF2-40B4-BE49-F238E27FC236}">
                <a16:creationId xmlns:a16="http://schemas.microsoft.com/office/drawing/2014/main" id="{05CCBE69-17B2-4353-88C5-719592BBF372}"/>
              </a:ext>
            </a:extLst>
          </p:cNvPr>
          <p:cNvSpPr>
            <a:spLocks noGrp="1"/>
          </p:cNvSpPr>
          <p:nvPr>
            <p:ph idx="1"/>
          </p:nvPr>
        </p:nvSpPr>
        <p:spPr>
          <a:xfrm>
            <a:off x="457200" y="1046935"/>
            <a:ext cx="8229600" cy="1913595"/>
          </a:xfrm>
        </p:spPr>
        <p:txBody>
          <a:bodyPr>
            <a:normAutofit fontScale="77500" lnSpcReduction="20000"/>
          </a:bodyPr>
          <a:lstStyle/>
          <a:p>
            <a:r>
              <a:rPr lang="en-US" sz="3200" spc="-5" dirty="0"/>
              <a:t>Multiple layers, each consisting of CONV, POOL and non-linear activation</a:t>
            </a:r>
            <a:r>
              <a:rPr lang="en-US" sz="3200" spc="-20" dirty="0"/>
              <a:t> </a:t>
            </a:r>
            <a:r>
              <a:rPr lang="en-US" sz="3200" spc="-5" dirty="0"/>
              <a:t>functions (e.g., </a:t>
            </a:r>
            <a:r>
              <a:rPr lang="en-US" sz="3200" spc="-5" dirty="0" err="1"/>
              <a:t>ReLU</a:t>
            </a:r>
            <a:r>
              <a:rPr lang="en-US" sz="3200" spc="-5" dirty="0"/>
              <a:t>), are stacked into a deep network</a:t>
            </a:r>
          </a:p>
          <a:p>
            <a:pPr lvl="1"/>
            <a:r>
              <a:rPr lang="en-US" spc="-5" dirty="0"/>
              <a:t>Many variants possible, e.g., multiple CONV layers can be stacked without POOL and activation functions in-between</a:t>
            </a:r>
          </a:p>
        </p:txBody>
      </p:sp>
      <p:sp>
        <p:nvSpPr>
          <p:cNvPr id="4" name="Slide Number Placeholder 3">
            <a:extLst>
              <a:ext uri="{FF2B5EF4-FFF2-40B4-BE49-F238E27FC236}">
                <a16:creationId xmlns:a16="http://schemas.microsoft.com/office/drawing/2014/main" id="{5F95983A-AAEB-42E7-94F8-14F2F4836416}"/>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sp>
        <p:nvSpPr>
          <p:cNvPr id="5" name="object 5">
            <a:extLst>
              <a:ext uri="{FF2B5EF4-FFF2-40B4-BE49-F238E27FC236}">
                <a16:creationId xmlns:a16="http://schemas.microsoft.com/office/drawing/2014/main" id="{B0ABE60F-4EFB-4163-AA63-E630204BDD9E}"/>
              </a:ext>
            </a:extLst>
          </p:cNvPr>
          <p:cNvSpPr/>
          <p:nvPr/>
        </p:nvSpPr>
        <p:spPr>
          <a:xfrm>
            <a:off x="481186" y="3639181"/>
            <a:ext cx="213360" cy="2014855"/>
          </a:xfrm>
          <a:custGeom>
            <a:avLst/>
            <a:gdLst/>
            <a:ahLst/>
            <a:cxnLst/>
            <a:rect l="l" t="t" r="r" b="b"/>
            <a:pathLst>
              <a:path w="213360"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6">
            <a:extLst>
              <a:ext uri="{FF2B5EF4-FFF2-40B4-BE49-F238E27FC236}">
                <a16:creationId xmlns:a16="http://schemas.microsoft.com/office/drawing/2014/main" id="{45F214D2-24A8-4C76-9FEA-4F9A5A3E466D}"/>
              </a:ext>
            </a:extLst>
          </p:cNvPr>
          <p:cNvSpPr/>
          <p:nvPr/>
        </p:nvSpPr>
        <p:spPr>
          <a:xfrm>
            <a:off x="481186" y="2895955"/>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7">
            <a:extLst>
              <a:ext uri="{FF2B5EF4-FFF2-40B4-BE49-F238E27FC236}">
                <a16:creationId xmlns:a16="http://schemas.microsoft.com/office/drawing/2014/main" id="{E50CC5F2-1951-4BFB-B240-042D5BBE3DFF}"/>
              </a:ext>
            </a:extLst>
          </p:cNvPr>
          <p:cNvSpPr/>
          <p:nvPr/>
        </p:nvSpPr>
        <p:spPr>
          <a:xfrm>
            <a:off x="481186" y="2895955"/>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8">
            <a:extLst>
              <a:ext uri="{FF2B5EF4-FFF2-40B4-BE49-F238E27FC236}">
                <a16:creationId xmlns:a16="http://schemas.microsoft.com/office/drawing/2014/main" id="{1CCBE213-1FFA-4839-A01F-B015FC7E4015}"/>
              </a:ext>
            </a:extLst>
          </p:cNvPr>
          <p:cNvSpPr/>
          <p:nvPr/>
        </p:nvSpPr>
        <p:spPr>
          <a:xfrm>
            <a:off x="694358"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9">
            <a:extLst>
              <a:ext uri="{FF2B5EF4-FFF2-40B4-BE49-F238E27FC236}">
                <a16:creationId xmlns:a16="http://schemas.microsoft.com/office/drawing/2014/main" id="{73BFC0FC-DBC6-4189-AAFD-3E5056B6389C}"/>
              </a:ext>
            </a:extLst>
          </p:cNvPr>
          <p:cNvSpPr txBox="1"/>
          <p:nvPr/>
        </p:nvSpPr>
        <p:spPr>
          <a:xfrm>
            <a:off x="1166834"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 name="object 10">
            <a:extLst>
              <a:ext uri="{FF2B5EF4-FFF2-40B4-BE49-F238E27FC236}">
                <a16:creationId xmlns:a16="http://schemas.microsoft.com/office/drawing/2014/main" id="{45843418-025E-4C9E-B040-9164D59DDC62}"/>
              </a:ext>
            </a:extLst>
          </p:cNvPr>
          <p:cNvSpPr txBox="1"/>
          <p:nvPr/>
        </p:nvSpPr>
        <p:spPr>
          <a:xfrm>
            <a:off x="1531135"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1" name="object 11">
            <a:extLst>
              <a:ext uri="{FF2B5EF4-FFF2-40B4-BE49-F238E27FC236}">
                <a16:creationId xmlns:a16="http://schemas.microsoft.com/office/drawing/2014/main" id="{3B121BAB-4E8D-4184-8C21-97EA12005903}"/>
              </a:ext>
            </a:extLst>
          </p:cNvPr>
          <p:cNvSpPr txBox="1"/>
          <p:nvPr/>
        </p:nvSpPr>
        <p:spPr>
          <a:xfrm>
            <a:off x="496224" y="5664165"/>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2" name="object 12">
            <a:extLst>
              <a:ext uri="{FF2B5EF4-FFF2-40B4-BE49-F238E27FC236}">
                <a16:creationId xmlns:a16="http://schemas.microsoft.com/office/drawing/2014/main" id="{AAE868A2-7C72-4382-8F02-F407C8F99F5C}"/>
              </a:ext>
            </a:extLst>
          </p:cNvPr>
          <p:cNvSpPr/>
          <p:nvPr/>
        </p:nvSpPr>
        <p:spPr>
          <a:xfrm>
            <a:off x="1785984" y="4174603"/>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13" name="object 13">
            <a:extLst>
              <a:ext uri="{FF2B5EF4-FFF2-40B4-BE49-F238E27FC236}">
                <a16:creationId xmlns:a16="http://schemas.microsoft.com/office/drawing/2014/main" id="{865ED463-ABF4-4BAF-8CAE-F37BDEC5EBE8}"/>
              </a:ext>
            </a:extLst>
          </p:cNvPr>
          <p:cNvSpPr/>
          <p:nvPr/>
        </p:nvSpPr>
        <p:spPr>
          <a:xfrm>
            <a:off x="2716432" y="4158870"/>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4" name="object 14">
            <a:extLst>
              <a:ext uri="{FF2B5EF4-FFF2-40B4-BE49-F238E27FC236}">
                <a16:creationId xmlns:a16="http://schemas.microsoft.com/office/drawing/2014/main" id="{6B06214D-F024-46C8-9226-69E10CF8BD7E}"/>
              </a:ext>
            </a:extLst>
          </p:cNvPr>
          <p:cNvSpPr txBox="1"/>
          <p:nvPr/>
        </p:nvSpPr>
        <p:spPr>
          <a:xfrm>
            <a:off x="1898333" y="4263511"/>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118110" algn="just">
              <a:lnSpc>
                <a:spcPct val="100699"/>
              </a:lnSpc>
            </a:pPr>
            <a:r>
              <a:rPr sz="1800" spc="-5" dirty="0">
                <a:solidFill>
                  <a:srgbClr val="0000FF"/>
                </a:solidFill>
                <a:latin typeface="Arial"/>
                <a:cs typeface="Arial"/>
              </a:rPr>
              <a:t>e.g. 6  5x5x3  filters</a:t>
            </a:r>
            <a:endParaRPr sz="1800" dirty="0">
              <a:latin typeface="Arial"/>
              <a:cs typeface="Arial"/>
            </a:endParaRPr>
          </a:p>
        </p:txBody>
      </p:sp>
      <p:sp>
        <p:nvSpPr>
          <p:cNvPr id="15" name="object 15">
            <a:extLst>
              <a:ext uri="{FF2B5EF4-FFF2-40B4-BE49-F238E27FC236}">
                <a16:creationId xmlns:a16="http://schemas.microsoft.com/office/drawing/2014/main" id="{0CEAEB94-9964-4D54-9163-59D3730DB80C}"/>
              </a:ext>
            </a:extLst>
          </p:cNvPr>
          <p:cNvSpPr/>
          <p:nvPr/>
        </p:nvSpPr>
        <p:spPr>
          <a:xfrm>
            <a:off x="2995781" y="3639181"/>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C8DAF7"/>
          </a:solidFill>
        </p:spPr>
        <p:txBody>
          <a:bodyPr wrap="square" lIns="0" tIns="0" rIns="0" bIns="0" rtlCol="0"/>
          <a:lstStyle/>
          <a:p>
            <a:endParaRPr/>
          </a:p>
        </p:txBody>
      </p:sp>
      <p:sp>
        <p:nvSpPr>
          <p:cNvPr id="16" name="object 16">
            <a:extLst>
              <a:ext uri="{FF2B5EF4-FFF2-40B4-BE49-F238E27FC236}">
                <a16:creationId xmlns:a16="http://schemas.microsoft.com/office/drawing/2014/main" id="{4EE12E7E-4774-41DA-A701-FD217B783699}"/>
              </a:ext>
            </a:extLst>
          </p:cNvPr>
          <p:cNvSpPr/>
          <p:nvPr/>
        </p:nvSpPr>
        <p:spPr>
          <a:xfrm>
            <a:off x="2995781" y="2895955"/>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7" name="object 17">
            <a:extLst>
              <a:ext uri="{FF2B5EF4-FFF2-40B4-BE49-F238E27FC236}">
                <a16:creationId xmlns:a16="http://schemas.microsoft.com/office/drawing/2014/main" id="{0DC8F411-12C5-4748-93E1-D2EDB7B3FD12}"/>
              </a:ext>
            </a:extLst>
          </p:cNvPr>
          <p:cNvSpPr/>
          <p:nvPr/>
        </p:nvSpPr>
        <p:spPr>
          <a:xfrm>
            <a:off x="2995781" y="2895955"/>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18" name="object 18">
            <a:extLst>
              <a:ext uri="{FF2B5EF4-FFF2-40B4-BE49-F238E27FC236}">
                <a16:creationId xmlns:a16="http://schemas.microsoft.com/office/drawing/2014/main" id="{2446A96B-AD07-46E3-B1F5-75A6DC7D6837}"/>
              </a:ext>
            </a:extLst>
          </p:cNvPr>
          <p:cNvSpPr/>
          <p:nvPr/>
        </p:nvSpPr>
        <p:spPr>
          <a:xfrm>
            <a:off x="3208956"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9" name="object 19">
            <a:extLst>
              <a:ext uri="{FF2B5EF4-FFF2-40B4-BE49-F238E27FC236}">
                <a16:creationId xmlns:a16="http://schemas.microsoft.com/office/drawing/2014/main" id="{D7A55E6E-C592-4C3F-B09D-870582A71096}"/>
              </a:ext>
            </a:extLst>
          </p:cNvPr>
          <p:cNvSpPr txBox="1"/>
          <p:nvPr/>
        </p:nvSpPr>
        <p:spPr>
          <a:xfrm>
            <a:off x="3681429"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0" name="object 20">
            <a:extLst>
              <a:ext uri="{FF2B5EF4-FFF2-40B4-BE49-F238E27FC236}">
                <a16:creationId xmlns:a16="http://schemas.microsoft.com/office/drawing/2014/main" id="{AD5FE06A-BEDA-43BE-A6E7-55C8E89BD520}"/>
              </a:ext>
            </a:extLst>
          </p:cNvPr>
          <p:cNvSpPr txBox="1"/>
          <p:nvPr/>
        </p:nvSpPr>
        <p:spPr>
          <a:xfrm>
            <a:off x="4045730"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1" name="object 21">
            <a:extLst>
              <a:ext uri="{FF2B5EF4-FFF2-40B4-BE49-F238E27FC236}">
                <a16:creationId xmlns:a16="http://schemas.microsoft.com/office/drawing/2014/main" id="{BE4A0F1A-9723-4507-A5D9-15C228B9BC6B}"/>
              </a:ext>
            </a:extLst>
          </p:cNvPr>
          <p:cNvSpPr txBox="1"/>
          <p:nvPr/>
        </p:nvSpPr>
        <p:spPr>
          <a:xfrm>
            <a:off x="3010822" y="5664165"/>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2">
            <a:extLst>
              <a:ext uri="{FF2B5EF4-FFF2-40B4-BE49-F238E27FC236}">
                <a16:creationId xmlns:a16="http://schemas.microsoft.com/office/drawing/2014/main" id="{A37A2185-0DA7-43E6-B501-EC75D37648AA}"/>
              </a:ext>
            </a:extLst>
          </p:cNvPr>
          <p:cNvSpPr/>
          <p:nvPr/>
        </p:nvSpPr>
        <p:spPr>
          <a:xfrm>
            <a:off x="4529178" y="4174603"/>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23" name="object 23">
            <a:extLst>
              <a:ext uri="{FF2B5EF4-FFF2-40B4-BE49-F238E27FC236}">
                <a16:creationId xmlns:a16="http://schemas.microsoft.com/office/drawing/2014/main" id="{C8FBA32B-8F3C-413A-BD39-4A784A23AF64}"/>
              </a:ext>
            </a:extLst>
          </p:cNvPr>
          <p:cNvSpPr/>
          <p:nvPr/>
        </p:nvSpPr>
        <p:spPr>
          <a:xfrm>
            <a:off x="5459626" y="4158870"/>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24" name="object 24">
            <a:extLst>
              <a:ext uri="{FF2B5EF4-FFF2-40B4-BE49-F238E27FC236}">
                <a16:creationId xmlns:a16="http://schemas.microsoft.com/office/drawing/2014/main" id="{DD15FF68-3B91-4A66-B30D-A338F354AF0D}"/>
              </a:ext>
            </a:extLst>
          </p:cNvPr>
          <p:cNvSpPr txBox="1"/>
          <p:nvPr/>
        </p:nvSpPr>
        <p:spPr>
          <a:xfrm>
            <a:off x="4641527" y="4263511"/>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29845">
              <a:lnSpc>
                <a:spcPct val="100699"/>
              </a:lnSpc>
            </a:pPr>
            <a:r>
              <a:rPr sz="1800" spc="-5" dirty="0">
                <a:solidFill>
                  <a:srgbClr val="38751C"/>
                </a:solidFill>
                <a:latin typeface="Arial"/>
                <a:cs typeface="Arial"/>
              </a:rPr>
              <a:t>e.g.</a:t>
            </a:r>
            <a:r>
              <a:rPr sz="1800" spc="-80" dirty="0">
                <a:solidFill>
                  <a:srgbClr val="38751C"/>
                </a:solidFill>
                <a:latin typeface="Arial"/>
                <a:cs typeface="Arial"/>
              </a:rPr>
              <a:t> </a:t>
            </a:r>
            <a:r>
              <a:rPr sz="1800" spc="-5" dirty="0">
                <a:solidFill>
                  <a:srgbClr val="38751C"/>
                </a:solidFill>
                <a:latin typeface="Arial"/>
                <a:cs typeface="Arial"/>
              </a:rPr>
              <a:t>10  5x5x</a:t>
            </a:r>
            <a:r>
              <a:rPr sz="1800" b="1" spc="-5" dirty="0">
                <a:solidFill>
                  <a:srgbClr val="38751C"/>
                </a:solidFill>
                <a:latin typeface="Arial"/>
                <a:cs typeface="Arial"/>
              </a:rPr>
              <a:t>6  </a:t>
            </a:r>
            <a:r>
              <a:rPr sz="1800" spc="-5" dirty="0">
                <a:solidFill>
                  <a:srgbClr val="38751C"/>
                </a:solidFill>
                <a:latin typeface="Arial"/>
                <a:cs typeface="Arial"/>
              </a:rPr>
              <a:t>filters</a:t>
            </a:r>
            <a:endParaRPr sz="1800" dirty="0">
              <a:latin typeface="Arial"/>
              <a:cs typeface="Arial"/>
            </a:endParaRPr>
          </a:p>
        </p:txBody>
      </p:sp>
      <p:sp>
        <p:nvSpPr>
          <p:cNvPr id="25" name="object 25">
            <a:extLst>
              <a:ext uri="{FF2B5EF4-FFF2-40B4-BE49-F238E27FC236}">
                <a16:creationId xmlns:a16="http://schemas.microsoft.com/office/drawing/2014/main" id="{2BDC8CFD-08C0-409B-BCE4-79E65D608E52}"/>
              </a:ext>
            </a:extLst>
          </p:cNvPr>
          <p:cNvSpPr/>
          <p:nvPr/>
        </p:nvSpPr>
        <p:spPr>
          <a:xfrm>
            <a:off x="5738975" y="3639181"/>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D8E9D3"/>
          </a:solidFill>
        </p:spPr>
        <p:txBody>
          <a:bodyPr wrap="square" lIns="0" tIns="0" rIns="0" bIns="0" rtlCol="0"/>
          <a:lstStyle/>
          <a:p>
            <a:endParaRPr/>
          </a:p>
        </p:txBody>
      </p:sp>
      <p:sp>
        <p:nvSpPr>
          <p:cNvPr id="26" name="object 26">
            <a:extLst>
              <a:ext uri="{FF2B5EF4-FFF2-40B4-BE49-F238E27FC236}">
                <a16:creationId xmlns:a16="http://schemas.microsoft.com/office/drawing/2014/main" id="{DD4E75F8-65DD-4BA8-8563-AF7B085F9F84}"/>
              </a:ext>
            </a:extLst>
          </p:cNvPr>
          <p:cNvSpPr/>
          <p:nvPr/>
        </p:nvSpPr>
        <p:spPr>
          <a:xfrm>
            <a:off x="5738975" y="2895955"/>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C691EA71-B28A-4571-9979-33A635F3447C}"/>
              </a:ext>
            </a:extLst>
          </p:cNvPr>
          <p:cNvSpPr/>
          <p:nvPr/>
        </p:nvSpPr>
        <p:spPr>
          <a:xfrm>
            <a:off x="5738975" y="2895955"/>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B2DF35FE-1680-435F-B920-D501F76323A6}"/>
              </a:ext>
            </a:extLst>
          </p:cNvPr>
          <p:cNvSpPr/>
          <p:nvPr/>
        </p:nvSpPr>
        <p:spPr>
          <a:xfrm>
            <a:off x="5952150"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C9838512-69EA-41B0-99C6-53D4554DEED7}"/>
              </a:ext>
            </a:extLst>
          </p:cNvPr>
          <p:cNvSpPr/>
          <p:nvPr/>
        </p:nvSpPr>
        <p:spPr>
          <a:xfrm>
            <a:off x="7119973" y="4174603"/>
            <a:ext cx="930910" cy="0"/>
          </a:xfrm>
          <a:custGeom>
            <a:avLst/>
            <a:gdLst/>
            <a:ahLst/>
            <a:cxnLst/>
            <a:rect l="l" t="t" r="r" b="b"/>
            <a:pathLst>
              <a:path w="930909">
                <a:moveTo>
                  <a:pt x="0" y="0"/>
                </a:moveTo>
                <a:lnTo>
                  <a:pt x="930448" y="0"/>
                </a:lnTo>
              </a:path>
            </a:pathLst>
          </a:custGeom>
          <a:ln w="9524">
            <a:solidFill>
              <a:srgbClr val="666666"/>
            </a:solidFill>
          </a:ln>
        </p:spPr>
        <p:txBody>
          <a:bodyPr wrap="square" lIns="0" tIns="0" rIns="0" bIns="0" rtlCol="0"/>
          <a:lstStyle/>
          <a:p>
            <a:endParaRPr/>
          </a:p>
        </p:txBody>
      </p:sp>
      <p:sp>
        <p:nvSpPr>
          <p:cNvPr id="30" name="object 30">
            <a:extLst>
              <a:ext uri="{FF2B5EF4-FFF2-40B4-BE49-F238E27FC236}">
                <a16:creationId xmlns:a16="http://schemas.microsoft.com/office/drawing/2014/main" id="{33EF1907-3369-47AA-A4DB-6D3F8125C9FB}"/>
              </a:ext>
            </a:extLst>
          </p:cNvPr>
          <p:cNvSpPr/>
          <p:nvPr/>
        </p:nvSpPr>
        <p:spPr>
          <a:xfrm>
            <a:off x="8050421" y="4158870"/>
            <a:ext cx="43815" cy="31750"/>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31" name="object 31">
            <a:extLst>
              <a:ext uri="{FF2B5EF4-FFF2-40B4-BE49-F238E27FC236}">
                <a16:creationId xmlns:a16="http://schemas.microsoft.com/office/drawing/2014/main" id="{72E75D58-7351-4556-884F-4738B3B2207D}"/>
              </a:ext>
            </a:extLst>
          </p:cNvPr>
          <p:cNvSpPr txBox="1"/>
          <p:nvPr/>
        </p:nvSpPr>
        <p:spPr>
          <a:xfrm>
            <a:off x="7232322" y="4263511"/>
            <a:ext cx="749300" cy="821956"/>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p:txBody>
      </p:sp>
      <p:sp>
        <p:nvSpPr>
          <p:cNvPr id="32" name="object 32">
            <a:extLst>
              <a:ext uri="{FF2B5EF4-FFF2-40B4-BE49-F238E27FC236}">
                <a16:creationId xmlns:a16="http://schemas.microsoft.com/office/drawing/2014/main" id="{ECA247D8-BB12-4307-9930-DC5266D79A00}"/>
              </a:ext>
            </a:extLst>
          </p:cNvPr>
          <p:cNvSpPr txBox="1"/>
          <p:nvPr/>
        </p:nvSpPr>
        <p:spPr>
          <a:xfrm>
            <a:off x="8448920" y="4003332"/>
            <a:ext cx="414655" cy="375920"/>
          </a:xfrm>
          <a:prstGeom prst="rect">
            <a:avLst/>
          </a:prstGeom>
        </p:spPr>
        <p:txBody>
          <a:bodyPr vert="horz" wrap="square" lIns="0" tIns="0" rIns="0" bIns="0" rtlCol="0">
            <a:spAutoFit/>
          </a:bodyPr>
          <a:lstStyle/>
          <a:p>
            <a:pPr marL="12700">
              <a:lnSpc>
                <a:spcPct val="100000"/>
              </a:lnSpc>
            </a:pPr>
            <a:r>
              <a:rPr sz="2400" spc="-5" dirty="0">
                <a:latin typeface="Arial"/>
                <a:cs typeface="Arial"/>
              </a:rPr>
              <a:t>….</a:t>
            </a:r>
            <a:endParaRPr sz="2400">
              <a:latin typeface="Arial"/>
              <a:cs typeface="Arial"/>
            </a:endParaRPr>
          </a:p>
        </p:txBody>
      </p:sp>
      <p:sp>
        <p:nvSpPr>
          <p:cNvPr id="33" name="object 33">
            <a:extLst>
              <a:ext uri="{FF2B5EF4-FFF2-40B4-BE49-F238E27FC236}">
                <a16:creationId xmlns:a16="http://schemas.microsoft.com/office/drawing/2014/main" id="{E437EAEF-C669-41FF-BBB5-730A833F2C45}"/>
              </a:ext>
            </a:extLst>
          </p:cNvPr>
          <p:cNvSpPr txBox="1"/>
          <p:nvPr/>
        </p:nvSpPr>
        <p:spPr>
          <a:xfrm>
            <a:off x="5677817" y="566416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10</a:t>
            </a:r>
            <a:endParaRPr sz="1800">
              <a:latin typeface="Arial"/>
              <a:cs typeface="Arial"/>
            </a:endParaRPr>
          </a:p>
        </p:txBody>
      </p:sp>
      <p:sp>
        <p:nvSpPr>
          <p:cNvPr id="34" name="object 34">
            <a:extLst>
              <a:ext uri="{FF2B5EF4-FFF2-40B4-BE49-F238E27FC236}">
                <a16:creationId xmlns:a16="http://schemas.microsoft.com/office/drawing/2014/main" id="{E57AA62C-3EC6-4F5C-92D6-E499EDE10C87}"/>
              </a:ext>
            </a:extLst>
          </p:cNvPr>
          <p:cNvSpPr txBox="1"/>
          <p:nvPr/>
        </p:nvSpPr>
        <p:spPr>
          <a:xfrm>
            <a:off x="6424623"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sp>
        <p:nvSpPr>
          <p:cNvPr id="35" name="object 35">
            <a:extLst>
              <a:ext uri="{FF2B5EF4-FFF2-40B4-BE49-F238E27FC236}">
                <a16:creationId xmlns:a16="http://schemas.microsoft.com/office/drawing/2014/main" id="{33B06406-BAFC-42F1-BDE9-408A145549D9}"/>
              </a:ext>
            </a:extLst>
          </p:cNvPr>
          <p:cNvSpPr txBox="1"/>
          <p:nvPr/>
        </p:nvSpPr>
        <p:spPr>
          <a:xfrm>
            <a:off x="6788925"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pic>
        <p:nvPicPr>
          <p:cNvPr id="37" name="Picture 36">
            <a:extLst>
              <a:ext uri="{FF2B5EF4-FFF2-40B4-BE49-F238E27FC236}">
                <a16:creationId xmlns:a16="http://schemas.microsoft.com/office/drawing/2014/main" id="{80542450-ADC8-43F5-B09B-DD31F954A554}"/>
              </a:ext>
            </a:extLst>
          </p:cNvPr>
          <p:cNvPicPr>
            <a:picLocks noChangeAspect="1"/>
          </p:cNvPicPr>
          <p:nvPr/>
        </p:nvPicPr>
        <p:blipFill>
          <a:blip r:embed="rId2"/>
          <a:stretch>
            <a:fillRect/>
          </a:stretch>
        </p:blipFill>
        <p:spPr>
          <a:xfrm>
            <a:off x="7068960" y="5262949"/>
            <a:ext cx="1756280" cy="1554578"/>
          </a:xfrm>
          <a:prstGeom prst="rect">
            <a:avLst/>
          </a:prstGeom>
        </p:spPr>
      </p:pic>
      <p:sp>
        <p:nvSpPr>
          <p:cNvPr id="39" name="TextBox 38">
            <a:extLst>
              <a:ext uri="{FF2B5EF4-FFF2-40B4-BE49-F238E27FC236}">
                <a16:creationId xmlns:a16="http://schemas.microsoft.com/office/drawing/2014/main" id="{9EF7D1EB-3A80-44B8-8C1F-712B90DA2ADD}"/>
              </a:ext>
            </a:extLst>
          </p:cNvPr>
          <p:cNvSpPr txBox="1"/>
          <p:nvPr/>
        </p:nvSpPr>
        <p:spPr>
          <a:xfrm>
            <a:off x="6164730" y="5854456"/>
            <a:ext cx="1222324" cy="738664"/>
          </a:xfrm>
          <a:prstGeom prst="rect">
            <a:avLst/>
          </a:prstGeom>
          <a:noFill/>
        </p:spPr>
        <p:txBody>
          <a:bodyPr wrap="square">
            <a:spAutoFit/>
          </a:bodyPr>
          <a:lstStyle/>
          <a:p>
            <a:r>
              <a:rPr lang="en-US" sz="1400" spc="-5" dirty="0" err="1">
                <a:latin typeface="Arial"/>
                <a:cs typeface="Arial"/>
              </a:rPr>
              <a:t>ReLU</a:t>
            </a:r>
            <a:r>
              <a:rPr lang="en-US" sz="1400" spc="-5" dirty="0">
                <a:latin typeface="Arial"/>
                <a:cs typeface="Arial"/>
              </a:rPr>
              <a:t> Activation Function</a:t>
            </a:r>
            <a:endParaRPr lang="en-SE" sz="1400" dirty="0"/>
          </a:p>
        </p:txBody>
      </p:sp>
    </p:spTree>
    <p:extLst>
      <p:ext uri="{BB962C8B-B14F-4D97-AF65-F5344CB8AC3E}">
        <p14:creationId xmlns:p14="http://schemas.microsoft.com/office/powerpoint/2010/main" val="1468182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BEDCC-17DD-42AA-82BD-E5583B0174C8}"/>
              </a:ext>
            </a:extLst>
          </p:cNvPr>
          <p:cNvSpPr>
            <a:spLocks noGrp="1"/>
          </p:cNvSpPr>
          <p:nvPr>
            <p:ph type="title"/>
          </p:nvPr>
        </p:nvSpPr>
        <p:spPr/>
        <p:txBody>
          <a:bodyPr/>
          <a:lstStyle/>
          <a:p>
            <a:r>
              <a:rPr lang="en-US" dirty="0"/>
              <a:t>Feature Hierarchy</a:t>
            </a:r>
            <a:endParaRPr lang="en-SE" dirty="0"/>
          </a:p>
        </p:txBody>
      </p:sp>
      <p:sp>
        <p:nvSpPr>
          <p:cNvPr id="4" name="Slide Number Placeholder 3">
            <a:extLst>
              <a:ext uri="{FF2B5EF4-FFF2-40B4-BE49-F238E27FC236}">
                <a16:creationId xmlns:a16="http://schemas.microsoft.com/office/drawing/2014/main" id="{4A145F58-8D30-4DAE-B46B-9EC837A7B21D}"/>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sp>
        <p:nvSpPr>
          <p:cNvPr id="5" name="内容占位符 2">
            <a:extLst>
              <a:ext uri="{FF2B5EF4-FFF2-40B4-BE49-F238E27FC236}">
                <a16:creationId xmlns:a16="http://schemas.microsoft.com/office/drawing/2014/main" id="{007476F0-3F4F-42FA-BBFF-B6622245818E}"/>
              </a:ext>
            </a:extLst>
          </p:cNvPr>
          <p:cNvSpPr txBox="1">
            <a:spLocks/>
          </p:cNvSpPr>
          <p:nvPr/>
        </p:nvSpPr>
        <p:spPr bwMode="auto">
          <a:xfrm>
            <a:off x="250825" y="1196753"/>
            <a:ext cx="8642350" cy="22322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altLang="zh-CN" kern="0" dirty="0"/>
              <a:t>Multiple hidden layers can to extract a hierarchy of increasingly-abstract features layer-by-layer, until the last layer produces a classification result</a:t>
            </a:r>
          </a:p>
        </p:txBody>
      </p:sp>
      <p:sp>
        <p:nvSpPr>
          <p:cNvPr id="9" name="object 5">
            <a:extLst>
              <a:ext uri="{FF2B5EF4-FFF2-40B4-BE49-F238E27FC236}">
                <a16:creationId xmlns:a16="http://schemas.microsoft.com/office/drawing/2014/main" id="{019EDC79-1132-448F-A8E7-8BC4888EA2BD}"/>
              </a:ext>
            </a:extLst>
          </p:cNvPr>
          <p:cNvSpPr/>
          <p:nvPr/>
        </p:nvSpPr>
        <p:spPr>
          <a:xfrm>
            <a:off x="1616880" y="3236050"/>
            <a:ext cx="5910239" cy="354155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58422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stride=1 </a:t>
                </a:r>
                <a14:m>
                  <m:oMath xmlns:m="http://schemas.openxmlformats.org/officeDocument/2006/math">
                    <m:r>
                      <a:rPr lang="en-US" sz="3200" b="0" i="1" spc="-5" smtClean="0">
                        <a:latin typeface="Cambria Math" panose="02040503050406030204" pitchFamily="18" charset="0"/>
                      </a:rPr>
                      <m:t>⇒</m:t>
                    </m:r>
                  </m:oMath>
                </a14:m>
                <a:r>
                  <a:rPr lang="en-US" sz="3200" spc="-5" dirty="0"/>
                  <a:t> output: 5x5</a:t>
                </a:r>
                <a:r>
                  <a:rPr lang="en-US" sz="3200" spc="-40" dirty="0"/>
                  <a:t> </a:t>
                </a:r>
                <a:r>
                  <a:rPr lang="en-US" sz="3200" spc="-5" dirty="0"/>
                  <a:t>filter</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l="-895" r="-826"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6" name="object 4">
            <a:extLst>
              <a:ext uri="{FF2B5EF4-FFF2-40B4-BE49-F238E27FC236}">
                <a16:creationId xmlns:a16="http://schemas.microsoft.com/office/drawing/2014/main" id="{31A83426-F41B-4488-8F13-A7C26F10C278}"/>
              </a:ext>
            </a:extLst>
          </p:cNvPr>
          <p:cNvGraphicFramePr>
            <a:graphicFrameLocks noGrp="1"/>
          </p:cNvGraphicFramePr>
          <p:nvPr/>
        </p:nvGraphicFramePr>
        <p:xfrm>
          <a:off x="3232029"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nvGraphicFramePr>
        <p:xfrm>
          <a:off x="6255184" y="78162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3972085623"/>
              </p:ext>
            </p:extLst>
          </p:nvPr>
        </p:nvGraphicFramePr>
        <p:xfrm>
          <a:off x="179512" y="378904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3F90CCD7-F5B1-42F5-B91B-169228426471}"/>
              </a:ext>
            </a:extLst>
          </p:cNvPr>
          <p:cNvGraphicFramePr>
            <a:graphicFrameLocks noGrp="1"/>
          </p:cNvGraphicFramePr>
          <p:nvPr>
            <p:extLst>
              <p:ext uri="{D42A27DB-BD31-4B8C-83A1-F6EECF244321}">
                <p14:modId xmlns:p14="http://schemas.microsoft.com/office/powerpoint/2010/main" val="2696563971"/>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8">
            <a:extLst>
              <a:ext uri="{FF2B5EF4-FFF2-40B4-BE49-F238E27FC236}">
                <a16:creationId xmlns:a16="http://schemas.microsoft.com/office/drawing/2014/main" id="{2ACDE347-318C-4653-A01D-D19BBD72BA39}"/>
              </a:ext>
            </a:extLst>
          </p:cNvPr>
          <p:cNvGraphicFramePr>
            <a:graphicFrameLocks noGrp="1"/>
          </p:cNvGraphicFramePr>
          <p:nvPr>
            <p:extLst>
              <p:ext uri="{D42A27DB-BD31-4B8C-83A1-F6EECF244321}">
                <p14:modId xmlns:p14="http://schemas.microsoft.com/office/powerpoint/2010/main" val="318630820"/>
              </p:ext>
            </p:extLst>
          </p:nvPr>
        </p:nvGraphicFramePr>
        <p:xfrm>
          <a:off x="6255184"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62721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stride=2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r>
                  <a:rPr lang="en-US" sz="3200" spc="-40" dirty="0"/>
                  <a:t> </a:t>
                </a:r>
                <a:r>
                  <a:rPr lang="en-US" sz="3200" spc="-5" dirty="0"/>
                  <a:t>filter</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l="-895" r="-826"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extLst>
              <p:ext uri="{D42A27DB-BD31-4B8C-83A1-F6EECF244321}">
                <p14:modId xmlns:p14="http://schemas.microsoft.com/office/powerpoint/2010/main" val="2484250757"/>
              </p:ext>
            </p:extLst>
          </p:nvPr>
        </p:nvGraphicFramePr>
        <p:xfrm>
          <a:off x="3232028"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167695863"/>
              </p:ext>
            </p:extLst>
          </p:nvPr>
        </p:nvGraphicFramePr>
        <p:xfrm>
          <a:off x="179512" y="380612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3F90CCD7-F5B1-42F5-B91B-169228426471}"/>
              </a:ext>
            </a:extLst>
          </p:cNvPr>
          <p:cNvGraphicFramePr>
            <a:graphicFrameLocks noGrp="1"/>
          </p:cNvGraphicFramePr>
          <p:nvPr>
            <p:extLst>
              <p:ext uri="{D42A27DB-BD31-4B8C-83A1-F6EECF244321}">
                <p14:modId xmlns:p14="http://schemas.microsoft.com/office/powerpoint/2010/main" val="258202020"/>
              </p:ext>
            </p:extLst>
          </p:nvPr>
        </p:nvGraphicFramePr>
        <p:xfrm>
          <a:off x="6284544"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6">
            <a:extLst>
              <a:ext uri="{FF2B5EF4-FFF2-40B4-BE49-F238E27FC236}">
                <a16:creationId xmlns:a16="http://schemas.microsoft.com/office/drawing/2014/main" id="{EFD48E85-4B73-43A0-B941-B1E44FE5C8D3}"/>
              </a:ext>
            </a:extLst>
          </p:cNvPr>
          <p:cNvGraphicFramePr>
            <a:graphicFrameLocks noGrp="1"/>
          </p:cNvGraphicFramePr>
          <p:nvPr>
            <p:extLst>
              <p:ext uri="{D42A27DB-BD31-4B8C-83A1-F6EECF244321}">
                <p14:modId xmlns:p14="http://schemas.microsoft.com/office/powerpoint/2010/main" val="2220939397"/>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2" name="object 8">
            <a:extLst>
              <a:ext uri="{FF2B5EF4-FFF2-40B4-BE49-F238E27FC236}">
                <a16:creationId xmlns:a16="http://schemas.microsoft.com/office/drawing/2014/main" id="{21F959A3-53C9-4E74-BB67-14E5F138BCAC}"/>
              </a:ext>
            </a:extLst>
          </p:cNvPr>
          <p:cNvGraphicFramePr>
            <a:graphicFrameLocks noGrp="1"/>
          </p:cNvGraphicFramePr>
          <p:nvPr>
            <p:extLst>
              <p:ext uri="{D42A27DB-BD31-4B8C-83A1-F6EECF244321}">
                <p14:modId xmlns:p14="http://schemas.microsoft.com/office/powerpoint/2010/main" val="2661205282"/>
              </p:ext>
            </p:extLst>
          </p:nvPr>
        </p:nvGraphicFramePr>
        <p:xfrm>
          <a:off x="6255184" y="3806127"/>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6322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stride=3 </a:t>
                </a:r>
                <a14:m>
                  <m:oMath xmlns:m="http://schemas.openxmlformats.org/officeDocument/2006/math">
                    <m:r>
                      <a:rPr lang="en-US" sz="3200" b="0" i="1" spc="-5" smtClean="0">
                        <a:latin typeface="Cambria Math" panose="02040503050406030204" pitchFamily="18" charset="0"/>
                      </a:rPr>
                      <m:t>⇒</m:t>
                    </m:r>
                  </m:oMath>
                </a14:m>
                <a:r>
                  <a:rPr lang="en-US" sz="3200" spc="-5" dirty="0"/>
                  <a:t> output: ???</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extLst>
              <p:ext uri="{D42A27DB-BD31-4B8C-83A1-F6EECF244321}">
                <p14:modId xmlns:p14="http://schemas.microsoft.com/office/powerpoint/2010/main" val="2096990585"/>
              </p:ext>
            </p:extLst>
          </p:nvPr>
        </p:nvGraphicFramePr>
        <p:xfrm>
          <a:off x="3232028"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3382023508"/>
              </p:ext>
            </p:extLst>
          </p:nvPr>
        </p:nvGraphicFramePr>
        <p:xfrm>
          <a:off x="179512" y="380612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6">
            <a:extLst>
              <a:ext uri="{FF2B5EF4-FFF2-40B4-BE49-F238E27FC236}">
                <a16:creationId xmlns:a16="http://schemas.microsoft.com/office/drawing/2014/main" id="{EFD48E85-4B73-43A0-B941-B1E44FE5C8D3}"/>
              </a:ext>
            </a:extLst>
          </p:cNvPr>
          <p:cNvGraphicFramePr>
            <a:graphicFrameLocks noGrp="1"/>
          </p:cNvGraphicFramePr>
          <p:nvPr>
            <p:extLst>
              <p:ext uri="{D42A27DB-BD31-4B8C-83A1-F6EECF244321}">
                <p14:modId xmlns:p14="http://schemas.microsoft.com/office/powerpoint/2010/main" val="489164906"/>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6"/>
                  </a:ext>
                </a:extLst>
              </a:tr>
            </a:tbl>
          </a:graphicData>
        </a:graphic>
      </p:graphicFrame>
      <p:sp>
        <p:nvSpPr>
          <p:cNvPr id="15" name="TextBox 14">
            <a:extLst>
              <a:ext uri="{FF2B5EF4-FFF2-40B4-BE49-F238E27FC236}">
                <a16:creationId xmlns:a16="http://schemas.microsoft.com/office/drawing/2014/main" id="{FFCDE303-F3E5-42EC-9E37-F159AFD0DB7F}"/>
              </a:ext>
            </a:extLst>
          </p:cNvPr>
          <p:cNvSpPr txBox="1"/>
          <p:nvPr/>
        </p:nvSpPr>
        <p:spPr>
          <a:xfrm>
            <a:off x="6036786" y="3823268"/>
            <a:ext cx="3052516" cy="1815882"/>
          </a:xfrm>
          <a:prstGeom prst="rect">
            <a:avLst/>
          </a:prstGeom>
          <a:noFill/>
        </p:spPr>
        <p:txBody>
          <a:bodyPr wrap="square" rtlCol="0">
            <a:spAutoFit/>
          </a:bodyPr>
          <a:lstStyle/>
          <a:p>
            <a:r>
              <a:rPr lang="en-US" sz="2800" dirty="0"/>
              <a:t>The rightmost and bottom columns are not processed!</a:t>
            </a:r>
          </a:p>
        </p:txBody>
      </p:sp>
    </p:spTree>
    <p:extLst>
      <p:ext uri="{BB962C8B-B14F-4D97-AF65-F5344CB8AC3E}">
        <p14:creationId xmlns:p14="http://schemas.microsoft.com/office/powerpoint/2010/main" val="403207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9B059-E35B-418C-896F-003CE083F222}"/>
              </a:ext>
            </a:extLst>
          </p:cNvPr>
          <p:cNvSpPr>
            <a:spLocks noGrp="1"/>
          </p:cNvSpPr>
          <p:nvPr>
            <p:ph type="title"/>
          </p:nvPr>
        </p:nvSpPr>
        <p:spPr/>
        <p:txBody>
          <a:bodyPr/>
          <a:lstStyle/>
          <a:p>
            <a:r>
              <a:rPr lang="en-US" dirty="0"/>
              <a:t>Solution: Add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DA6A7D-74DC-4C90-90B0-C2813B96828A}"/>
                  </a:ext>
                </a:extLst>
              </p:cNvPr>
              <p:cNvSpPr>
                <a:spLocks noGrp="1"/>
              </p:cNvSpPr>
              <p:nvPr>
                <p:ph idx="1"/>
              </p:nvPr>
            </p:nvSpPr>
            <p:spPr/>
            <p:txBody>
              <a:bodyPr/>
              <a:lstStyle/>
              <a:p>
                <a:r>
                  <a:rPr lang="en-US" sz="3200" spc="-5" dirty="0"/>
                  <a:t>7x7 input</a:t>
                </a:r>
                <a:r>
                  <a:rPr lang="en-US" sz="3200" spc="-20" dirty="0"/>
                  <a:t>, </a:t>
                </a:r>
                <a:r>
                  <a:rPr lang="en-US" sz="3200" spc="-5" dirty="0"/>
                  <a:t>3x3</a:t>
                </a:r>
                <a:r>
                  <a:rPr lang="en-US" sz="3200" spc="-40" dirty="0"/>
                  <a:t> </a:t>
                </a:r>
                <a:r>
                  <a:rPr lang="en-US" sz="3200" spc="-5" dirty="0"/>
                  <a:t>filter, </a:t>
                </a:r>
                <a:r>
                  <a:rPr lang="en-US" spc="-5" dirty="0"/>
                  <a:t>stride=3, zero padding w. 1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r>
                  <a:rPr lang="en-US" sz="3200" spc="-40" dirty="0"/>
                  <a:t> </a:t>
                </a:r>
                <a:r>
                  <a:rPr lang="en-US" sz="3200" spc="-5" dirty="0"/>
                  <a:t>filter</a:t>
                </a:r>
                <a:endParaRPr lang="en-SE" dirty="0"/>
              </a:p>
            </p:txBody>
          </p:sp>
        </mc:Choice>
        <mc:Fallback xmlns="">
          <p:sp>
            <p:nvSpPr>
              <p:cNvPr id="3" name="Content Placeholder 2">
                <a:extLst>
                  <a:ext uri="{FF2B5EF4-FFF2-40B4-BE49-F238E27FC236}">
                    <a16:creationId xmlns:a16="http://schemas.microsoft.com/office/drawing/2014/main" id="{6EDA6A7D-74DC-4C90-90B0-C2813B96828A}"/>
                  </a:ext>
                </a:extLst>
              </p:cNvPr>
              <p:cNvSpPr>
                <a:spLocks noGrp="1" noRot="1" noChangeAspect="1" noMove="1" noResize="1" noEditPoints="1" noAdjustHandles="1" noChangeArrowheads="1" noChangeShapeType="1" noTextEdit="1"/>
              </p:cNvSpPr>
              <p:nvPr>
                <p:ph idx="1"/>
              </p:nvPr>
            </p:nvSpPr>
            <p:spPr>
              <a:blipFill>
                <a:blip r:embed="rId2"/>
                <a:stretch>
                  <a:fillRect l="-1704" t="-1553" r="-21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408B35-AD7B-4DB4-8559-F05541B5DE31}"/>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graphicFrame>
        <p:nvGraphicFramePr>
          <p:cNvPr id="5" name="object 6">
            <a:extLst>
              <a:ext uri="{FF2B5EF4-FFF2-40B4-BE49-F238E27FC236}">
                <a16:creationId xmlns:a16="http://schemas.microsoft.com/office/drawing/2014/main" id="{FAD9B654-ADD1-4C0A-A2AF-0CDA754004B2}"/>
              </a:ext>
            </a:extLst>
          </p:cNvPr>
          <p:cNvGraphicFramePr>
            <a:graphicFrameLocks noGrp="1"/>
          </p:cNvGraphicFramePr>
          <p:nvPr>
            <p:extLst>
              <p:ext uri="{D42A27DB-BD31-4B8C-83A1-F6EECF244321}">
                <p14:modId xmlns:p14="http://schemas.microsoft.com/office/powerpoint/2010/main" val="3889721859"/>
              </p:ext>
            </p:extLst>
          </p:nvPr>
        </p:nvGraphicFramePr>
        <p:xfrm>
          <a:off x="313184" y="2420889"/>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6" name="object 6">
            <a:extLst>
              <a:ext uri="{FF2B5EF4-FFF2-40B4-BE49-F238E27FC236}">
                <a16:creationId xmlns:a16="http://schemas.microsoft.com/office/drawing/2014/main" id="{6FDA5D55-9348-4CC6-BA83-44CBF161FF1A}"/>
              </a:ext>
            </a:extLst>
          </p:cNvPr>
          <p:cNvGraphicFramePr>
            <a:graphicFrameLocks noGrp="1"/>
          </p:cNvGraphicFramePr>
          <p:nvPr>
            <p:extLst>
              <p:ext uri="{D42A27DB-BD31-4B8C-83A1-F6EECF244321}">
                <p14:modId xmlns:p14="http://schemas.microsoft.com/office/powerpoint/2010/main" val="1566415953"/>
              </p:ext>
            </p:extLst>
          </p:nvPr>
        </p:nvGraphicFramePr>
        <p:xfrm>
          <a:off x="3234680" y="2420889"/>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7" name="object 6">
            <a:extLst>
              <a:ext uri="{FF2B5EF4-FFF2-40B4-BE49-F238E27FC236}">
                <a16:creationId xmlns:a16="http://schemas.microsoft.com/office/drawing/2014/main" id="{8D36AA11-DBFA-417C-89FB-625FBCA3A1BB}"/>
              </a:ext>
            </a:extLst>
          </p:cNvPr>
          <p:cNvGraphicFramePr>
            <a:graphicFrameLocks noGrp="1"/>
          </p:cNvGraphicFramePr>
          <p:nvPr>
            <p:extLst>
              <p:ext uri="{D42A27DB-BD31-4B8C-83A1-F6EECF244321}">
                <p14:modId xmlns:p14="http://schemas.microsoft.com/office/powerpoint/2010/main" val="2068139553"/>
              </p:ext>
            </p:extLst>
          </p:nvPr>
        </p:nvGraphicFramePr>
        <p:xfrm>
          <a:off x="6156176" y="2420888"/>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52043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40FDC-FDE4-4E0D-99EF-AD7530A38134}"/>
              </a:ext>
            </a:extLst>
          </p:cNvPr>
          <p:cNvSpPr>
            <a:spLocks noGrp="1"/>
          </p:cNvSpPr>
          <p:nvPr>
            <p:ph type="title"/>
          </p:nvPr>
        </p:nvSpPr>
        <p:spPr/>
        <p:txBody>
          <a:bodyPr/>
          <a:lstStyle/>
          <a:p>
            <a:r>
              <a:rPr lang="en-US" dirty="0"/>
              <a:t>Computation of CONV Layer Sizes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966DDF-9E35-43D3-AE25-B61105E20E99}"/>
                  </a:ext>
                </a:extLst>
              </p:cNvPr>
              <p:cNvSpPr>
                <a:spLocks noGrp="1"/>
              </p:cNvSpPr>
              <p:nvPr>
                <p:ph idx="1"/>
              </p:nvPr>
            </p:nvSpPr>
            <p:spPr>
              <a:xfrm>
                <a:off x="457200" y="4964706"/>
                <a:ext cx="8229600" cy="1809804"/>
              </a:xfrm>
            </p:spPr>
            <p:txBody>
              <a:bodyPr>
                <a:normAutofit fontScale="47500" lnSpcReduction="20000"/>
              </a:bodyPr>
              <a:lstStyle/>
              <a:p>
                <a:r>
                  <a:rPr lang="en-US" spc="-5" dirty="0">
                    <a:latin typeface="Arial"/>
                    <a:cs typeface="Arial"/>
                  </a:rPr>
                  <a:t>It is common to have square input shape, i.e., </a:t>
                </a:r>
                <a14:m>
                  <m:oMath xmlns:m="http://schemas.openxmlformats.org/officeDocument/2006/math">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𝑊</m:t>
                        </m:r>
                      </m:e>
                      <m:sub>
                        <m:r>
                          <a:rPr lang="en-US" b="0" i="1" spc="-5" smtClean="0">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𝐻</m:t>
                        </m:r>
                      </m:e>
                      <m:sub>
                        <m:r>
                          <a:rPr lang="en-US" b="0" i="1" spc="-5" smtClean="0">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𝑁</m:t>
                        </m:r>
                      </m:e>
                      <m:sub>
                        <m:r>
                          <a:rPr lang="en-US" b="0" i="1" spc="-5" smtClean="0">
                            <a:latin typeface="Cambria Math" panose="02040503050406030204" pitchFamily="18" charset="0"/>
                            <a:cs typeface="Arial"/>
                          </a:rPr>
                          <m:t>1</m:t>
                        </m:r>
                      </m:sub>
                    </m:sSub>
                  </m:oMath>
                </a14:m>
                <a:r>
                  <a:rPr lang="en-US" sz="3200" spc="-5" dirty="0">
                    <a:latin typeface="Arial"/>
                    <a:cs typeface="Arial"/>
                  </a:rPr>
                  <a:t>, but general rectangle </a:t>
                </a:r>
                <a:r>
                  <a:rPr lang="en-US" spc="-5" dirty="0">
                    <a:cs typeface="Arial"/>
                  </a:rPr>
                  <a:t>shape</a:t>
                </a:r>
                <a:r>
                  <a:rPr lang="en-US" sz="3200" spc="-5" dirty="0">
                    <a:latin typeface="Arial"/>
                    <a:cs typeface="Arial"/>
                  </a:rPr>
                  <a:t> size is possible</a:t>
                </a:r>
              </a:p>
              <a:p>
                <a:r>
                  <a:rPr lang="en-US" sz="3200" spc="-5" dirty="0">
                    <a:latin typeface="Arial"/>
                    <a:cs typeface="Arial"/>
                  </a:rPr>
                  <a:t>A filter always has square </a:t>
                </a:r>
                <a:r>
                  <a:rPr lang="en-US" spc="-5" dirty="0">
                    <a:cs typeface="Arial"/>
                  </a:rPr>
                  <a:t>shape</a:t>
                </a:r>
                <a:r>
                  <a:rPr lang="en-US" sz="3200" spc="-5" dirty="0">
                    <a:latin typeface="Arial"/>
                    <a:cs typeface="Arial"/>
                  </a:rPr>
                  <a:t>, and always has the same depth </a:t>
                </a:r>
                <a14:m>
                  <m:oMath xmlns:m="http://schemas.openxmlformats.org/officeDocument/2006/math">
                    <m:sSub>
                      <m:sSubPr>
                        <m:ctrlPr>
                          <a:rPr lang="en-US" sz="3200" b="0" i="1" spc="-5" smtClean="0">
                            <a:latin typeface="Cambria Math" panose="02040503050406030204" pitchFamily="18" charset="0"/>
                            <a:cs typeface="Arial"/>
                          </a:rPr>
                        </m:ctrlPr>
                      </m:sSubPr>
                      <m:e>
                        <m:r>
                          <a:rPr lang="en-US" sz="3200" b="0" i="1" spc="-5" smtClean="0">
                            <a:latin typeface="Cambria Math" panose="02040503050406030204" pitchFamily="18" charset="0"/>
                            <a:cs typeface="Arial"/>
                          </a:rPr>
                          <m:t>𝐷</m:t>
                        </m:r>
                      </m:e>
                      <m:sub>
                        <m:r>
                          <a:rPr lang="en-US" sz="3200" b="0" i="1" spc="-5" smtClean="0">
                            <a:latin typeface="Cambria Math" panose="02040503050406030204" pitchFamily="18" charset="0"/>
                            <a:cs typeface="Arial"/>
                          </a:rPr>
                          <m:t>1</m:t>
                        </m:r>
                      </m:sub>
                    </m:sSub>
                  </m:oMath>
                </a14:m>
                <a:r>
                  <a:rPr lang="en-US" sz="3200" spc="-5" dirty="0">
                    <a:latin typeface="Arial"/>
                    <a:cs typeface="Arial"/>
                  </a:rPr>
                  <a:t> as the input volume </a:t>
                </a:r>
              </a:p>
              <a:p>
                <a:r>
                  <a:rPr lang="en-US" sz="3200" spc="-5" dirty="0">
                    <a:latin typeface="Arial"/>
                    <a:cs typeface="Arial"/>
                  </a:rPr>
                  <a:t>In practice, it is common to have stride </a:t>
                </a:r>
                <a14:m>
                  <m:oMath xmlns:m="http://schemas.openxmlformats.org/officeDocument/2006/math">
                    <m:r>
                      <a:rPr lang="en-US" sz="3200" b="0" i="1" spc="-5" dirty="0" smtClean="0">
                        <a:latin typeface="Cambria Math" panose="02040503050406030204" pitchFamily="18" charset="0"/>
                        <a:cs typeface="Arial"/>
                      </a:rPr>
                      <m:t>𝑆</m:t>
                    </m:r>
                    <m:r>
                      <a:rPr lang="en-US" sz="3200" b="0" i="1" spc="-5" dirty="0" smtClean="0">
                        <a:latin typeface="Cambria Math" panose="02040503050406030204" pitchFamily="18" charset="0"/>
                        <a:cs typeface="Arial"/>
                      </a:rPr>
                      <m:t>=</m:t>
                    </m:r>
                    <m:r>
                      <a:rPr lang="en-US" sz="3200" b="0" i="1" spc="-5" dirty="0" smtClean="0">
                        <a:latin typeface="Cambria Math" panose="02040503050406030204" pitchFamily="18" charset="0"/>
                        <a:cs typeface="Arial"/>
                      </a:rPr>
                      <m:t>1</m:t>
                    </m:r>
                  </m:oMath>
                </a14:m>
                <a:r>
                  <a:rPr lang="en-US" sz="3200" spc="-5" dirty="0">
                    <a:latin typeface="Arial"/>
                    <a:cs typeface="Arial"/>
                  </a:rPr>
                  <a:t>, filter size </a:t>
                </a:r>
                <a14:m>
                  <m:oMath xmlns:m="http://schemas.openxmlformats.org/officeDocument/2006/math">
                    <m:r>
                      <a:rPr lang="en-US" sz="3200" i="1" spc="-5" dirty="0" smtClean="0">
                        <a:latin typeface="Cambria Math" panose="02040503050406030204" pitchFamily="18" charset="0"/>
                        <a:cs typeface="Arial"/>
                      </a:rPr>
                      <m:t>𝐹</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𝐹</m:t>
                    </m:r>
                  </m:oMath>
                </a14:m>
                <a:r>
                  <a:rPr lang="en-US" sz="3200" spc="-5" dirty="0">
                    <a:latin typeface="Arial"/>
                    <a:cs typeface="Arial"/>
                  </a:rPr>
                  <a:t>, and </a:t>
                </a:r>
                <a:r>
                  <a:rPr lang="en-US" spc="-5" dirty="0">
                    <a:cs typeface="Arial"/>
                  </a:rPr>
                  <a:t>zero-pad </a:t>
                </a:r>
                <a14:m>
                  <m:oMath xmlns:m="http://schemas.openxmlformats.org/officeDocument/2006/math">
                    <m:r>
                      <a:rPr lang="en-US" b="0" i="1" spc="-5" smtClean="0">
                        <a:latin typeface="Cambria Math" panose="02040503050406030204" pitchFamily="18" charset="0"/>
                        <a:cs typeface="Arial"/>
                      </a:rPr>
                      <m:t>𝑃</m:t>
                    </m:r>
                    <m:r>
                      <a:rPr lang="en-US" b="0" i="1" spc="-5" smtClean="0">
                        <a:latin typeface="Cambria Math" panose="02040503050406030204" pitchFamily="18" charset="0"/>
                        <a:cs typeface="Arial"/>
                      </a:rPr>
                      <m:t>=</m:t>
                    </m:r>
                    <m:f>
                      <m:fPr>
                        <m:ctrlPr>
                          <a:rPr lang="en-US" i="1" spc="-5">
                            <a:latin typeface="Cambria Math" panose="02040503050406030204" pitchFamily="18" charset="0"/>
                            <a:cs typeface="Arial"/>
                          </a:rPr>
                        </m:ctrlPr>
                      </m:fPr>
                      <m:num>
                        <m:r>
                          <a:rPr lang="en-US" b="0" i="1" spc="-5" smtClean="0">
                            <a:latin typeface="Cambria Math" panose="02040503050406030204" pitchFamily="18" charset="0"/>
                            <a:cs typeface="Arial"/>
                          </a:rPr>
                          <m:t>1</m:t>
                        </m:r>
                      </m:num>
                      <m:den>
                        <m:r>
                          <a:rPr lang="en-US" i="1" spc="-5">
                            <a:latin typeface="Cambria Math" panose="02040503050406030204" pitchFamily="18" charset="0"/>
                            <a:cs typeface="Arial"/>
                          </a:rPr>
                          <m:t>2</m:t>
                        </m:r>
                      </m:den>
                    </m:f>
                    <m:r>
                      <a:rPr lang="en-US" b="0" i="1" spc="-5" smtClean="0">
                        <a:latin typeface="Cambria Math" panose="02040503050406030204" pitchFamily="18" charset="0"/>
                        <a:cs typeface="Arial"/>
                      </a:rPr>
                      <m:t>(</m:t>
                    </m:r>
                    <m:r>
                      <a:rPr lang="en-US" i="1" spc="-5">
                        <a:latin typeface="Cambria Math" panose="02040503050406030204" pitchFamily="18" charset="0"/>
                        <a:cs typeface="Arial"/>
                      </a:rPr>
                      <m:t>𝐹</m:t>
                    </m:r>
                    <m:r>
                      <a:rPr lang="en-US" i="1" spc="-5">
                        <a:latin typeface="Cambria Math" panose="02040503050406030204" pitchFamily="18" charset="0"/>
                        <a:cs typeface="Arial"/>
                      </a:rPr>
                      <m:t>−</m:t>
                    </m:r>
                    <m:r>
                      <a:rPr lang="en-US" i="1" spc="-5">
                        <a:latin typeface="Cambria Math" panose="02040503050406030204" pitchFamily="18" charset="0"/>
                        <a:cs typeface="Arial"/>
                      </a:rPr>
                      <m:t>1</m:t>
                    </m:r>
                    <m:r>
                      <a:rPr lang="en-US" i="1" spc="-5">
                        <a:latin typeface="Cambria Math" panose="02040503050406030204" pitchFamily="18" charset="0"/>
                        <a:cs typeface="Arial"/>
                      </a:rPr>
                      <m:t>)</m:t>
                    </m:r>
                  </m:oMath>
                </a14:m>
                <a:r>
                  <a:rPr lang="en-US" dirty="0"/>
                  <a:t>. Then </a:t>
                </a:r>
                <a:r>
                  <a:rPr lang="en-US" b="0" dirty="0"/>
                  <a:t>output activation map has same spatial size as input. </a:t>
                </a:r>
                <a:r>
                  <a:rPr lang="en-US" altLang="zh-CN" dirty="0"/>
                  <a:t>This is called “same padding” </a:t>
                </a:r>
                <a:endParaRPr lang="en-US" b="0" dirty="0"/>
              </a:p>
              <a:p>
                <a:pPr lvl="1"/>
                <a14:m>
                  <m:oMath xmlns:m="http://schemas.openxmlformats.org/officeDocument/2006/math">
                    <m:sSub>
                      <m:sSubPr>
                        <m:ctrlPr>
                          <a:rPr lang="en-US" sz="2900" b="0" i="1" smtClean="0">
                            <a:latin typeface="Cambria Math" panose="02040503050406030204" pitchFamily="18" charset="0"/>
                          </a:rPr>
                        </m:ctrlPr>
                      </m:sSubPr>
                      <m:e>
                        <m:r>
                          <m:rPr>
                            <m:sty m:val="p"/>
                          </m:rPr>
                          <a:rPr lang="en-US" sz="2900" b="0" i="0" smtClean="0">
                            <a:latin typeface="Cambria Math" panose="02040503050406030204" pitchFamily="18" charset="0"/>
                          </a:rPr>
                          <m:t>W</m:t>
                        </m:r>
                      </m:e>
                      <m:sub>
                        <m:r>
                          <a:rPr lang="en-US" sz="2900" b="0" i="0" smtClean="0">
                            <a:latin typeface="Cambria Math" panose="02040503050406030204" pitchFamily="18" charset="0"/>
                          </a:rPr>
                          <m:t>2</m:t>
                        </m:r>
                      </m:sub>
                    </m:sSub>
                    <m:r>
                      <a:rPr lang="en-US" sz="2900" b="0" i="0" smtClean="0">
                        <a:latin typeface="Cambria Math" panose="02040503050406030204" pitchFamily="18" charset="0"/>
                      </a:rPr>
                      <m:t>=</m:t>
                    </m:r>
                    <m:f>
                      <m:fPr>
                        <m:ctrlPr>
                          <a:rPr lang="en-US" sz="2900" b="0" i="1" smtClean="0">
                            <a:latin typeface="Cambria Math" panose="02040503050406030204" pitchFamily="18" charset="0"/>
                          </a:rPr>
                        </m:ctrlPr>
                      </m:fPr>
                      <m:num>
                        <m:r>
                          <a:rPr lang="en-US" sz="2900" b="0" i="1" smtClean="0">
                            <a:latin typeface="Cambria Math" panose="02040503050406030204" pitchFamily="18" charset="0"/>
                          </a:rPr>
                          <m:t>1</m:t>
                        </m:r>
                      </m:num>
                      <m:den>
                        <m:r>
                          <a:rPr lang="en-US" sz="2900" b="0" i="1" smtClean="0">
                            <a:latin typeface="Cambria Math" panose="02040503050406030204" pitchFamily="18" charset="0"/>
                          </a:rPr>
                          <m:t>𝑆</m:t>
                        </m:r>
                      </m:den>
                    </m:f>
                    <m:d>
                      <m:dPr>
                        <m:ctrlPr>
                          <a:rPr lang="en-US" sz="2900" b="0" i="1" smtClean="0">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b="0" i="1" smtClean="0">
                            <a:latin typeface="Cambria Math" panose="02040503050406030204" pitchFamily="18" charset="0"/>
                          </a:rPr>
                          <m:t>+</m:t>
                        </m:r>
                        <m:r>
                          <a:rPr lang="en-US" sz="2900" b="0" i="1" smtClean="0">
                            <a:latin typeface="Cambria Math" panose="02040503050406030204" pitchFamily="18" charset="0"/>
                          </a:rPr>
                          <m:t>2</m:t>
                        </m:r>
                        <m:r>
                          <a:rPr lang="en-US" sz="2900" b="0" i="1" smtClean="0">
                            <a:latin typeface="Cambria Math" panose="02040503050406030204" pitchFamily="18" charset="0"/>
                          </a:rPr>
                          <m:t>𝑃</m:t>
                        </m:r>
                        <m:r>
                          <a:rPr lang="en-US" sz="2900" i="1">
                            <a:latin typeface="Cambria Math" panose="02040503050406030204" pitchFamily="18" charset="0"/>
                          </a:rPr>
                          <m:t>−</m:t>
                        </m:r>
                        <m:r>
                          <a:rPr lang="en-US" sz="2900" i="1">
                            <a:latin typeface="Cambria Math" panose="02040503050406030204" pitchFamily="18" charset="0"/>
                          </a:rPr>
                          <m:t>𝐹</m:t>
                        </m:r>
                      </m:e>
                    </m:d>
                    <m:r>
                      <a:rPr lang="en-US" sz="2900" b="0" i="0" dirty="0" smtClean="0">
                        <a:latin typeface="Cambria Math" panose="02040503050406030204" pitchFamily="18" charset="0"/>
                      </a:rPr>
                      <m:t>+</m:t>
                    </m:r>
                    <m:r>
                      <a:rPr lang="en-US" sz="2900" b="0" i="1" dirty="0" smtClean="0">
                        <a:latin typeface="Cambria Math" panose="02040503050406030204" pitchFamily="18" charset="0"/>
                      </a:rPr>
                      <m:t>1</m:t>
                    </m:r>
                    <m:r>
                      <a:rPr lang="en-US" sz="2900" b="0" i="1" dirty="0" smtClean="0">
                        <a:latin typeface="Cambria Math" panose="02040503050406030204" pitchFamily="18" charset="0"/>
                      </a:rPr>
                      <m:t>=</m:t>
                    </m:r>
                    <m:f>
                      <m:fPr>
                        <m:ctrlPr>
                          <a:rPr lang="en-US" sz="2900" i="1">
                            <a:latin typeface="Cambria Math" panose="02040503050406030204" pitchFamily="18" charset="0"/>
                          </a:rPr>
                        </m:ctrlPr>
                      </m:fPr>
                      <m:num>
                        <m:r>
                          <a:rPr lang="en-US" sz="2900" i="1">
                            <a:latin typeface="Cambria Math" panose="02040503050406030204" pitchFamily="18" charset="0"/>
                          </a:rPr>
                          <m:t>1</m:t>
                        </m:r>
                      </m:num>
                      <m:den>
                        <m:r>
                          <a:rPr lang="en-US" sz="2900" b="0" i="1" smtClean="0">
                            <a:latin typeface="Cambria Math" panose="02040503050406030204" pitchFamily="18" charset="0"/>
                          </a:rPr>
                          <m:t>1</m:t>
                        </m:r>
                      </m:den>
                    </m:f>
                    <m:d>
                      <m:dPr>
                        <m:ctrlPr>
                          <a:rPr lang="en-US" sz="2900" i="1">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i="1">
                            <a:latin typeface="Cambria Math" panose="02040503050406030204" pitchFamily="18" charset="0"/>
                          </a:rPr>
                          <m:t>+</m:t>
                        </m:r>
                        <m:r>
                          <a:rPr lang="en-US" sz="2900" b="0" i="1" smtClean="0">
                            <a:latin typeface="Cambria Math" panose="02040503050406030204" pitchFamily="18" charset="0"/>
                          </a:rPr>
                          <m:t>𝐹</m:t>
                        </m:r>
                        <m:r>
                          <a:rPr lang="en-US" sz="2900" b="0" i="1" smtClean="0">
                            <a:latin typeface="Cambria Math" panose="02040503050406030204" pitchFamily="18" charset="0"/>
                          </a:rPr>
                          <m:t>−</m:t>
                        </m:r>
                        <m:r>
                          <a:rPr lang="en-US" sz="2900" b="0" i="1" smtClean="0">
                            <a:latin typeface="Cambria Math" panose="02040503050406030204" pitchFamily="18" charset="0"/>
                          </a:rPr>
                          <m:t>1</m:t>
                        </m:r>
                        <m:r>
                          <a:rPr lang="en-US" sz="2900" b="0" i="1" smtClean="0">
                            <a:latin typeface="Cambria Math" panose="02040503050406030204" pitchFamily="18" charset="0"/>
                          </a:rPr>
                          <m:t>−</m:t>
                        </m:r>
                        <m:r>
                          <a:rPr lang="en-US" sz="2900" i="1">
                            <a:latin typeface="Cambria Math" panose="02040503050406030204" pitchFamily="18" charset="0"/>
                          </a:rPr>
                          <m:t>𝐹</m:t>
                        </m:r>
                      </m:e>
                    </m:d>
                    <m:r>
                      <a:rPr lang="en-US" sz="2900" dirty="0">
                        <a:latin typeface="Cambria Math" panose="02040503050406030204" pitchFamily="18" charset="0"/>
                      </a:rPr>
                      <m:t>+</m:t>
                    </m:r>
                    <m:r>
                      <a:rPr lang="en-US" sz="2900" i="1" dirty="0">
                        <a:latin typeface="Cambria Math" panose="02040503050406030204" pitchFamily="18" charset="0"/>
                      </a:rPr>
                      <m:t>1</m:t>
                    </m:r>
                    <m:r>
                      <a:rPr lang="en-US" sz="2900" b="0" i="1" dirty="0" smtClean="0">
                        <a:latin typeface="Cambria Math" panose="02040503050406030204" pitchFamily="18" charset="0"/>
                      </a:rPr>
                      <m:t>=</m:t>
                    </m:r>
                    <m:sSub>
                      <m:sSubPr>
                        <m:ctrlPr>
                          <a:rPr lang="en-US" sz="2900" b="0" i="1" dirty="0" smtClean="0">
                            <a:latin typeface="Cambria Math" panose="02040503050406030204" pitchFamily="18" charset="0"/>
                          </a:rPr>
                        </m:ctrlPr>
                      </m:sSubPr>
                      <m:e>
                        <m:r>
                          <a:rPr lang="en-US" sz="2900" b="0" i="1" dirty="0" smtClean="0">
                            <a:latin typeface="Cambria Math" panose="02040503050406030204" pitchFamily="18" charset="0"/>
                          </a:rPr>
                          <m:t>𝑊</m:t>
                        </m:r>
                      </m:e>
                      <m:sub>
                        <m:r>
                          <a:rPr lang="en-US" sz="2900" b="0" i="1" dirty="0" smtClean="0">
                            <a:latin typeface="Cambria Math" panose="02040503050406030204" pitchFamily="18" charset="0"/>
                          </a:rPr>
                          <m:t>1</m:t>
                        </m:r>
                      </m:sub>
                    </m:sSub>
                  </m:oMath>
                </a14:m>
                <a:r>
                  <a:rPr lang="en-US" sz="2900" dirty="0"/>
                  <a:t>; similarly, </a:t>
                </a:r>
                <a14:m>
                  <m:oMath xmlns:m="http://schemas.openxmlformats.org/officeDocument/2006/math">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2</m:t>
                        </m:r>
                      </m:sub>
                    </m:sSub>
                    <m:r>
                      <a:rPr lang="en-US" sz="2900" dirty="0">
                        <a:latin typeface="Cambria Math" panose="02040503050406030204" pitchFamily="18" charset="0"/>
                      </a:rPr>
                      <m:t>=</m:t>
                    </m:r>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1</m:t>
                        </m:r>
                      </m:sub>
                    </m:sSub>
                  </m:oMath>
                </a14:m>
                <a:endParaRPr lang="en-US" sz="2900" dirty="0"/>
              </a:p>
              <a:p>
                <a:pPr lvl="1"/>
                <a:r>
                  <a:rPr lang="en-US" sz="2500" dirty="0">
                    <a:cs typeface="Arial"/>
                  </a:rPr>
                  <a:t>e.g., </a:t>
                </a:r>
                <a14:m>
                  <m:oMath xmlns:m="http://schemas.openxmlformats.org/officeDocument/2006/math">
                    <m:r>
                      <a:rPr lang="en-US" sz="2500" i="1" dirty="0" smtClean="0">
                        <a:latin typeface="Cambria Math" panose="02040503050406030204" pitchFamily="18" charset="0"/>
                        <a:cs typeface="Arial"/>
                      </a:rPr>
                      <m:t>𝐹</m:t>
                    </m:r>
                    <m:r>
                      <a:rPr lang="en-US" sz="2500" b="0" i="1" dirty="0" smtClean="0">
                        <a:latin typeface="Cambria Math" panose="02040503050406030204" pitchFamily="18" charset="0"/>
                        <a:cs typeface="Arial"/>
                      </a:rPr>
                      <m:t>&lt;</m:t>
                    </m:r>
                    <m:r>
                      <a:rPr lang="en-US" sz="2500" i="1" dirty="0" smtClean="0">
                        <a:latin typeface="Cambria Math" panose="02040503050406030204" pitchFamily="18" charset="0"/>
                        <a:cs typeface="Arial"/>
                      </a:rPr>
                      <m:t>3</m:t>
                    </m:r>
                    <m:r>
                      <a:rPr lang="en-US" sz="2500" i="1" dirty="0" smtClean="0">
                        <a:latin typeface="Cambria Math" panose="02040503050406030204" pitchFamily="18" charset="0"/>
                        <a:cs typeface="Arial"/>
                      </a:rPr>
                      <m:t>⇒</m:t>
                    </m:r>
                    <m:r>
                      <a:rPr lang="en-US" sz="2500" i="1" dirty="0">
                        <a:latin typeface="Cambria Math" panose="02040503050406030204" pitchFamily="18" charset="0"/>
                        <a:cs typeface="Arial"/>
                      </a:rPr>
                      <m:t>𝑃</m:t>
                    </m:r>
                    <m:r>
                      <a:rPr lang="en-US" sz="2500" i="1" dirty="0">
                        <a:latin typeface="Cambria Math" panose="02040503050406030204" pitchFamily="18" charset="0"/>
                        <a:cs typeface="Arial"/>
                      </a:rPr>
                      <m:t>=</m:t>
                    </m:r>
                    <m:r>
                      <a:rPr lang="en-US" sz="2500" i="1" dirty="0">
                        <a:latin typeface="Cambria Math" panose="02040503050406030204" pitchFamily="18" charset="0"/>
                        <a:cs typeface="Arial"/>
                      </a:rPr>
                      <m:t>0</m:t>
                    </m:r>
                  </m:oMath>
                </a14:m>
                <a:r>
                  <a:rPr lang="en-US" sz="2500" dirty="0">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m:t>
                    </m:r>
                    <m:r>
                      <a:rPr lang="en-US" sz="2500" i="1" dirty="0" smtClean="0">
                        <a:latin typeface="Cambria Math" panose="02040503050406030204" pitchFamily="18" charset="0"/>
                        <a:cs typeface="Arial"/>
                      </a:rPr>
                      <m:t>3</m:t>
                    </m:r>
                    <m:r>
                      <a:rPr lang="en-US" sz="2500" i="1" dirty="0" smtClean="0">
                        <a:latin typeface="Cambria Math" panose="02040503050406030204" pitchFamily="18" charset="0"/>
                        <a:cs typeface="Arial"/>
                      </a:rPr>
                      <m:t>⇒</m:t>
                    </m:r>
                    <m:r>
                      <a:rPr lang="en-US" sz="2500" b="0" i="1" dirty="0" smtClean="0">
                        <a:latin typeface="Cambria Math" panose="02040503050406030204" pitchFamily="18" charset="0"/>
                        <a:cs typeface="Arial"/>
                      </a:rPr>
                      <m:t>𝑃</m:t>
                    </m:r>
                    <m:r>
                      <a:rPr lang="en-US" sz="2500" b="0" i="1" dirty="0" smtClean="0">
                        <a:latin typeface="Cambria Math" panose="02040503050406030204" pitchFamily="18" charset="0"/>
                        <a:cs typeface="Arial"/>
                      </a:rPr>
                      <m:t>=</m:t>
                    </m:r>
                    <m:r>
                      <a:rPr lang="en-US" sz="2500" b="0" i="1" dirty="0" smtClean="0">
                        <a:latin typeface="Cambria Math" panose="02040503050406030204" pitchFamily="18" charset="0"/>
                        <a:cs typeface="Arial"/>
                      </a:rPr>
                      <m:t>1</m:t>
                    </m:r>
                  </m:oMath>
                </a14:m>
                <a:r>
                  <a:rPr lang="en-US" sz="2500" dirty="0">
                    <a:latin typeface="Arial"/>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m:t>
                    </m:r>
                    <m:r>
                      <a:rPr lang="en-US" sz="2500" i="1" dirty="0" smtClean="0">
                        <a:latin typeface="Cambria Math" panose="02040503050406030204" pitchFamily="18" charset="0"/>
                        <a:cs typeface="Arial"/>
                      </a:rPr>
                      <m:t>5</m:t>
                    </m:r>
                    <m:r>
                      <a:rPr lang="en-US" sz="2500" i="1" dirty="0" smtClean="0">
                        <a:latin typeface="Cambria Math" panose="02040503050406030204" pitchFamily="18" charset="0"/>
                        <a:cs typeface="Arial"/>
                      </a:rPr>
                      <m:t>⇒</m:t>
                    </m:r>
                    <m:r>
                      <a:rPr lang="en-US" sz="2900" i="1" dirty="0">
                        <a:latin typeface="Cambria Math" panose="02040503050406030204" pitchFamily="18" charset="0"/>
                        <a:cs typeface="Arial"/>
                      </a:rPr>
                      <m:t>𝑃</m:t>
                    </m:r>
                    <m:r>
                      <a:rPr lang="en-US" sz="2900" i="1" dirty="0">
                        <a:latin typeface="Cambria Math" panose="02040503050406030204" pitchFamily="18" charset="0"/>
                        <a:cs typeface="Arial"/>
                      </a:rPr>
                      <m:t>=</m:t>
                    </m:r>
                    <m:r>
                      <a:rPr lang="en-US" sz="2900" i="1" dirty="0">
                        <a:latin typeface="Cambria Math" panose="02040503050406030204" pitchFamily="18" charset="0"/>
                        <a:cs typeface="Arial"/>
                      </a:rPr>
                      <m:t>2</m:t>
                    </m:r>
                  </m:oMath>
                </a14:m>
                <a:endParaRPr lang="en-US" sz="2900" dirty="0"/>
              </a:p>
            </p:txBody>
          </p:sp>
        </mc:Choice>
        <mc:Fallback xmlns="">
          <p:sp>
            <p:nvSpPr>
              <p:cNvPr id="3" name="Content Placeholder 2">
                <a:extLst>
                  <a:ext uri="{FF2B5EF4-FFF2-40B4-BE49-F238E27FC236}">
                    <a16:creationId xmlns:a16="http://schemas.microsoft.com/office/drawing/2014/main" id="{C5966DDF-9E35-43D3-AE25-B61105E20E99}"/>
                  </a:ext>
                </a:extLst>
              </p:cNvPr>
              <p:cNvSpPr>
                <a:spLocks noGrp="1" noRot="1" noChangeAspect="1" noMove="1" noResize="1" noEditPoints="1" noAdjustHandles="1" noChangeArrowheads="1" noChangeShapeType="1" noTextEdit="1"/>
              </p:cNvSpPr>
              <p:nvPr>
                <p:ph idx="1"/>
              </p:nvPr>
            </p:nvSpPr>
            <p:spPr>
              <a:xfrm>
                <a:off x="457200" y="4964706"/>
                <a:ext cx="8229600" cy="1809804"/>
              </a:xfrm>
              <a:blipFill>
                <a:blip r:embed="rId2"/>
                <a:stretch>
                  <a:fillRect l="-222" t="-30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E0EADD3-49E7-4E86-B064-78F86AFFC1BD}"/>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sp>
        <p:nvSpPr>
          <p:cNvPr id="5" name="object 4">
            <a:extLst>
              <a:ext uri="{FF2B5EF4-FFF2-40B4-BE49-F238E27FC236}">
                <a16:creationId xmlns:a16="http://schemas.microsoft.com/office/drawing/2014/main" id="{527A92AF-6794-4876-A620-7EF253A5ED91}"/>
              </a:ext>
            </a:extLst>
          </p:cNvPr>
          <p:cNvSpPr/>
          <p:nvPr/>
        </p:nvSpPr>
        <p:spPr>
          <a:xfrm>
            <a:off x="701227" y="1249963"/>
            <a:ext cx="7667597" cy="3714742"/>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9FE7D347-9B68-41EE-A972-51CBEC758995}"/>
              </a:ext>
            </a:extLst>
          </p:cNvPr>
          <p:cNvSpPr txBox="1"/>
          <p:nvPr/>
        </p:nvSpPr>
        <p:spPr>
          <a:xfrm>
            <a:off x="4278605" y="1755973"/>
            <a:ext cx="3992879" cy="1384995"/>
          </a:xfrm>
          <a:prstGeom prst="rect">
            <a:avLst/>
          </a:prstGeom>
        </p:spPr>
        <p:txBody>
          <a:bodyPr vert="horz" wrap="square" lIns="0" tIns="0" rIns="0" bIns="0" rtlCol="0">
            <a:spAutoFit/>
          </a:bodyPr>
          <a:lstStyle/>
          <a:p>
            <a:pPr marL="12700">
              <a:lnSpc>
                <a:spcPct val="100000"/>
              </a:lnSpc>
            </a:pPr>
            <a:r>
              <a:rPr sz="1800" spc="-5" dirty="0">
                <a:solidFill>
                  <a:srgbClr val="FF0000"/>
                </a:solidFill>
                <a:latin typeface="Arial"/>
                <a:cs typeface="Arial"/>
              </a:rPr>
              <a:t>Common</a:t>
            </a:r>
            <a:r>
              <a:rPr sz="1800" spc="-40" dirty="0">
                <a:solidFill>
                  <a:srgbClr val="FF0000"/>
                </a:solidFill>
                <a:latin typeface="Arial"/>
                <a:cs typeface="Arial"/>
              </a:rPr>
              <a:t> </a:t>
            </a:r>
            <a:r>
              <a:rPr sz="1800" spc="-5" dirty="0">
                <a:solidFill>
                  <a:srgbClr val="FF0000"/>
                </a:solidFill>
                <a:latin typeface="Arial"/>
                <a:cs typeface="Arial"/>
              </a:rPr>
              <a:t>settings:</a:t>
            </a:r>
            <a:endParaRPr sz="1900" dirty="0">
              <a:latin typeface="Times New Roman"/>
              <a:cs typeface="Times New Roman"/>
            </a:endParaRPr>
          </a:p>
          <a:p>
            <a:pPr marL="12700">
              <a:lnSpc>
                <a:spcPct val="100000"/>
              </a:lnSpc>
            </a:pPr>
            <a:r>
              <a:rPr sz="1800" spc="-5" dirty="0">
                <a:solidFill>
                  <a:srgbClr val="FF0000"/>
                </a:solidFill>
                <a:latin typeface="Arial"/>
                <a:cs typeface="Arial"/>
              </a:rPr>
              <a:t>K = (powers of 2, e.g. 32, 64, 128,</a:t>
            </a:r>
            <a:r>
              <a:rPr sz="1800" spc="30" dirty="0">
                <a:solidFill>
                  <a:srgbClr val="FF0000"/>
                </a:solidFill>
                <a:latin typeface="Arial"/>
                <a:cs typeface="Arial"/>
              </a:rPr>
              <a:t> </a:t>
            </a:r>
            <a:r>
              <a:rPr sz="1800" spc="-5" dirty="0">
                <a:solidFill>
                  <a:srgbClr val="FF0000"/>
                </a:solidFill>
                <a:latin typeface="Arial"/>
                <a:cs typeface="Arial"/>
              </a:rPr>
              <a:t>512)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3, S = 1, P =</a:t>
            </a:r>
            <a:r>
              <a:rPr sz="1800" spc="-65" dirty="0">
                <a:solidFill>
                  <a:srgbClr val="FF0000"/>
                </a:solidFill>
                <a:latin typeface="Arial"/>
                <a:cs typeface="Arial"/>
              </a:rPr>
              <a:t> </a:t>
            </a:r>
            <a:r>
              <a:rPr sz="1800" spc="-5" dirty="0">
                <a:solidFill>
                  <a:srgbClr val="FF0000"/>
                </a:solidFill>
                <a:latin typeface="Arial"/>
                <a:cs typeface="Arial"/>
              </a:rPr>
              <a:t>1</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5, S = 1, P =</a:t>
            </a:r>
            <a:r>
              <a:rPr sz="1800" spc="-65" dirty="0">
                <a:solidFill>
                  <a:srgbClr val="FF0000"/>
                </a:solidFill>
                <a:latin typeface="Arial"/>
                <a:cs typeface="Arial"/>
              </a:rPr>
              <a:t> </a:t>
            </a:r>
            <a:r>
              <a:rPr sz="1800" spc="-5" dirty="0">
                <a:solidFill>
                  <a:srgbClr val="FF0000"/>
                </a:solidFill>
                <a:latin typeface="Arial"/>
                <a:cs typeface="Arial"/>
              </a:rPr>
              <a:t>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1, S = 1, P =</a:t>
            </a:r>
            <a:r>
              <a:rPr sz="1800" spc="-65" dirty="0">
                <a:solidFill>
                  <a:srgbClr val="FF0000"/>
                </a:solidFill>
                <a:latin typeface="Arial"/>
                <a:cs typeface="Arial"/>
              </a:rPr>
              <a:t> </a:t>
            </a:r>
            <a:r>
              <a:rPr sz="1800" spc="-5" dirty="0">
                <a:solidFill>
                  <a:srgbClr val="FF0000"/>
                </a:solidFill>
                <a:latin typeface="Arial"/>
                <a:cs typeface="Arial"/>
              </a:rPr>
              <a:t>0</a:t>
            </a:r>
            <a:endParaRPr sz="1800" dirty="0">
              <a:latin typeface="Arial"/>
              <a:cs typeface="Arial"/>
            </a:endParaRPr>
          </a:p>
        </p:txBody>
      </p:sp>
      <p:sp>
        <p:nvSpPr>
          <p:cNvPr id="7" name="object 6">
            <a:extLst>
              <a:ext uri="{FF2B5EF4-FFF2-40B4-BE49-F238E27FC236}">
                <a16:creationId xmlns:a16="http://schemas.microsoft.com/office/drawing/2014/main" id="{96BF17F5-2B0E-4BA9-802C-A9A874CDE5B5}"/>
              </a:ext>
            </a:extLst>
          </p:cNvPr>
          <p:cNvSpPr/>
          <p:nvPr/>
        </p:nvSpPr>
        <p:spPr>
          <a:xfrm>
            <a:off x="1231914" y="2162287"/>
            <a:ext cx="2966085" cy="927100"/>
          </a:xfrm>
          <a:custGeom>
            <a:avLst/>
            <a:gdLst/>
            <a:ahLst/>
            <a:cxnLst/>
            <a:rect l="l" t="t" r="r" b="b"/>
            <a:pathLst>
              <a:path w="2966085" h="927100">
                <a:moveTo>
                  <a:pt x="0" y="0"/>
                </a:moveTo>
                <a:lnTo>
                  <a:pt x="2966094" y="0"/>
                </a:lnTo>
                <a:lnTo>
                  <a:pt x="2966094" y="926998"/>
                </a:lnTo>
                <a:lnTo>
                  <a:pt x="0" y="926998"/>
                </a:lnTo>
                <a:lnTo>
                  <a:pt x="0" y="0"/>
                </a:lnTo>
                <a:close/>
              </a:path>
            </a:pathLst>
          </a:custGeom>
          <a:ln w="19049">
            <a:solidFill>
              <a:srgbClr val="FF0000"/>
            </a:solidFill>
          </a:ln>
        </p:spPr>
        <p:txBody>
          <a:bodyPr wrap="square" lIns="0" tIns="0" rIns="0" bIns="0" rtlCol="0"/>
          <a:lstStyle/>
          <a:p>
            <a:endParaRPr/>
          </a:p>
        </p:txBody>
      </p:sp>
    </p:spTree>
    <p:extLst>
      <p:ext uri="{BB962C8B-B14F-4D97-AF65-F5344CB8AC3E}">
        <p14:creationId xmlns:p14="http://schemas.microsoft.com/office/powerpoint/2010/main" val="3026121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7F663-C557-46CE-AB63-D8C3A1E6177F}"/>
              </a:ext>
            </a:extLst>
          </p:cNvPr>
          <p:cNvSpPr>
            <a:spLocks noGrp="1"/>
          </p:cNvSpPr>
          <p:nvPr>
            <p:ph type="title"/>
          </p:nvPr>
        </p:nvSpPr>
        <p:spPr/>
        <p:txBody>
          <a:bodyPr/>
          <a:lstStyle/>
          <a:p>
            <a:r>
              <a:rPr lang="en-US" dirty="0"/>
              <a:t>Classic Computer Vision</a:t>
            </a:r>
            <a:endParaRPr lang="en-SE" dirty="0"/>
          </a:p>
        </p:txBody>
      </p:sp>
      <p:sp>
        <p:nvSpPr>
          <p:cNvPr id="3" name="Content Placeholder 2">
            <a:extLst>
              <a:ext uri="{FF2B5EF4-FFF2-40B4-BE49-F238E27FC236}">
                <a16:creationId xmlns:a16="http://schemas.microsoft.com/office/drawing/2014/main" id="{F2BF8DA5-6776-42E3-8BDE-646DC0B54FC2}"/>
              </a:ext>
            </a:extLst>
          </p:cNvPr>
          <p:cNvSpPr>
            <a:spLocks noGrp="1"/>
          </p:cNvSpPr>
          <p:nvPr>
            <p:ph idx="1"/>
          </p:nvPr>
        </p:nvSpPr>
        <p:spPr>
          <a:xfrm>
            <a:off x="457200" y="1295399"/>
            <a:ext cx="8229600" cy="5661993"/>
          </a:xfrm>
        </p:spPr>
        <p:txBody>
          <a:bodyPr>
            <a:normAutofit fontScale="77500" lnSpcReduction="20000"/>
          </a:bodyPr>
          <a:lstStyle/>
          <a:p>
            <a:r>
              <a:rPr lang="en-US" dirty="0"/>
              <a:t>Most “classic” (non-ML) CV algorithms are implemented in the OpenCV library, including</a:t>
            </a:r>
          </a:p>
          <a:p>
            <a:pPr lvl="1"/>
            <a:r>
              <a:rPr lang="en-US" dirty="0"/>
              <a:t>Core Operations:</a:t>
            </a:r>
          </a:p>
          <a:p>
            <a:pPr lvl="2"/>
            <a:r>
              <a:rPr lang="en-US" dirty="0"/>
              <a:t>basic operations on image like pixel editing, geometric transformations, code optimization, some mathematical tools etc.</a:t>
            </a:r>
          </a:p>
          <a:p>
            <a:pPr lvl="1"/>
            <a:r>
              <a:rPr lang="en-US" dirty="0"/>
              <a:t>Image Processing</a:t>
            </a:r>
          </a:p>
          <a:p>
            <a:pPr lvl="2"/>
            <a:r>
              <a:rPr lang="en-US" dirty="0"/>
              <a:t>Thresholding, smoothing, edge detection, Hough Line Transform…</a:t>
            </a:r>
          </a:p>
          <a:p>
            <a:pPr lvl="1"/>
            <a:r>
              <a:rPr lang="en-US" dirty="0"/>
              <a:t>Feature Detection and Description</a:t>
            </a:r>
          </a:p>
          <a:p>
            <a:pPr lvl="2"/>
            <a:r>
              <a:rPr lang="en-US" dirty="0"/>
              <a:t>HOG, SIFT, SURF, BRIEF, ORB…</a:t>
            </a:r>
          </a:p>
          <a:p>
            <a:pPr lvl="1"/>
            <a:r>
              <a:rPr lang="en-US" dirty="0"/>
              <a:t>Video analysis</a:t>
            </a:r>
          </a:p>
          <a:p>
            <a:pPr lvl="2"/>
            <a:r>
              <a:rPr lang="en-US" dirty="0"/>
              <a:t>Object tracking w. optical flow</a:t>
            </a:r>
          </a:p>
          <a:p>
            <a:pPr lvl="1"/>
            <a:r>
              <a:rPr lang="en-US" dirty="0"/>
              <a:t>Camera Calibration and 3D Reconstruction</a:t>
            </a:r>
          </a:p>
          <a:p>
            <a:r>
              <a:rPr lang="en-US" dirty="0"/>
              <a:t>They are simple, fast and reliable (e.g., for lane detection), and are often used in conjunction w. complex ML/DL algorithms, which may be sometimes unreliable and unpredictable.</a:t>
            </a:r>
          </a:p>
          <a:p>
            <a:pPr lvl="1"/>
            <a:endParaRPr lang="en-SE" dirty="0"/>
          </a:p>
        </p:txBody>
      </p:sp>
      <p:sp>
        <p:nvSpPr>
          <p:cNvPr id="4" name="Slide Number Placeholder 3">
            <a:extLst>
              <a:ext uri="{FF2B5EF4-FFF2-40B4-BE49-F238E27FC236}">
                <a16:creationId xmlns:a16="http://schemas.microsoft.com/office/drawing/2014/main" id="{9E349BD4-666F-41CF-8363-70D1C29A6D9B}"/>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pic>
        <p:nvPicPr>
          <p:cNvPr id="11266" name="Picture 2" descr="Image result for opencv">
            <a:extLst>
              <a:ext uri="{FF2B5EF4-FFF2-40B4-BE49-F238E27FC236}">
                <a16:creationId xmlns:a16="http://schemas.microsoft.com/office/drawing/2014/main" id="{0A92883A-516B-4612-B98D-B4D6A85A66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2144" y="3933056"/>
            <a:ext cx="1475656" cy="1303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4338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50E30-B1A8-4FA4-9158-09DABE389F48}"/>
              </a:ext>
            </a:extLst>
          </p:cNvPr>
          <p:cNvSpPr>
            <a:spLocks noGrp="1"/>
          </p:cNvSpPr>
          <p:nvPr>
            <p:ph type="title"/>
          </p:nvPr>
        </p:nvSpPr>
        <p:spPr/>
        <p:txBody>
          <a:bodyPr/>
          <a:lstStyle/>
          <a:p>
            <a:r>
              <a:rPr lang="en-US" sz="4000" dirty="0"/>
              <a:t>CONV</a:t>
            </a:r>
            <a:r>
              <a:rPr lang="en-US" dirty="0"/>
              <a:t> Example 1: No Pad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A4D42B-170D-4C35-A0AE-5F780D611A09}"/>
                  </a:ext>
                </a:extLst>
              </p:cNvPr>
              <p:cNvSpPr>
                <a:spLocks noGrp="1"/>
              </p:cNvSpPr>
              <p:nvPr>
                <p:ph idx="1"/>
              </p:nvPr>
            </p:nvSpPr>
            <p:spPr>
              <a:xfrm>
                <a:off x="457200" y="1079376"/>
                <a:ext cx="8229600" cy="2781672"/>
              </a:xfrm>
            </p:spPr>
            <p:txBody>
              <a:bodyPr>
                <a:normAutofit fontScale="47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m:t>
                    </m:r>
                    <m:r>
                      <a:rPr lang="en-US" altLang="zh-CN" i="1">
                        <a:latin typeface="Cambria Math" panose="02040503050406030204" pitchFamily="18" charset="0"/>
                      </a:rPr>
                      <m:t>×</m:t>
                    </m:r>
                    <m:r>
                      <a:rPr lang="en-US" altLang="zh-CN" i="1">
                        <a:latin typeface="Cambria Math" panose="02040503050406030204" pitchFamily="18" charset="0"/>
                      </a:rPr>
                      <m:t>5</m:t>
                    </m:r>
                    <m:r>
                      <a:rPr lang="en-US" altLang="zh-CN" i="1">
                        <a:latin typeface="Cambria Math" panose="02040503050406030204" pitchFamily="18" charset="0"/>
                      </a:rPr>
                      <m:t>×</m:t>
                    </m:r>
                    <m:r>
                      <a:rPr lang="en-US" altLang="zh-CN" i="1">
                        <a:latin typeface="Cambria Math" panose="02040503050406030204" pitchFamily="18" charset="0"/>
                      </a:rPr>
                      <m:t>1</m:t>
                    </m:r>
                  </m:oMath>
                </a14:m>
                <a:r>
                  <a:rPr lang="en-US" altLang="zh-CN" sz="3200" dirty="0"/>
                  <a:t> </a:t>
                </a:r>
                <a14:m>
                  <m:oMath xmlns:m="http://schemas.openxmlformats.org/officeDocument/2006/math">
                    <m:r>
                      <a:rPr lang="en-US"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𝑊</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𝐻</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𝑁</m:t>
                        </m:r>
                      </m:e>
                      <m:sub>
                        <m:r>
                          <a:rPr lang="en-US" i="1" dirty="0">
                            <a:latin typeface="Cambria Math" panose="02040503050406030204" pitchFamily="18" charset="0"/>
                          </a:rPr>
                          <m:t>1</m:t>
                        </m:r>
                      </m:sub>
                    </m:sSub>
                    <m:r>
                      <a:rPr lang="en-US" i="1" dirty="0">
                        <a:latin typeface="Cambria Math" panose="02040503050406030204" pitchFamily="18" charset="0"/>
                      </a:rPr>
                      <m:t>=</m:t>
                    </m:r>
                    <m:r>
                      <a:rPr lang="en-US" i="1" dirty="0">
                        <a:latin typeface="Cambria Math" panose="02040503050406030204" pitchFamily="18" charset="0"/>
                      </a:rPr>
                      <m:t>32</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i="1" dirty="0">
                        <a:latin typeface="Cambria Math" panose="02040503050406030204" pitchFamily="18" charset="0"/>
                      </a:rPr>
                      <m:t>3</m:t>
                    </m:r>
                    <m:r>
                      <a:rPr lang="en-US" i="1" dirty="0">
                        <a:latin typeface="Cambria Math" panose="02040503050406030204" pitchFamily="18" charset="0"/>
                      </a:rPr>
                      <m:t>)</m:t>
                    </m:r>
                  </m:oMath>
                </a14:m>
                <a:r>
                  <a:rPr lang="en-US" dirty="0"/>
                  <a:t>(e.g., a </a:t>
                </a:r>
                <a:r>
                  <a:rPr lang="en-US" altLang="zh-CN" dirty="0"/>
                  <a:t>greyscale image)</a:t>
                </a:r>
              </a:p>
              <a:p>
                <a:r>
                  <a:rPr lang="en-US" altLang="zh-CN" sz="3200" dirty="0"/>
                  <a:t>A </a:t>
                </a:r>
                <a14:m>
                  <m:oMath xmlns:m="http://schemas.openxmlformats.org/officeDocument/2006/math">
                    <m:r>
                      <a:rPr lang="en-US" altLang="zh-CN" sz="3200" i="1">
                        <a:latin typeface="Cambria Math" panose="02040503050406030204" pitchFamily="18" charset="0"/>
                      </a:rPr>
                      <m:t>3</m:t>
                    </m:r>
                    <m:r>
                      <a:rPr lang="en-US" altLang="zh-CN" sz="3200" i="1">
                        <a:latin typeface="Cambria Math" panose="02040503050406030204" pitchFamily="18" charset="0"/>
                      </a:rPr>
                      <m:t>×</m:t>
                    </m:r>
                    <m:r>
                      <a:rPr lang="en-US" altLang="zh-CN" sz="3200" i="1">
                        <a:latin typeface="Cambria Math" panose="02040503050406030204" pitchFamily="18" charset="0"/>
                      </a:rPr>
                      <m:t>3</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1</m:t>
                    </m:r>
                  </m:oMath>
                </a14:m>
                <a:r>
                  <a:rPr lang="en-US" altLang="zh-CN" sz="3200" dirty="0"/>
                  <a:t> filter </a:t>
                </a:r>
                <a14:m>
                  <m:oMath xmlns:m="http://schemas.openxmlformats.org/officeDocument/2006/math">
                    <m:d>
                      <m:dPr>
                        <m:begChr m:val="["/>
                        <m:endChr m:val="]"/>
                        <m:ctrlPr>
                          <a:rPr lang="en-US" altLang="zh-CN" sz="3200" i="1" smtClean="0">
                            <a:latin typeface="Cambria Math" panose="02040503050406030204" pitchFamily="18" charset="0"/>
                          </a:rPr>
                        </m:ctrlPr>
                      </m:dPr>
                      <m:e>
                        <m:m>
                          <m:mPr>
                            <m:mcs>
                              <m:mc>
                                <m:mcPr>
                                  <m:count m:val="3"/>
                                  <m:mcJc m:val="center"/>
                                </m:mcPr>
                              </m:mc>
                            </m:mcs>
                            <m:ctrlPr>
                              <a:rPr lang="en-US" altLang="zh-CN" sz="3200" i="1" smtClean="0">
                                <a:latin typeface="Cambria Math" panose="02040503050406030204" pitchFamily="18" charset="0"/>
                              </a:rPr>
                            </m:ctrlPr>
                          </m:mP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r>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m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
                      </m:e>
                    </m:d>
                  </m:oMath>
                </a14:m>
                <a:r>
                  <a:rPr lang="en-US" altLang="zh-CN" sz="3200" dirty="0"/>
                  <a:t> </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𝐹</m:t>
                    </m:r>
                    <m:r>
                      <a:rPr lang="en-US" i="1">
                        <a:latin typeface="Cambria Math" panose="02040503050406030204" pitchFamily="18" charset="0"/>
                      </a:rPr>
                      <m:t>=</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m:t>
                    </m:r>
                    <m:r>
                      <a:rPr lang="en-US" i="1">
                        <a:latin typeface="Cambria Math" panose="02040503050406030204" pitchFamily="18" charset="0"/>
                      </a:rPr>
                      <m:t>1</m:t>
                    </m:r>
                  </m:oMath>
                </a14:m>
                <a:r>
                  <a:rPr lang="en-US" dirty="0"/>
                  <a:t>, no pad</a:t>
                </a:r>
              </a:p>
              <a:p>
                <a:r>
                  <a:rPr lang="en-US" b="0" dirty="0"/>
                  <a:t>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r>
                      <a:rPr lang="en-US" b="0" i="1" dirty="0"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den>
                    </m:f>
                    <m:d>
                      <m:dPr>
                        <m:ctrlPr>
                          <a:rPr lang="en-US" altLang="zh-CN" i="1">
                            <a:latin typeface="Cambria Math" panose="02040503050406030204" pitchFamily="18" charset="0"/>
                          </a:rPr>
                        </m:ctrlPr>
                      </m:dPr>
                      <m:e>
                        <m:r>
                          <a:rPr lang="en-US" altLang="zh-CN" i="1">
                            <a:latin typeface="Cambria Math" panose="02040503050406030204" pitchFamily="18" charset="0"/>
                          </a:rPr>
                          <m:t>5</m:t>
                        </m:r>
                        <m:r>
                          <a:rPr lang="en-US" altLang="zh-CN" i="1">
                            <a:latin typeface="Cambria Math" panose="02040503050406030204" pitchFamily="18" charset="0"/>
                          </a:rPr>
                          <m:t>−</m:t>
                        </m:r>
                        <m:r>
                          <a:rPr lang="en-US" altLang="zh-CN" i="1">
                            <a:latin typeface="Cambria Math" panose="02040503050406030204" pitchFamily="18" charset="0"/>
                          </a:rPr>
                          <m:t>3</m:t>
                        </m:r>
                      </m:e>
                    </m:d>
                    <m:r>
                      <a:rPr lang="en-US" altLang="zh-CN" i="1">
                        <a:latin typeface="Cambria Math" panose="02040503050406030204" pitchFamily="18" charset="0"/>
                      </a:rPr>
                      <m:t>+</m:t>
                    </m:r>
                    <m:r>
                      <a:rPr lang="en-US" altLang="zh-CN" i="1">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3</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3</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3</m:t>
                    </m:r>
                    <m:r>
                      <a:rPr lang="en-US" altLang="zh-CN" i="1">
                        <a:latin typeface="Cambria Math" panose="02040503050406030204" pitchFamily="18" charset="0"/>
                      </a:rPr>
                      <m:t>×</m:t>
                    </m:r>
                    <m:r>
                      <a:rPr lang="en-US" altLang="zh-CN" i="1">
                        <a:latin typeface="Cambria Math" panose="02040503050406030204" pitchFamily="18" charset="0"/>
                      </a:rPr>
                      <m:t>1</m:t>
                    </m:r>
                  </m:oMath>
                </a14:m>
                <a:endParaRPr lang="en-US" altLang="zh-CN" dirty="0"/>
              </a:p>
              <a:p>
                <a:r>
                  <a:rPr lang="en-US" altLang="zh-CN" dirty="0"/>
                  <a:t>Even though the fig shows sequential computation, convolution operations are inherently parallel, hence suitable for efficient implementation on parallel hardware, e.g., GPU, FPGA…</a:t>
                </a:r>
              </a:p>
            </p:txBody>
          </p:sp>
        </mc:Choice>
        <mc:Fallback xmlns="">
          <p:sp>
            <p:nvSpPr>
              <p:cNvPr id="3" name="Content Placeholder 2">
                <a:extLst>
                  <a:ext uri="{FF2B5EF4-FFF2-40B4-BE49-F238E27FC236}">
                    <a16:creationId xmlns:a16="http://schemas.microsoft.com/office/drawing/2014/main" id="{C9A4D42B-170D-4C35-A0AE-5F780D611A09}"/>
                  </a:ext>
                </a:extLst>
              </p:cNvPr>
              <p:cNvSpPr>
                <a:spLocks noGrp="1" noRot="1" noChangeAspect="1" noMove="1" noResize="1" noEditPoints="1" noAdjustHandles="1" noChangeArrowheads="1" noChangeShapeType="1" noTextEdit="1"/>
              </p:cNvSpPr>
              <p:nvPr>
                <p:ph idx="1"/>
              </p:nvPr>
            </p:nvSpPr>
            <p:spPr>
              <a:xfrm>
                <a:off x="457200" y="1079376"/>
                <a:ext cx="8229600" cy="2781672"/>
              </a:xfrm>
              <a:blipFill>
                <a:blip r:embed="rId2"/>
                <a:stretch>
                  <a:fillRect l="-222" t="-19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6EFF183-9825-4E9E-999B-22A2E154C571}"/>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5" name="Picture 2" descr="http://mmbiz.qpic.cn/mmbiz_gif/KmXPKA19gWibb6KNI9y5W70nLyKlR0iarAD8EWia7XHzssp2jhqeyqdzZNjoDJnDk3PuHmXOlsVCV5oic9KIh4ndQA/0?wx_fmt=gif&amp;tp=webp&amp;wxfrom=5&amp;wx_lazy=1">
            <a:extLst>
              <a:ext uri="{FF2B5EF4-FFF2-40B4-BE49-F238E27FC236}">
                <a16:creationId xmlns:a16="http://schemas.microsoft.com/office/drawing/2014/main" id="{E66803D3-BB40-4374-84CF-12EE79548B1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04954" y="3429000"/>
            <a:ext cx="4582652" cy="3345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4593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3C964-86EA-4DC0-B684-7D70EBA2F067}"/>
              </a:ext>
            </a:extLst>
          </p:cNvPr>
          <p:cNvSpPr>
            <a:spLocks noGrp="1"/>
          </p:cNvSpPr>
          <p:nvPr>
            <p:ph type="title"/>
          </p:nvPr>
        </p:nvSpPr>
        <p:spPr/>
        <p:txBody>
          <a:bodyPr/>
          <a:lstStyle/>
          <a:p>
            <a:r>
              <a:rPr lang="en-US" sz="4000" dirty="0"/>
              <a:t>CONV</a:t>
            </a:r>
            <a:r>
              <a:rPr lang="en-US" dirty="0"/>
              <a:t> Example 2: </a:t>
            </a:r>
            <a:r>
              <a:rPr lang="en-US" altLang="zh-CN" dirty="0"/>
              <a:t>Same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DF92E8-ECB4-4673-83B0-DE0F540CCE9C}"/>
                  </a:ext>
                </a:extLst>
              </p:cNvPr>
              <p:cNvSpPr>
                <a:spLocks noGrp="1"/>
              </p:cNvSpPr>
              <p:nvPr>
                <p:ph idx="1"/>
              </p:nvPr>
            </p:nvSpPr>
            <p:spPr>
              <a:xfrm>
                <a:off x="251520" y="1052736"/>
                <a:ext cx="8568952" cy="1975239"/>
              </a:xfrm>
            </p:spPr>
            <p:txBody>
              <a:bodyPr>
                <a:normAutofit fontScale="70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endParaRPr lang="en-US" altLang="zh-CN" dirty="0"/>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a:t>
                </a:r>
                <a:r>
                  <a:rPr lang="en-US" dirty="0">
                    <a:solidFill>
                      <a:srgbClr val="FF0000"/>
                    </a:solidFill>
                  </a:rPr>
                  <a:t>pad </a:t>
                </a:r>
                <a14:m>
                  <m:oMath xmlns:m="http://schemas.openxmlformats.org/officeDocument/2006/math">
                    <m:r>
                      <a:rPr lang="en-US" b="0" i="1" smtClean="0">
                        <a:solidFill>
                          <a:srgbClr val="FF0000"/>
                        </a:solidFill>
                        <a:latin typeface="Cambria Math" panose="02040503050406030204" pitchFamily="18" charset="0"/>
                      </a:rPr>
                      <m:t>𝑃</m:t>
                    </m:r>
                    <m:r>
                      <a:rPr lang="en-US" b="0" i="1" smtClean="0">
                        <a:solidFill>
                          <a:srgbClr val="FF0000"/>
                        </a:solidFill>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5×5</m:t>
                    </m:r>
                    <m:r>
                      <a:rPr lang="en-US" altLang="zh-CN" i="1">
                        <a:latin typeface="Cambria Math" panose="02040503050406030204" pitchFamily="18" charset="0"/>
                      </a:rPr>
                      <m:t>×1</m:t>
                    </m:r>
                  </m:oMath>
                </a14:m>
                <a:r>
                  <a:rPr lang="en-US" altLang="zh-CN" sz="3200" dirty="0"/>
                  <a:t> (</a:t>
                </a:r>
                <a:r>
                  <a:rPr lang="en-US" altLang="zh-CN" dirty="0"/>
                  <a:t>since </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den>
                    </m:f>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5+2−3</m:t>
                        </m:r>
                      </m:e>
                    </m:d>
                    <m:r>
                      <a:rPr lang="en-US" altLang="zh-CN" b="0" i="1" smtClean="0">
                        <a:latin typeface="Cambria Math" panose="02040503050406030204" pitchFamily="18" charset="0"/>
                      </a:rPr>
                      <m:t>+1=5</m:t>
                    </m:r>
                  </m:oMath>
                </a14:m>
                <a:r>
                  <a:rPr lang="en-US" altLang="zh-CN" dirty="0"/>
                  <a:t>)</a:t>
                </a:r>
              </a:p>
              <a:p>
                <a:r>
                  <a:rPr lang="en-US" altLang="zh-CN" dirty="0"/>
                  <a:t>Output </a:t>
                </a:r>
                <a:r>
                  <a:rPr lang="en-US" dirty="0"/>
                  <a:t>activation map</a:t>
                </a:r>
                <a:r>
                  <a:rPr lang="en-US" altLang="zh-CN" dirty="0"/>
                  <a:t> has the same spatial dimension as input (</a:t>
                </a:r>
                <a14:m>
                  <m:oMath xmlns:m="http://schemas.openxmlformats.org/officeDocument/2006/math">
                    <m:r>
                      <a:rPr lang="en-US" altLang="zh-CN" i="1" smtClean="0">
                        <a:latin typeface="Cambria Math" panose="02040503050406030204" pitchFamily="18" charset="0"/>
                      </a:rPr>
                      <m:t>5×5</m:t>
                    </m:r>
                  </m:oMath>
                </a14:m>
                <a:r>
                  <a:rPr lang="en-US" altLang="zh-CN" dirty="0"/>
                  <a:t>)</a:t>
                </a:r>
              </a:p>
            </p:txBody>
          </p:sp>
        </mc:Choice>
        <mc:Fallback xmlns="">
          <p:sp>
            <p:nvSpPr>
              <p:cNvPr id="3" name="Content Placeholder 2">
                <a:extLst>
                  <a:ext uri="{FF2B5EF4-FFF2-40B4-BE49-F238E27FC236}">
                    <a16:creationId xmlns:a16="http://schemas.microsoft.com/office/drawing/2014/main" id="{E9DF92E8-ECB4-4673-83B0-DE0F540CCE9C}"/>
                  </a:ext>
                </a:extLst>
              </p:cNvPr>
              <p:cNvSpPr>
                <a:spLocks noGrp="1" noRot="1" noChangeAspect="1" noMove="1" noResize="1" noEditPoints="1" noAdjustHandles="1" noChangeArrowheads="1" noChangeShapeType="1" noTextEdit="1"/>
              </p:cNvSpPr>
              <p:nvPr>
                <p:ph idx="1"/>
              </p:nvPr>
            </p:nvSpPr>
            <p:spPr>
              <a:xfrm>
                <a:off x="251520" y="1052736"/>
                <a:ext cx="8568952" cy="1975239"/>
              </a:xfrm>
              <a:blipFill>
                <a:blip r:embed="rId2"/>
                <a:stretch>
                  <a:fillRect l="-782" t="-524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4DDA89C-4457-46F9-9C72-7272565D6447}"/>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7" name="Picture 2">
            <a:extLst>
              <a:ext uri="{FF2B5EF4-FFF2-40B4-BE49-F238E27FC236}">
                <a16:creationId xmlns:a16="http://schemas.microsoft.com/office/drawing/2014/main" id="{A9DADC1B-8EC7-4AFF-85F6-215DF33F0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27976"/>
            <a:ext cx="4855840" cy="37465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54F002DF-8F5A-4492-946B-7760110C07C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027975"/>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3FD0F61-63B5-4FE8-B9BF-8B09F3D89D07}"/>
              </a:ext>
            </a:extLst>
          </p:cNvPr>
          <p:cNvPicPr>
            <a:picLocks noChangeAspect="1"/>
          </p:cNvPicPr>
          <p:nvPr/>
        </p:nvPicPr>
        <p:blipFill>
          <a:blip r:embed="rId5"/>
          <a:stretch>
            <a:fillRect/>
          </a:stretch>
        </p:blipFill>
        <p:spPr>
          <a:xfrm>
            <a:off x="1763688" y="5517233"/>
            <a:ext cx="125631" cy="144016"/>
          </a:xfrm>
          <a:prstGeom prst="rect">
            <a:avLst/>
          </a:prstGeom>
        </p:spPr>
      </p:pic>
      <p:pic>
        <p:nvPicPr>
          <p:cNvPr id="10" name="Picture 9">
            <a:extLst>
              <a:ext uri="{FF2B5EF4-FFF2-40B4-BE49-F238E27FC236}">
                <a16:creationId xmlns:a16="http://schemas.microsoft.com/office/drawing/2014/main" id="{47B39911-B87E-4571-AD8A-BB535AAEFD40}"/>
              </a:ext>
            </a:extLst>
          </p:cNvPr>
          <p:cNvPicPr>
            <a:picLocks noChangeAspect="1"/>
          </p:cNvPicPr>
          <p:nvPr/>
        </p:nvPicPr>
        <p:blipFill>
          <a:blip r:embed="rId5"/>
          <a:stretch>
            <a:fillRect/>
          </a:stretch>
        </p:blipFill>
        <p:spPr>
          <a:xfrm>
            <a:off x="1966465" y="5445225"/>
            <a:ext cx="125631" cy="144016"/>
          </a:xfrm>
          <a:prstGeom prst="rect">
            <a:avLst/>
          </a:prstGeom>
        </p:spPr>
      </p:pic>
      <p:pic>
        <p:nvPicPr>
          <p:cNvPr id="11" name="Picture 10">
            <a:extLst>
              <a:ext uri="{FF2B5EF4-FFF2-40B4-BE49-F238E27FC236}">
                <a16:creationId xmlns:a16="http://schemas.microsoft.com/office/drawing/2014/main" id="{77C85116-1E89-42DE-9CE2-E7F2C63C0314}"/>
              </a:ext>
            </a:extLst>
          </p:cNvPr>
          <p:cNvPicPr>
            <a:picLocks noChangeAspect="1"/>
          </p:cNvPicPr>
          <p:nvPr/>
        </p:nvPicPr>
        <p:blipFill>
          <a:blip r:embed="rId5"/>
          <a:stretch>
            <a:fillRect/>
          </a:stretch>
        </p:blipFill>
        <p:spPr>
          <a:xfrm>
            <a:off x="2183154" y="5373217"/>
            <a:ext cx="125631" cy="144016"/>
          </a:xfrm>
          <a:prstGeom prst="rect">
            <a:avLst/>
          </a:prstGeom>
        </p:spPr>
      </p:pic>
      <p:pic>
        <p:nvPicPr>
          <p:cNvPr id="12" name="Picture 11">
            <a:extLst>
              <a:ext uri="{FF2B5EF4-FFF2-40B4-BE49-F238E27FC236}">
                <a16:creationId xmlns:a16="http://schemas.microsoft.com/office/drawing/2014/main" id="{F9610C8B-C141-4AB6-9625-9C126202675A}"/>
              </a:ext>
            </a:extLst>
          </p:cNvPr>
          <p:cNvPicPr>
            <a:picLocks noChangeAspect="1"/>
          </p:cNvPicPr>
          <p:nvPr/>
        </p:nvPicPr>
        <p:blipFill>
          <a:blip r:embed="rId5"/>
          <a:stretch>
            <a:fillRect/>
          </a:stretch>
        </p:blipFill>
        <p:spPr>
          <a:xfrm>
            <a:off x="2389690" y="5295753"/>
            <a:ext cx="125631" cy="144016"/>
          </a:xfrm>
          <a:prstGeom prst="rect">
            <a:avLst/>
          </a:prstGeom>
        </p:spPr>
      </p:pic>
      <p:cxnSp>
        <p:nvCxnSpPr>
          <p:cNvPr id="14" name="Straight Connector 13">
            <a:extLst>
              <a:ext uri="{FF2B5EF4-FFF2-40B4-BE49-F238E27FC236}">
                <a16:creationId xmlns:a16="http://schemas.microsoft.com/office/drawing/2014/main" id="{B83E2B69-FA3E-4F69-828B-585DE9820864}"/>
              </a:ext>
            </a:extLst>
          </p:cNvPr>
          <p:cNvCxnSpPr>
            <a:cxnSpLocks/>
          </p:cNvCxnSpPr>
          <p:nvPr/>
        </p:nvCxnSpPr>
        <p:spPr bwMode="auto">
          <a:xfrm flipH="1">
            <a:off x="3923931" y="5085184"/>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649CFDE7-E1D1-4626-B2B9-5ECCD2BB1774}"/>
              </a:ext>
            </a:extLst>
          </p:cNvPr>
          <p:cNvCxnSpPr>
            <a:cxnSpLocks/>
          </p:cNvCxnSpPr>
          <p:nvPr/>
        </p:nvCxnSpPr>
        <p:spPr bwMode="auto">
          <a:xfrm flipH="1">
            <a:off x="3923931" y="6093296"/>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C8FA6C74-BB52-4005-BAF6-A0489430E7EC}"/>
              </a:ext>
            </a:extLst>
          </p:cNvPr>
          <p:cNvCxnSpPr>
            <a:cxnSpLocks/>
          </p:cNvCxnSpPr>
          <p:nvPr/>
        </p:nvCxnSpPr>
        <p:spPr bwMode="auto">
          <a:xfrm flipV="1">
            <a:off x="4989535" y="5085184"/>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2C1E20D4-551F-4508-94A8-C1DAEA6E25B9}"/>
              </a:ext>
            </a:extLst>
          </p:cNvPr>
          <p:cNvCxnSpPr>
            <a:cxnSpLocks/>
          </p:cNvCxnSpPr>
          <p:nvPr/>
        </p:nvCxnSpPr>
        <p:spPr bwMode="auto">
          <a:xfrm flipV="1">
            <a:off x="3930703" y="5439769"/>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2460046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10F9858-EB1A-4BF5-BC67-4E6660E3A252}"/>
                  </a:ext>
                </a:extLst>
              </p:cNvPr>
              <p:cNvSpPr>
                <a:spLocks noGrp="1"/>
              </p:cNvSpPr>
              <p:nvPr>
                <p:ph type="title"/>
              </p:nvPr>
            </p:nvSpPr>
            <p:spPr>
              <a:xfrm>
                <a:off x="457199" y="36432"/>
                <a:ext cx="8229600" cy="868362"/>
              </a:xfrm>
            </p:spPr>
            <p:txBody>
              <a:bodyPr/>
              <a:lstStyle/>
              <a:p>
                <a:r>
                  <a:rPr lang="en-US" sz="4000" dirty="0"/>
                  <a:t>CONV</a:t>
                </a:r>
                <a:r>
                  <a:rPr lang="en-US" dirty="0"/>
                  <a:t> Example 3: Stride </a:t>
                </a:r>
                <a14:m>
                  <m:oMath xmlns:m="http://schemas.openxmlformats.org/officeDocument/2006/math">
                    <m:r>
                      <a:rPr lang="en-US" i="1" dirty="0" smtClean="0">
                        <a:latin typeface="Cambria Math" panose="02040503050406030204" pitchFamily="18" charset="0"/>
                      </a:rPr>
                      <m:t>𝑆</m:t>
                    </m:r>
                    <m:r>
                      <a:rPr lang="en-US" i="1" dirty="0" smtClean="0">
                        <a:latin typeface="Cambria Math" panose="02040503050406030204" pitchFamily="18" charset="0"/>
                      </a:rPr>
                      <m:t>=2</m:t>
                    </m:r>
                  </m:oMath>
                </a14:m>
                <a:endParaRPr lang="en-SE" dirty="0"/>
              </a:p>
            </p:txBody>
          </p:sp>
        </mc:Choice>
        <mc:Fallback xmlns="">
          <p:sp>
            <p:nvSpPr>
              <p:cNvPr id="2" name="Title 1">
                <a:extLst>
                  <a:ext uri="{FF2B5EF4-FFF2-40B4-BE49-F238E27FC236}">
                    <a16:creationId xmlns:a16="http://schemas.microsoft.com/office/drawing/2014/main" id="{610F9858-EB1A-4BF5-BC67-4E6660E3A252}"/>
                  </a:ext>
                </a:extLst>
              </p:cNvPr>
              <p:cNvSpPr>
                <a:spLocks noGrp="1" noRot="1" noChangeAspect="1" noMove="1" noResize="1" noEditPoints="1" noAdjustHandles="1" noChangeArrowheads="1" noChangeShapeType="1" noTextEdit="1"/>
              </p:cNvSpPr>
              <p:nvPr>
                <p:ph type="title"/>
              </p:nvPr>
            </p:nvSpPr>
            <p:spPr>
              <a:xfrm>
                <a:off x="457199" y="36432"/>
                <a:ext cx="8229600" cy="868362"/>
              </a:xfrm>
              <a:blipFill>
                <a:blip r:embed="rId2"/>
                <a:stretch>
                  <a:fillRect t="-2817" b="-2112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EB9446-005B-439C-B55D-00700DD630A3}"/>
                  </a:ext>
                </a:extLst>
              </p:cNvPr>
              <p:cNvSpPr>
                <a:spLocks noGrp="1"/>
              </p:cNvSpPr>
              <p:nvPr>
                <p:ph idx="1"/>
              </p:nvPr>
            </p:nvSpPr>
            <p:spPr>
              <a:xfrm>
                <a:off x="107504" y="904794"/>
                <a:ext cx="8960296" cy="1300071"/>
              </a:xfrm>
            </p:spPr>
            <p:txBody>
              <a:bodyPr>
                <a:normAutofit fontScale="62500" lnSpcReduction="20000"/>
              </a:bodyPr>
              <a:lstStyle/>
              <a:p>
                <a:r>
                  <a:rPr lang="en-US" sz="2800" kern="0" dirty="0"/>
                  <a:t>Input volume</a:t>
                </a:r>
                <a14:m>
                  <m:oMath xmlns:m="http://schemas.openxmlformats.org/officeDocument/2006/math">
                    <m:r>
                      <a:rPr lang="en-US" sz="2800" i="1" kern="0" dirty="0" smtClean="0">
                        <a:latin typeface="Cambria Math" panose="02040503050406030204" pitchFamily="18" charset="0"/>
                      </a:rPr>
                      <m:t>:</m:t>
                    </m:r>
                  </m:oMath>
                </a14:m>
                <a:r>
                  <a:rPr lang="en-US" sz="2800" dirty="0"/>
                  <a:t> </a:t>
                </a:r>
                <a14:m>
                  <m:oMath xmlns:m="http://schemas.openxmlformats.org/officeDocument/2006/math">
                    <m:r>
                      <a:rPr lang="en-US" sz="2800" i="1" dirty="0">
                        <a:latin typeface="Cambria Math" panose="02040503050406030204" pitchFamily="18" charset="0"/>
                      </a:rPr>
                      <m:t>5×5×3</m:t>
                    </m:r>
                  </m:oMath>
                </a14:m>
                <a:endParaRPr lang="en-US" sz="2800" dirty="0"/>
              </a:p>
              <a:p>
                <a:r>
                  <a:rPr lang="en-US" sz="2800" dirty="0"/>
                  <a:t>2 </a:t>
                </a:r>
                <a14:m>
                  <m:oMath xmlns:m="http://schemas.openxmlformats.org/officeDocument/2006/math">
                    <m:r>
                      <a:rPr lang="en-US" sz="2800" i="1" dirty="0" smtClean="0">
                        <a:latin typeface="Cambria Math" panose="02040503050406030204" pitchFamily="18" charset="0"/>
                      </a:rPr>
                      <m:t>3</m:t>
                    </m:r>
                    <m:r>
                      <a:rPr lang="en-US" sz="2800" b="0" i="1" dirty="0" smtClean="0">
                        <a:latin typeface="Cambria Math" panose="02040503050406030204" pitchFamily="18" charset="0"/>
                      </a:rPr>
                      <m:t>×</m:t>
                    </m:r>
                    <m:r>
                      <a:rPr lang="en-US" sz="2800" i="1" dirty="0" smtClean="0">
                        <a:latin typeface="Cambria Math" panose="02040503050406030204" pitchFamily="18" charset="0"/>
                      </a:rPr>
                      <m:t>3</m:t>
                    </m:r>
                    <m:r>
                      <a:rPr lang="en-US" sz="2800" i="1" dirty="0">
                        <a:latin typeface="Cambria Math" panose="02040503050406030204" pitchFamily="18" charset="0"/>
                      </a:rPr>
                      <m:t>×</m:t>
                    </m:r>
                    <m:r>
                      <a:rPr lang="en-US" sz="2800" i="1" dirty="0" smtClean="0">
                        <a:latin typeface="Cambria Math" panose="02040503050406030204" pitchFamily="18" charset="0"/>
                      </a:rPr>
                      <m:t>3</m:t>
                    </m:r>
                  </m:oMath>
                </a14:m>
                <a:r>
                  <a:rPr lang="en-US" sz="2800" dirty="0"/>
                  <a:t> filters (</a:t>
                </a:r>
                <a14:m>
                  <m:oMath xmlns:m="http://schemas.openxmlformats.org/officeDocument/2006/math">
                    <m:r>
                      <a:rPr lang="en-US" sz="2800" i="1">
                        <a:latin typeface="Cambria Math" panose="02040503050406030204" pitchFamily="18" charset="0"/>
                      </a:rPr>
                      <m:t>𝐾</m:t>
                    </m:r>
                    <m:r>
                      <a:rPr lang="en-US" sz="2800" i="1">
                        <a:latin typeface="Cambria Math" panose="02040503050406030204" pitchFamily="18" charset="0"/>
                      </a:rPr>
                      <m:t>=2,</m:t>
                    </m:r>
                    <m:r>
                      <a:rPr lang="en-US" sz="2800" i="1">
                        <a:latin typeface="Cambria Math" panose="02040503050406030204" pitchFamily="18" charset="0"/>
                      </a:rPr>
                      <m:t>𝐹</m:t>
                    </m:r>
                    <m:r>
                      <a:rPr lang="en-US" sz="2800" i="1">
                        <a:latin typeface="Cambria Math" panose="02040503050406030204" pitchFamily="18" charset="0"/>
                      </a:rPr>
                      <m:t>=3</m:t>
                    </m:r>
                  </m:oMath>
                </a14:m>
                <a:r>
                  <a:rPr lang="en-US" sz="2800" dirty="0"/>
                  <a:t>) w. </a:t>
                </a:r>
                <a:r>
                  <a:rPr lang="en-US" sz="2800" dirty="0">
                    <a:solidFill>
                      <a:srgbClr val="FF0000"/>
                    </a:solidFill>
                  </a:rPr>
                  <a:t>stride </a:t>
                </a:r>
                <a14:m>
                  <m:oMath xmlns:m="http://schemas.openxmlformats.org/officeDocument/2006/math">
                    <m:r>
                      <a:rPr lang="en-US" sz="2800" b="0" i="1" smtClean="0">
                        <a:solidFill>
                          <a:srgbClr val="FF0000"/>
                        </a:solidFill>
                        <a:latin typeface="Cambria Math" panose="02040503050406030204" pitchFamily="18" charset="0"/>
                      </a:rPr>
                      <m:t>𝑆</m:t>
                    </m:r>
                    <m:r>
                      <a:rPr lang="en-US" sz="2800" b="0" i="1" smtClean="0">
                        <a:solidFill>
                          <a:srgbClr val="FF0000"/>
                        </a:solidFill>
                        <a:latin typeface="Cambria Math" panose="02040503050406030204" pitchFamily="18" charset="0"/>
                      </a:rPr>
                      <m:t>=2</m:t>
                    </m:r>
                  </m:oMath>
                </a14:m>
                <a:r>
                  <a:rPr lang="en-US" sz="2800" dirty="0"/>
                  <a:t>, pad </a:t>
                </a:r>
                <a14:m>
                  <m:oMath xmlns:m="http://schemas.openxmlformats.org/officeDocument/2006/math">
                    <m:r>
                      <a:rPr lang="en-US" sz="2800" b="0" i="1" smtClean="0">
                        <a:latin typeface="Cambria Math" panose="02040503050406030204" pitchFamily="18" charset="0"/>
                      </a:rPr>
                      <m:t>𝑃</m:t>
                    </m:r>
                    <m:r>
                      <a:rPr lang="en-US" sz="2800" b="0" i="1" smtClean="0">
                        <a:latin typeface="Cambria Math" panose="02040503050406030204" pitchFamily="18" charset="0"/>
                      </a:rPr>
                      <m:t>=1</m:t>
                    </m:r>
                  </m:oMath>
                </a14:m>
                <a:r>
                  <a:rPr lang="en-US" sz="2800" dirty="0"/>
                  <a:t> </a:t>
                </a:r>
              </a:p>
              <a:p>
                <a:r>
                  <a:rPr lang="en-US" altLang="zh-CN" sz="2800" dirty="0"/>
                  <a:t>Output volumes: 2 </a:t>
                </a:r>
                <a14:m>
                  <m:oMath xmlns:m="http://schemas.openxmlformats.org/officeDocument/2006/math">
                    <m:r>
                      <a:rPr lang="en-US" altLang="zh-CN" sz="2800" i="1">
                        <a:latin typeface="Cambria Math" panose="02040503050406030204" pitchFamily="18" charset="0"/>
                      </a:rPr>
                      <m:t>3×3×1</m:t>
                    </m:r>
                  </m:oMath>
                </a14:m>
                <a:r>
                  <a:rPr lang="en-US" altLang="zh-CN" sz="2800" dirty="0"/>
                  <a:t> (since </a:t>
                </a:r>
                <a14:m>
                  <m:oMath xmlns:m="http://schemas.openxmlformats.org/officeDocument/2006/math">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2</m:t>
                        </m:r>
                      </m:den>
                    </m:f>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5+2∗1−3</m:t>
                        </m:r>
                      </m:e>
                    </m:d>
                    <m:r>
                      <a:rPr lang="en-US" altLang="zh-CN" sz="2800" b="0" i="1" smtClean="0">
                        <a:latin typeface="Cambria Math" panose="02040503050406030204" pitchFamily="18" charset="0"/>
                      </a:rPr>
                      <m:t>+1=3</m:t>
                    </m:r>
                  </m:oMath>
                </a14:m>
                <a:r>
                  <a:rPr lang="en-US" altLang="zh-CN" sz="2800" dirty="0"/>
                  <a:t>)</a:t>
                </a:r>
                <a:endParaRPr lang="en-US" sz="2800" dirty="0"/>
              </a:p>
              <a:p>
                <a:pPr lvl="1"/>
                <a:r>
                  <a:rPr lang="en-US" sz="2400" dirty="0"/>
                  <a:t>Animation: </a:t>
                </a:r>
                <a:r>
                  <a:rPr lang="en-US" sz="2400" dirty="0">
                    <a:hlinkClick r:id="rId3"/>
                  </a:rPr>
                  <a:t>https://cs231n.github.io/convolutional-networks/</a:t>
                </a:r>
                <a:r>
                  <a:rPr lang="en-US" sz="2400" dirty="0"/>
                  <a:t> </a:t>
                </a:r>
                <a:endParaRPr lang="en-SE" sz="2400" dirty="0"/>
              </a:p>
            </p:txBody>
          </p:sp>
        </mc:Choice>
        <mc:Fallback xmlns="">
          <p:sp>
            <p:nvSpPr>
              <p:cNvPr id="3" name="Content Placeholder 2">
                <a:extLst>
                  <a:ext uri="{FF2B5EF4-FFF2-40B4-BE49-F238E27FC236}">
                    <a16:creationId xmlns:a16="http://schemas.microsoft.com/office/drawing/2014/main" id="{F8EB9446-005B-439C-B55D-00700DD630A3}"/>
                  </a:ext>
                </a:extLst>
              </p:cNvPr>
              <p:cNvSpPr>
                <a:spLocks noGrp="1" noRot="1" noChangeAspect="1" noMove="1" noResize="1" noEditPoints="1" noAdjustHandles="1" noChangeArrowheads="1" noChangeShapeType="1" noTextEdit="1"/>
              </p:cNvSpPr>
              <p:nvPr>
                <p:ph idx="1"/>
              </p:nvPr>
            </p:nvSpPr>
            <p:spPr>
              <a:xfrm>
                <a:off x="107504" y="904794"/>
                <a:ext cx="8960296" cy="1300071"/>
              </a:xfrm>
              <a:blipFill>
                <a:blip r:embed="rId4"/>
                <a:stretch>
                  <a:fillRect l="-476" t="-65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4107DF6-2478-4E34-A9E8-EEC81DDE4809}"/>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8" name="Picture 7">
            <a:extLst>
              <a:ext uri="{FF2B5EF4-FFF2-40B4-BE49-F238E27FC236}">
                <a16:creationId xmlns:a16="http://schemas.microsoft.com/office/drawing/2014/main" id="{278654DD-7003-4328-86D6-6C143629C5EE}"/>
              </a:ext>
            </a:extLst>
          </p:cNvPr>
          <p:cNvPicPr>
            <a:picLocks noChangeAspect="1"/>
          </p:cNvPicPr>
          <p:nvPr/>
        </p:nvPicPr>
        <p:blipFill>
          <a:blip r:embed="rId5"/>
          <a:stretch>
            <a:fillRect/>
          </a:stretch>
        </p:blipFill>
        <p:spPr>
          <a:xfrm>
            <a:off x="323528" y="2110042"/>
            <a:ext cx="5240353" cy="4669691"/>
          </a:xfrm>
          <a:prstGeom prst="rect">
            <a:avLst/>
          </a:prstGeom>
        </p:spPr>
      </p:pic>
      <p:pic>
        <p:nvPicPr>
          <p:cNvPr id="1026" name="Picture 2">
            <a:extLst>
              <a:ext uri="{FF2B5EF4-FFF2-40B4-BE49-F238E27FC236}">
                <a16:creationId xmlns:a16="http://schemas.microsoft.com/office/drawing/2014/main" id="{4A5982EC-5173-4EAD-AE66-20D94F099234}"/>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421144" y="2636912"/>
            <a:ext cx="3646655" cy="3517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0006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49CBAAA-209D-496D-A85B-0106DF001184}"/>
                  </a:ext>
                </a:extLst>
              </p:cNvPr>
              <p:cNvSpPr>
                <a:spLocks noGrp="1"/>
              </p:cNvSpPr>
              <p:nvPr>
                <p:ph type="title"/>
              </p:nvPr>
            </p:nvSpPr>
            <p:spPr>
              <a:xfrm>
                <a:off x="107503" y="100718"/>
                <a:ext cx="8820473" cy="868362"/>
              </a:xfrm>
            </p:spPr>
            <p:txBody>
              <a:bodyPr/>
              <a:lstStyle/>
              <a:p>
                <a:r>
                  <a:rPr lang="en-US" dirty="0"/>
                  <a:t>CONV Example 4: Input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r>
                      <a:rPr lang="en-US" b="0" i="1" smtClean="0">
                        <a:latin typeface="Cambria Math" panose="02040503050406030204" pitchFamily="18" charset="0"/>
                      </a:rPr>
                      <m:t>=3</m:t>
                    </m:r>
                  </m:oMath>
                </a14:m>
                <a:endParaRPr lang="en-SE" dirty="0"/>
              </a:p>
            </p:txBody>
          </p:sp>
        </mc:Choice>
        <mc:Fallback xmlns="">
          <p:sp>
            <p:nvSpPr>
              <p:cNvPr id="2" name="Title 1">
                <a:extLst>
                  <a:ext uri="{FF2B5EF4-FFF2-40B4-BE49-F238E27FC236}">
                    <a16:creationId xmlns:a16="http://schemas.microsoft.com/office/drawing/2014/main" id="{849CBAAA-209D-496D-A85B-0106DF001184}"/>
                  </a:ext>
                </a:extLst>
              </p:cNvPr>
              <p:cNvSpPr>
                <a:spLocks noGrp="1" noRot="1" noChangeAspect="1" noMove="1" noResize="1" noEditPoints="1" noAdjustHandles="1" noChangeArrowheads="1" noChangeShapeType="1" noTextEdit="1"/>
              </p:cNvSpPr>
              <p:nvPr>
                <p:ph type="title"/>
              </p:nvPr>
            </p:nvSpPr>
            <p:spPr>
              <a:xfrm>
                <a:off x="107503" y="100718"/>
                <a:ext cx="8820473" cy="868362"/>
              </a:xfrm>
              <a:blipFill>
                <a:blip r:embed="rId3"/>
                <a:stretch>
                  <a:fillRect l="-2004" t="-3521" b="-20423"/>
                </a:stretch>
              </a:blipFill>
            </p:spPr>
            <p:txBody>
              <a:bodyPr/>
              <a:lstStyle/>
              <a:p>
                <a:r>
                  <a:rPr lang="en-SE">
                    <a:noFill/>
                  </a:rPr>
                  <a:t> </a:t>
                </a:r>
              </a:p>
            </p:txBody>
          </p:sp>
        </mc:Fallback>
      </mc:AlternateContent>
      <p:sp>
        <p:nvSpPr>
          <p:cNvPr id="3" name="Content Placeholder 2">
            <a:extLst>
              <a:ext uri="{FF2B5EF4-FFF2-40B4-BE49-F238E27FC236}">
                <a16:creationId xmlns:a16="http://schemas.microsoft.com/office/drawing/2014/main" id="{4641CCFB-D83A-4D15-BC28-C4FC7E688635}"/>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E5D4C4B-7899-4E6B-B7EB-C4BC7A611659}"/>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1026" name="Picture 2">
            <a:extLst>
              <a:ext uri="{FF2B5EF4-FFF2-40B4-BE49-F238E27FC236}">
                <a16:creationId xmlns:a16="http://schemas.microsoft.com/office/drawing/2014/main" id="{03BC58D9-193F-4F11-91C9-5C21F8AB18B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107619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5F4B7CE-D1A2-4B5E-B08C-B052C4817A7E}"/>
              </a:ext>
            </a:extLst>
          </p:cNvPr>
          <p:cNvSpPr txBox="1"/>
          <p:nvPr/>
        </p:nvSpPr>
        <p:spPr>
          <a:xfrm>
            <a:off x="971600" y="6620010"/>
            <a:ext cx="7951609" cy="261610"/>
          </a:xfrm>
          <a:prstGeom prst="rect">
            <a:avLst/>
          </a:prstGeom>
          <a:noFill/>
        </p:spPr>
        <p:txBody>
          <a:bodyPr wrap="square">
            <a:spAutoFit/>
          </a:bodyPr>
          <a:lstStyle/>
          <a:p>
            <a:r>
              <a:rPr lang="en-SE" sz="1050" dirty="0"/>
              <a:t>https://towardsdatascience.com/a-comprehensive-guide-to-convolutional-neural-networks-the-eli5-way-3bd2b1164a53</a:t>
            </a:r>
          </a:p>
        </p:txBody>
      </p:sp>
      <p:sp>
        <p:nvSpPr>
          <p:cNvPr id="9" name="Content Placeholder 2">
            <a:extLst>
              <a:ext uri="{FF2B5EF4-FFF2-40B4-BE49-F238E27FC236}">
                <a16:creationId xmlns:a16="http://schemas.microsoft.com/office/drawing/2014/main" id="{4F17959E-67D2-488F-8187-4B26C0773AF6}"/>
              </a:ext>
            </a:extLst>
          </p:cNvPr>
          <p:cNvSpPr txBox="1">
            <a:spLocks/>
          </p:cNvSpPr>
          <p:nvPr/>
        </p:nvSpPr>
        <p:spPr bwMode="auto">
          <a:xfrm>
            <a:off x="107503" y="5395039"/>
            <a:ext cx="6477000" cy="1179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None/>
            </a:pPr>
            <a:endParaRPr lang="en-SE" sz="1800" kern="0"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CC63EA90-FFFA-42F5-A0F6-5B5E4BFA72C6}"/>
                  </a:ext>
                </a:extLst>
              </p:cNvPr>
              <p:cNvSpPr txBox="1">
                <a:spLocks/>
              </p:cNvSpPr>
              <p:nvPr/>
            </p:nvSpPr>
            <p:spPr bwMode="auto">
              <a:xfrm>
                <a:off x="1" y="5242638"/>
                <a:ext cx="6516216" cy="9946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600" kern="0" dirty="0"/>
                  <a:t>Input volume</a:t>
                </a:r>
                <a14:m>
                  <m:oMath xmlns:m="http://schemas.openxmlformats.org/officeDocument/2006/math">
                    <m:r>
                      <a:rPr lang="en-US" sz="1600" i="1" kern="0" dirty="0" smtClean="0">
                        <a:latin typeface="Cambria Math" panose="02040503050406030204" pitchFamily="18" charset="0"/>
                      </a:rPr>
                      <m:t>:</m:t>
                    </m:r>
                  </m:oMath>
                </a14:m>
                <a:r>
                  <a:rPr lang="en-US" sz="1600" kern="0" dirty="0"/>
                  <a:t>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×3</m:t>
                    </m:r>
                  </m:oMath>
                </a14:m>
                <a:endParaRPr lang="en-US" sz="1600" kern="0" dirty="0"/>
              </a:p>
              <a:p>
                <a:r>
                  <a:rPr lang="en-US" sz="1600" kern="0" dirty="0"/>
                  <a:t>A </a:t>
                </a:r>
                <a14:m>
                  <m:oMath xmlns:m="http://schemas.openxmlformats.org/officeDocument/2006/math">
                    <m:r>
                      <a:rPr lang="en-US" sz="1600" i="1" kern="0" dirty="0">
                        <a:latin typeface="Cambria Math" panose="02040503050406030204" pitchFamily="18" charset="0"/>
                      </a:rPr>
                      <m:t>3×3×3</m:t>
                    </m:r>
                  </m:oMath>
                </a14:m>
                <a:r>
                  <a:rPr lang="en-US" sz="1600" kern="0" dirty="0"/>
                  <a:t> filter </a:t>
                </a:r>
                <a:r>
                  <a:rPr lang="en-US" sz="1600" dirty="0"/>
                  <a:t>(</a:t>
                </a:r>
                <a14:m>
                  <m:oMath xmlns:m="http://schemas.openxmlformats.org/officeDocument/2006/math">
                    <m:r>
                      <a:rPr lang="en-US" sz="1600" i="1">
                        <a:latin typeface="Cambria Math" panose="02040503050406030204" pitchFamily="18" charset="0"/>
                      </a:rPr>
                      <m:t>𝐾</m:t>
                    </m:r>
                    <m:r>
                      <a:rPr lang="en-US" sz="1600" i="1">
                        <a:latin typeface="Cambria Math" panose="02040503050406030204" pitchFamily="18" charset="0"/>
                      </a:rPr>
                      <m:t>=1,</m:t>
                    </m:r>
                    <m:r>
                      <a:rPr lang="en-US" sz="1600" i="1">
                        <a:latin typeface="Cambria Math" panose="02040503050406030204" pitchFamily="18" charset="0"/>
                      </a:rPr>
                      <m:t>𝐹</m:t>
                    </m:r>
                    <m:r>
                      <a:rPr lang="en-US" sz="1600" i="1">
                        <a:latin typeface="Cambria Math" panose="02040503050406030204" pitchFamily="18" charset="0"/>
                      </a:rPr>
                      <m:t>=3</m:t>
                    </m:r>
                  </m:oMath>
                </a14:m>
                <a:r>
                  <a:rPr lang="en-US" sz="1600" dirty="0"/>
                  <a:t>)</a:t>
                </a:r>
                <a:r>
                  <a:rPr lang="en-US" sz="1600" kern="0" dirty="0"/>
                  <a:t> w. stride </a:t>
                </a:r>
                <a14:m>
                  <m:oMath xmlns:m="http://schemas.openxmlformats.org/officeDocument/2006/math">
                    <m:r>
                      <a:rPr lang="en-US" sz="1600" i="1" kern="0" dirty="0" smtClean="0">
                        <a:latin typeface="Cambria Math" panose="02040503050406030204" pitchFamily="18" charset="0"/>
                      </a:rPr>
                      <m:t>𝑆</m:t>
                    </m:r>
                    <m:r>
                      <a:rPr lang="en-US" sz="1600" i="1" kern="0" dirty="0" smtClean="0">
                        <a:latin typeface="Cambria Math" panose="02040503050406030204" pitchFamily="18" charset="0"/>
                      </a:rPr>
                      <m:t>=1</m:t>
                    </m:r>
                  </m:oMath>
                </a14:m>
                <a:r>
                  <a:rPr lang="en-US" sz="1600" i="1" kern="0" dirty="0">
                    <a:latin typeface="Cambria Math" panose="02040503050406030204" pitchFamily="18" charset="0"/>
                  </a:rPr>
                  <a:t>, </a:t>
                </a:r>
                <a:r>
                  <a:rPr lang="en-US" sz="1600" kern="0" dirty="0"/>
                  <a:t>pad</a:t>
                </a:r>
                <a14:m>
                  <m:oMath xmlns:m="http://schemas.openxmlformats.org/officeDocument/2006/math">
                    <m:r>
                      <a:rPr lang="en-US" sz="1600" i="1" kern="0" dirty="0" smtClean="0">
                        <a:latin typeface="Cambria Math" panose="02040503050406030204" pitchFamily="18" charset="0"/>
                      </a:rPr>
                      <m:t> </m:t>
                    </m:r>
                    <m:r>
                      <a:rPr lang="en-US" sz="1600" i="1" kern="0" dirty="0" smtClean="0">
                        <a:latin typeface="Cambria Math" panose="02040503050406030204" pitchFamily="18" charset="0"/>
                      </a:rPr>
                      <m:t>𝑃</m:t>
                    </m:r>
                    <m:r>
                      <a:rPr lang="en-US" sz="1600" i="1" kern="0" dirty="0" smtClean="0">
                        <a:latin typeface="Cambria Math" panose="02040503050406030204" pitchFamily="18" charset="0"/>
                      </a:rPr>
                      <m:t>=1</m:t>
                    </m:r>
                  </m:oMath>
                </a14:m>
                <a:endParaRPr lang="en-US" sz="1600" kern="0" dirty="0"/>
              </a:p>
              <a:p>
                <a:r>
                  <a:rPr lang="en-US" sz="1600" kern="0" dirty="0"/>
                  <a:t>Output volume: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×3</m:t>
                    </m:r>
                  </m:oMath>
                </a14:m>
                <a:r>
                  <a:rPr lang="en-US" sz="1600" kern="0" dirty="0"/>
                  <a:t> (since </a:t>
                </a:r>
                <a14:m>
                  <m:oMath xmlns:m="http://schemas.openxmlformats.org/officeDocument/2006/math">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𝑀</m:t>
                        </m:r>
                        <m:r>
                          <a:rPr lang="en-US" altLang="zh-CN" sz="1600" i="1" kern="0">
                            <a:latin typeface="Cambria Math" panose="02040503050406030204" pitchFamily="18" charset="0"/>
                          </a:rPr>
                          <m:t>+2∗1−3</m:t>
                        </m:r>
                      </m:e>
                    </m:d>
                    <m:r>
                      <a:rPr lang="en-US" altLang="zh-CN" sz="1600" i="1" kern="0">
                        <a:latin typeface="Cambria Math" panose="02040503050406030204" pitchFamily="18" charset="0"/>
                      </a:rPr>
                      <m:t>+1=</m:t>
                    </m:r>
                    <m:r>
                      <a:rPr lang="en-US" altLang="zh-CN" sz="1600" i="1" kern="0">
                        <a:latin typeface="Cambria Math" panose="02040503050406030204" pitchFamily="18" charset="0"/>
                      </a:rPr>
                      <m:t>𝑀</m:t>
                    </m:r>
                    <m:r>
                      <a:rPr lang="en-US" altLang="zh-CN" sz="1600" i="1" kern="0">
                        <a:latin typeface="Cambria Math" panose="02040503050406030204" pitchFamily="18" charset="0"/>
                      </a:rPr>
                      <m:t>,  </m:t>
                    </m:r>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𝑁</m:t>
                        </m:r>
                        <m:r>
                          <a:rPr lang="en-US" altLang="zh-CN" sz="1600" i="1" kern="0">
                            <a:latin typeface="Cambria Math" panose="02040503050406030204" pitchFamily="18" charset="0"/>
                          </a:rPr>
                          <m:t>+2∗1−3</m:t>
                        </m:r>
                      </m:e>
                    </m:d>
                    <m:r>
                      <a:rPr lang="en-US" altLang="zh-CN" sz="1600" i="1" kern="0">
                        <a:latin typeface="Cambria Math" panose="02040503050406030204" pitchFamily="18" charset="0"/>
                      </a:rPr>
                      <m:t>+1=</m:t>
                    </m:r>
                    <m:r>
                      <a:rPr lang="en-US" altLang="zh-CN" sz="1600" i="1" kern="0">
                        <a:latin typeface="Cambria Math" panose="02040503050406030204" pitchFamily="18" charset="0"/>
                      </a:rPr>
                      <m:t>𝑁</m:t>
                    </m:r>
                  </m:oMath>
                </a14:m>
                <a:r>
                  <a:rPr lang="en-US" sz="1600" kern="0" dirty="0"/>
                  <a:t>)</a:t>
                </a:r>
                <a:endParaRPr lang="en-SE" sz="1600" kern="0" dirty="0"/>
              </a:p>
            </p:txBody>
          </p:sp>
        </mc:Choice>
        <mc:Fallback xmlns="">
          <p:sp>
            <p:nvSpPr>
              <p:cNvPr id="10" name="Content Placeholder 2">
                <a:extLst>
                  <a:ext uri="{FF2B5EF4-FFF2-40B4-BE49-F238E27FC236}">
                    <a16:creationId xmlns:a16="http://schemas.microsoft.com/office/drawing/2014/main" id="{CC63EA90-FFFA-42F5-A0F6-5B5E4BFA72C6}"/>
                  </a:ext>
                </a:extLst>
              </p:cNvPr>
              <p:cNvSpPr txBox="1">
                <a:spLocks noRot="1" noChangeAspect="1" noMove="1" noResize="1" noEditPoints="1" noAdjustHandles="1" noChangeArrowheads="1" noChangeShapeType="1" noTextEdit="1"/>
              </p:cNvSpPr>
              <p:nvPr/>
            </p:nvSpPr>
            <p:spPr bwMode="auto">
              <a:xfrm>
                <a:off x="1" y="5242638"/>
                <a:ext cx="6516216" cy="994673"/>
              </a:xfrm>
              <a:prstGeom prst="rect">
                <a:avLst/>
              </a:prstGeom>
              <a:blipFill>
                <a:blip r:embed="rId5"/>
                <a:stretch>
                  <a:fillRect l="-374" t="-1840" b="-41718"/>
                </a:stretch>
              </a:blipFill>
              <a:ln w="9525">
                <a:noFill/>
                <a:miter lim="800000"/>
                <a:headEnd/>
                <a:tailEnd/>
              </a:ln>
            </p:spPr>
            <p:txBody>
              <a:bodyPr/>
              <a:lstStyle/>
              <a:p>
                <a:r>
                  <a:rPr lang="en-SE">
                    <a:noFill/>
                  </a:rPr>
                  <a:t> </a:t>
                </a:r>
              </a:p>
            </p:txBody>
          </p:sp>
        </mc:Fallback>
      </mc:AlternateContent>
      <p:pic>
        <p:nvPicPr>
          <p:cNvPr id="6146" name="Picture 2">
            <a:extLst>
              <a:ext uri="{FF2B5EF4-FFF2-40B4-BE49-F238E27FC236}">
                <a16:creationId xmlns:a16="http://schemas.microsoft.com/office/drawing/2014/main" id="{0722B01A-6175-417D-A6A6-9B5C0CC80A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0704" y="1817136"/>
            <a:ext cx="1443821" cy="205058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97E8236-298A-4315-8FBC-EB86AEB26460}"/>
              </a:ext>
            </a:extLst>
          </p:cNvPr>
          <p:cNvSpPr txBox="1"/>
          <p:nvPr/>
        </p:nvSpPr>
        <p:spPr>
          <a:xfrm>
            <a:off x="7654387" y="3790781"/>
            <a:ext cx="1872322" cy="646331"/>
          </a:xfrm>
          <a:prstGeom prst="rect">
            <a:avLst/>
          </a:prstGeom>
          <a:noFill/>
        </p:spPr>
        <p:txBody>
          <a:bodyPr wrap="square">
            <a:spAutoFit/>
          </a:bodyPr>
          <a:lstStyle/>
          <a:p>
            <a:r>
              <a:rPr lang="en-US" sz="1800" kern="0" dirty="0"/>
              <a:t>Movement of the filter</a:t>
            </a:r>
            <a:endParaRPr lang="en-SE" dirty="0"/>
          </a:p>
        </p:txBody>
      </p:sp>
    </p:spTree>
    <p:extLst>
      <p:ext uri="{BB962C8B-B14F-4D97-AF65-F5344CB8AC3E}">
        <p14:creationId xmlns:p14="http://schemas.microsoft.com/office/powerpoint/2010/main" val="19407480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179511" y="274638"/>
                <a:ext cx="8737161" cy="868362"/>
              </a:xfrm>
            </p:spPr>
            <p:txBody>
              <a:bodyPr/>
              <a:lstStyle/>
              <a:p>
                <a:r>
                  <a:rPr lang="en-US" sz="3600" dirty="0"/>
                  <a:t>CONV Example 5: Multiple Filters </a:t>
                </a:r>
                <a14:m>
                  <m:oMath xmlns:m="http://schemas.openxmlformats.org/officeDocument/2006/math">
                    <m:r>
                      <a:rPr lang="en-US" sz="3600" i="1" smtClean="0">
                        <a:latin typeface="Cambria Math" panose="02040503050406030204" pitchFamily="18" charset="0"/>
                      </a:rPr>
                      <m:t>𝐾</m:t>
                    </m:r>
                    <m:r>
                      <a:rPr lang="en-US" sz="3600" b="0" i="1" smtClean="0">
                        <a:latin typeface="Cambria Math" panose="02040503050406030204" pitchFamily="18" charset="0"/>
                      </a:rPr>
                      <m:t>=</m:t>
                    </m:r>
                    <m:r>
                      <a:rPr lang="en-US" sz="3600" b="0" i="1" smtClean="0">
                        <a:latin typeface="Cambria Math" panose="02040503050406030204" pitchFamily="18" charset="0"/>
                      </a:rPr>
                      <m:t>10</m:t>
                    </m:r>
                  </m:oMath>
                </a14:m>
                <a:r>
                  <a:rPr lang="en-US" sz="3600" dirty="0"/>
                  <a:t> </a:t>
                </a:r>
                <a:endParaRPr lang="en-SE" sz="3600" dirty="0"/>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179511" y="274638"/>
                <a:ext cx="8737161" cy="868362"/>
              </a:xfrm>
              <a:blipFill>
                <a:blip r:embed="rId3"/>
                <a:stretch>
                  <a:fillRect l="-1046"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00435" y="1052736"/>
                <a:ext cx="8229600" cy="2518886"/>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32</m:t>
                    </m:r>
                    <m:r>
                      <a:rPr lang="en-US" b="0" i="1" dirty="0" smtClean="0">
                        <a:latin typeface="Cambria Math" panose="02040503050406030204" pitchFamily="18" charset="0"/>
                      </a:rPr>
                      <m:t>×</m:t>
                    </m:r>
                    <m:r>
                      <a:rPr lang="en-US" b="0" i="1" dirty="0" smtClean="0">
                        <a:latin typeface="Cambria Math" panose="02040503050406030204" pitchFamily="18" charset="0"/>
                      </a:rPr>
                      <m:t>32</m:t>
                    </m:r>
                    <m:r>
                      <a:rPr lang="en-US" i="1" dirty="0">
                        <a:latin typeface="Cambria Math" panose="02040503050406030204" pitchFamily="18" charset="0"/>
                      </a:rPr>
                      <m:t>×</m:t>
                    </m:r>
                    <m:r>
                      <a:rPr lang="en-US" b="0"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32</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r>
                      <a:rPr lang="en-US" b="0" i="1" dirty="0" smtClean="0">
                        <a:latin typeface="Cambria Math" panose="02040503050406030204" pitchFamily="18" charset="0"/>
                      </a:rPr>
                      <m:t>)</m:t>
                    </m:r>
                  </m:oMath>
                </a14:m>
                <a:endParaRPr lang="en-US" dirty="0"/>
              </a:p>
              <a:p>
                <a14:m>
                  <m:oMath xmlns:m="http://schemas.openxmlformats.org/officeDocument/2006/math">
                    <m:r>
                      <a:rPr lang="en-US" b="0" i="1" dirty="0" smtClean="0">
                        <a:latin typeface="Cambria Math" panose="02040503050406030204" pitchFamily="18" charset="0"/>
                      </a:rPr>
                      <m:t>10</m:t>
                    </m:r>
                    <m:r>
                      <a:rPr lang="en-US" i="1" dirty="0" smtClean="0">
                        <a:latin typeface="Cambria Math" panose="02040503050406030204" pitchFamily="18" charset="0"/>
                      </a:rPr>
                      <m:t> </m:t>
                    </m:r>
                    <m:r>
                      <a:rPr lang="en-US" b="0" i="1" dirty="0" smtClean="0">
                        <a:latin typeface="Cambria Math" panose="02040503050406030204" pitchFamily="18" charset="0"/>
                      </a:rPr>
                      <m:t>5</m:t>
                    </m:r>
                    <m:r>
                      <a:rPr lang="en-US" b="0" i="1" dirty="0" smtClean="0">
                        <a:latin typeface="Cambria Math" panose="02040503050406030204" pitchFamily="18" charset="0"/>
                      </a:rPr>
                      <m:t>×</m:t>
                    </m:r>
                    <m:r>
                      <a:rPr lang="en-US" b="0" i="1" dirty="0" smtClean="0">
                        <a:latin typeface="Cambria Math" panose="02040503050406030204" pitchFamily="18" charset="0"/>
                      </a:rPr>
                      <m:t>5</m:t>
                    </m:r>
                    <m:r>
                      <a:rPr lang="en-US" b="0" i="1" dirty="0" smtClean="0">
                        <a:latin typeface="Cambria Math" panose="02040503050406030204" pitchFamily="18" charset="0"/>
                      </a:rPr>
                      <m:t>×</m:t>
                    </m:r>
                    <m:r>
                      <a:rPr lang="en-US" b="0" i="1" dirty="0" smtClean="0">
                        <a:latin typeface="Cambria Math" panose="02040503050406030204" pitchFamily="18" charset="0"/>
                      </a:rPr>
                      <m:t>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rPr>
                      <m:t>,</m:t>
                    </m:r>
                    <m:r>
                      <a:rPr lang="en-US" i="1">
                        <a:latin typeface="Cambria Math" panose="02040503050406030204" pitchFamily="18" charset="0"/>
                      </a:rPr>
                      <m:t>𝐹</m:t>
                    </m:r>
                    <m:r>
                      <a:rPr lang="en-US" i="1">
                        <a:latin typeface="Cambria Math" panose="02040503050406030204" pitchFamily="18" charset="0"/>
                      </a:rPr>
                      <m:t>=</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 (</a:t>
                </a:r>
                <a14:m>
                  <m:oMath xmlns:m="http://schemas.openxmlformats.org/officeDocument/2006/math">
                    <m:r>
                      <a:rPr lang="en-US" b="0" i="1" dirty="0" smtClean="0">
                        <a:latin typeface="Cambria Math" panose="02040503050406030204" pitchFamily="18" charset="0"/>
                      </a:rPr>
                      <m:t>𝑃</m:t>
                    </m:r>
                    <m:r>
                      <a:rPr lang="en-US" b="0" i="1" dirty="0" smtClean="0">
                        <a:latin typeface="Cambria Math" panose="02040503050406030204" pitchFamily="18" charset="0"/>
                      </a:rPr>
                      <m:t>=</m:t>
                    </m:r>
                    <m:r>
                      <a:rPr lang="en-US" b="0" i="1" dirty="0" smtClean="0">
                        <a:latin typeface="Cambria Math" panose="02040503050406030204" pitchFamily="18" charset="0"/>
                      </a:rPr>
                      <m:t>0</m:t>
                    </m:r>
                  </m:oMath>
                </a14:m>
                <a:r>
                  <a:rPr lang="en-US" dirty="0"/>
                  <a:t>)</a:t>
                </a:r>
              </a:p>
              <a:p>
                <a:r>
                  <a:rPr lang="en-US" b="0" dirty="0"/>
                  <a:t>Each 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m:t>
                        </m:r>
                        <m:r>
                          <a:rPr lang="en-US" i="1" dirty="0">
                            <a:latin typeface="Cambria Math" panose="02040503050406030204" pitchFamily="18" charset="0"/>
                          </a:rPr>
                          <m:t>−</m:t>
                        </m:r>
                        <m:r>
                          <a:rPr lang="en-US" b="0" i="1" dirty="0" smtClean="0">
                            <a:latin typeface="Cambria Math" panose="02040503050406030204" pitchFamily="18" charset="0"/>
                          </a:rPr>
                          <m:t>5</m:t>
                        </m:r>
                      </m:e>
                    </m:d>
                    <m:r>
                      <a:rPr lang="en-US" b="0" i="1" dirty="0" smtClean="0">
                        <a:latin typeface="Cambria Math" panose="02040503050406030204" pitchFamily="18" charset="0"/>
                      </a:rPr>
                      <m:t>+</m:t>
                    </m:r>
                    <m:r>
                      <a:rPr lang="en-US" b="0" i="1" dirty="0" smtClean="0">
                        <a:latin typeface="Cambria Math" panose="02040503050406030204" pitchFamily="18" charset="0"/>
                      </a:rPr>
                      <m:t>1</m:t>
                    </m:r>
                    <m:r>
                      <a:rPr lang="en-US" b="0" i="1" dirty="0" smtClean="0">
                        <a:latin typeface="Cambria Math" panose="02040503050406030204" pitchFamily="18" charset="0"/>
                      </a:rPr>
                      <m:t>=</m:t>
                    </m:r>
                    <m:r>
                      <a:rPr lang="en-US" b="0" i="1" dirty="0" smtClean="0">
                        <a:latin typeface="Cambria Math" panose="02040503050406030204" pitchFamily="18" charset="0"/>
                      </a:rPr>
                      <m:t>28</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10</m:t>
                    </m:r>
                  </m:oMath>
                </a14:m>
                <a:endParaRPr lang="en-US" dirty="0"/>
              </a:p>
              <a:p>
                <a:r>
                  <a:rPr lang="en-US" dirty="0"/>
                  <a:t>Output volume: </a:t>
                </a:r>
                <a14:m>
                  <m:oMath xmlns:m="http://schemas.openxmlformats.org/officeDocument/2006/math">
                    <m:r>
                      <a:rPr lang="en-US" b="0" i="1" dirty="0" smtClean="0">
                        <a:latin typeface="Cambria Math" panose="02040503050406030204" pitchFamily="18" charset="0"/>
                      </a:rPr>
                      <m:t>28</m:t>
                    </m:r>
                    <m:r>
                      <a:rPr lang="en-US" b="0" i="1" dirty="0" smtClean="0">
                        <a:latin typeface="Cambria Math" panose="02040503050406030204" pitchFamily="18" charset="0"/>
                      </a:rPr>
                      <m:t>×</m:t>
                    </m:r>
                    <m:r>
                      <a:rPr lang="en-US" b="0" i="1" dirty="0" smtClean="0">
                        <a:latin typeface="Cambria Math" panose="02040503050406030204" pitchFamily="18" charset="0"/>
                      </a:rPr>
                      <m:t>28</m:t>
                    </m:r>
                    <m:r>
                      <a:rPr lang="en-US" b="0" i="1" dirty="0" smtClean="0">
                        <a:latin typeface="Cambria Math" panose="02040503050406030204" pitchFamily="18" charset="0"/>
                      </a:rPr>
                      <m:t>×</m:t>
                    </m:r>
                    <m:r>
                      <a:rPr lang="en-US" b="0" i="1" dirty="0" smtClean="0">
                        <a:latin typeface="Cambria Math" panose="02040503050406030204" pitchFamily="18" charset="0"/>
                      </a:rPr>
                      <m:t>10</m:t>
                    </m:r>
                  </m:oMath>
                </a14:m>
                <a:endParaRPr lang="en-US" dirty="0"/>
              </a:p>
              <a:p>
                <a:r>
                  <a:rPr lang="en-US" dirty="0"/>
                  <a:t>No. params (weights and biases) in this layer: each filter has </a:t>
                </a:r>
                <a14:m>
                  <m:oMath xmlns:m="http://schemas.openxmlformats.org/officeDocument/2006/math">
                    <m:r>
                      <a:rPr lang="en-US" i="1" dirty="0" smtClean="0">
                        <a:latin typeface="Cambria Math" panose="02040503050406030204" pitchFamily="18" charset="0"/>
                      </a:rPr>
                      <m:t>5</m:t>
                    </m:r>
                    <m:r>
                      <a:rPr lang="en-US" i="1" dirty="0" smtClean="0">
                        <a:latin typeface="Cambria Math" panose="02040503050406030204" pitchFamily="18" charset="0"/>
                      </a:rPr>
                      <m:t>∗</m:t>
                    </m:r>
                    <m:r>
                      <a:rPr lang="en-US" i="1" dirty="0" smtClean="0">
                        <a:latin typeface="Cambria Math" panose="02040503050406030204" pitchFamily="18" charset="0"/>
                      </a:rPr>
                      <m:t>5</m:t>
                    </m:r>
                    <m:r>
                      <a:rPr lang="en-US" i="1" dirty="0" smtClean="0">
                        <a:latin typeface="Cambria Math" panose="02040503050406030204" pitchFamily="18" charset="0"/>
                      </a:rPr>
                      <m:t>∗</m:t>
                    </m:r>
                    <m:r>
                      <a:rPr lang="en-US" i="1" dirty="0" smtClean="0">
                        <a:latin typeface="Cambria Math" panose="02040503050406030204" pitchFamily="18" charset="0"/>
                      </a:rPr>
                      <m:t>3</m:t>
                    </m:r>
                    <m:r>
                      <a:rPr lang="en-US" i="1" dirty="0" smtClean="0">
                        <a:latin typeface="Cambria Math" panose="02040503050406030204" pitchFamily="18" charset="0"/>
                      </a:rPr>
                      <m:t>+</m:t>
                    </m:r>
                    <m:r>
                      <a:rPr lang="en-US" i="1" dirty="0" smtClean="0">
                        <a:latin typeface="Cambria Math" panose="02040503050406030204" pitchFamily="18" charset="0"/>
                      </a:rPr>
                      <m:t>1</m:t>
                    </m:r>
                    <m:r>
                      <a:rPr lang="en-US" i="1" dirty="0" smtClean="0">
                        <a:latin typeface="Cambria Math" panose="02040503050406030204" pitchFamily="18" charset="0"/>
                      </a:rPr>
                      <m:t>=</m:t>
                    </m:r>
                    <m:r>
                      <a:rPr lang="en-US" i="1" dirty="0" smtClean="0">
                        <a:latin typeface="Cambria Math" panose="02040503050406030204" pitchFamily="18" charset="0"/>
                      </a:rPr>
                      <m:t>76</m:t>
                    </m:r>
                  </m:oMath>
                </a14:m>
                <a:r>
                  <a:rPr lang="en-US" dirty="0"/>
                  <a:t> params, so 10 filters add up to </a:t>
                </a:r>
                <a14:m>
                  <m:oMath xmlns:m="http://schemas.openxmlformats.org/officeDocument/2006/math">
                    <m:r>
                      <a:rPr lang="en-US" i="1" dirty="0" smtClean="0">
                        <a:latin typeface="Cambria Math" panose="02040503050406030204" pitchFamily="18" charset="0"/>
                      </a:rPr>
                      <m:t>76</m:t>
                    </m:r>
                    <m:r>
                      <a:rPr lang="en-US" i="1" dirty="0" smtClean="0">
                        <a:latin typeface="Cambria Math" panose="02040503050406030204" pitchFamily="18" charset="0"/>
                      </a:rPr>
                      <m:t>∗</m:t>
                    </m:r>
                    <m:r>
                      <a:rPr lang="en-US" i="1" dirty="0" smtClean="0">
                        <a:latin typeface="Cambria Math" panose="02040503050406030204" pitchFamily="18" charset="0"/>
                      </a:rPr>
                      <m:t>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00435" y="1052736"/>
                <a:ext cx="8229600" cy="2518886"/>
              </a:xfrm>
              <a:blipFill>
                <a:blip r:embed="rId4"/>
                <a:stretch>
                  <a:fillRect l="-741" t="-3632" b="-217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sp>
        <p:nvSpPr>
          <p:cNvPr id="62" name="object 5">
            <a:extLst>
              <a:ext uri="{FF2B5EF4-FFF2-40B4-BE49-F238E27FC236}">
                <a16:creationId xmlns:a16="http://schemas.microsoft.com/office/drawing/2014/main" id="{A76F0094-03FE-4991-94A7-EEEACA6795BE}"/>
              </a:ext>
            </a:extLst>
          </p:cNvPr>
          <p:cNvSpPr/>
          <p:nvPr/>
        </p:nvSpPr>
        <p:spPr>
          <a:xfrm>
            <a:off x="884068" y="4922685"/>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63" name="object 6">
            <a:extLst>
              <a:ext uri="{FF2B5EF4-FFF2-40B4-BE49-F238E27FC236}">
                <a16:creationId xmlns:a16="http://schemas.microsoft.com/office/drawing/2014/main" id="{600B9A31-DD67-48A3-9854-FBB090A5A664}"/>
              </a:ext>
            </a:extLst>
          </p:cNvPr>
          <p:cNvSpPr/>
          <p:nvPr/>
        </p:nvSpPr>
        <p:spPr>
          <a:xfrm>
            <a:off x="884068" y="4771988"/>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64" name="object 7">
            <a:extLst>
              <a:ext uri="{FF2B5EF4-FFF2-40B4-BE49-F238E27FC236}">
                <a16:creationId xmlns:a16="http://schemas.microsoft.com/office/drawing/2014/main" id="{2CBEAB1A-850C-4F15-8438-9DDDB1AEA932}"/>
              </a:ext>
            </a:extLst>
          </p:cNvPr>
          <p:cNvSpPr/>
          <p:nvPr/>
        </p:nvSpPr>
        <p:spPr>
          <a:xfrm>
            <a:off x="884068" y="4771988"/>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65" name="object 8">
            <a:extLst>
              <a:ext uri="{FF2B5EF4-FFF2-40B4-BE49-F238E27FC236}">
                <a16:creationId xmlns:a16="http://schemas.microsoft.com/office/drawing/2014/main" id="{04A639BF-97E1-4E15-91B6-5C04821C6957}"/>
              </a:ext>
            </a:extLst>
          </p:cNvPr>
          <p:cNvSpPr/>
          <p:nvPr/>
        </p:nvSpPr>
        <p:spPr>
          <a:xfrm>
            <a:off x="1015670" y="4922685"/>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66" name="object 9">
            <a:extLst>
              <a:ext uri="{FF2B5EF4-FFF2-40B4-BE49-F238E27FC236}">
                <a16:creationId xmlns:a16="http://schemas.microsoft.com/office/drawing/2014/main" id="{F126B06D-3837-4BC8-993A-9F3C58EEFE69}"/>
              </a:ext>
            </a:extLst>
          </p:cNvPr>
          <p:cNvSpPr/>
          <p:nvPr/>
        </p:nvSpPr>
        <p:spPr>
          <a:xfrm>
            <a:off x="2480315" y="5037787"/>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67" name="object 10">
            <a:extLst>
              <a:ext uri="{FF2B5EF4-FFF2-40B4-BE49-F238E27FC236}">
                <a16:creationId xmlns:a16="http://schemas.microsoft.com/office/drawing/2014/main" id="{DB88B71A-CE61-4C64-8885-3B2325068F64}"/>
              </a:ext>
            </a:extLst>
          </p:cNvPr>
          <p:cNvSpPr/>
          <p:nvPr/>
        </p:nvSpPr>
        <p:spPr>
          <a:xfrm>
            <a:off x="990818" y="5178937"/>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68" name="object 11">
            <a:extLst>
              <a:ext uri="{FF2B5EF4-FFF2-40B4-BE49-F238E27FC236}">
                <a16:creationId xmlns:a16="http://schemas.microsoft.com/office/drawing/2014/main" id="{AD562B51-9AD9-47AD-8DC6-BFAE38B136FD}"/>
              </a:ext>
            </a:extLst>
          </p:cNvPr>
          <p:cNvSpPr/>
          <p:nvPr/>
        </p:nvSpPr>
        <p:spPr>
          <a:xfrm>
            <a:off x="1010318" y="4941638"/>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69" name="object 12">
            <a:extLst>
              <a:ext uri="{FF2B5EF4-FFF2-40B4-BE49-F238E27FC236}">
                <a16:creationId xmlns:a16="http://schemas.microsoft.com/office/drawing/2014/main" id="{12DFBC40-3557-4413-9470-908C65015D38}"/>
              </a:ext>
            </a:extLst>
          </p:cNvPr>
          <p:cNvSpPr/>
          <p:nvPr/>
        </p:nvSpPr>
        <p:spPr>
          <a:xfrm>
            <a:off x="1146518" y="4792238"/>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70" name="object 13">
            <a:extLst>
              <a:ext uri="{FF2B5EF4-FFF2-40B4-BE49-F238E27FC236}">
                <a16:creationId xmlns:a16="http://schemas.microsoft.com/office/drawing/2014/main" id="{ACC7BBEC-A15F-45FA-875B-861026FB9BE0}"/>
              </a:ext>
            </a:extLst>
          </p:cNvPr>
          <p:cNvSpPr/>
          <p:nvPr/>
        </p:nvSpPr>
        <p:spPr>
          <a:xfrm>
            <a:off x="1172618" y="5178937"/>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71" name="object 14">
            <a:extLst>
              <a:ext uri="{FF2B5EF4-FFF2-40B4-BE49-F238E27FC236}">
                <a16:creationId xmlns:a16="http://schemas.microsoft.com/office/drawing/2014/main" id="{C37D7939-EEBC-433D-BC18-275E96C0904F}"/>
              </a:ext>
            </a:extLst>
          </p:cNvPr>
          <p:cNvSpPr txBox="1"/>
          <p:nvPr/>
        </p:nvSpPr>
        <p:spPr>
          <a:xfrm>
            <a:off x="1153193" y="6176569"/>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72" name="object 15">
            <a:extLst>
              <a:ext uri="{FF2B5EF4-FFF2-40B4-BE49-F238E27FC236}">
                <a16:creationId xmlns:a16="http://schemas.microsoft.com/office/drawing/2014/main" id="{29525337-6439-4068-83C3-7DC891E736B1}"/>
              </a:ext>
            </a:extLst>
          </p:cNvPr>
          <p:cNvSpPr txBox="1"/>
          <p:nvPr/>
        </p:nvSpPr>
        <p:spPr>
          <a:xfrm>
            <a:off x="1517495" y="4103390"/>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73" name="object 16">
            <a:extLst>
              <a:ext uri="{FF2B5EF4-FFF2-40B4-BE49-F238E27FC236}">
                <a16:creationId xmlns:a16="http://schemas.microsoft.com/office/drawing/2014/main" id="{A4699DA5-3E1E-4FB1-BBB7-A3F38FFF6746}"/>
              </a:ext>
            </a:extLst>
          </p:cNvPr>
          <p:cNvSpPr txBox="1"/>
          <p:nvPr/>
        </p:nvSpPr>
        <p:spPr>
          <a:xfrm>
            <a:off x="482582" y="656819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74" name="object 17">
            <a:extLst>
              <a:ext uri="{FF2B5EF4-FFF2-40B4-BE49-F238E27FC236}">
                <a16:creationId xmlns:a16="http://schemas.microsoft.com/office/drawing/2014/main" id="{79A39A37-F919-430D-93D1-E846DF0BC5A1}"/>
              </a:ext>
            </a:extLst>
          </p:cNvPr>
          <p:cNvSpPr/>
          <p:nvPr/>
        </p:nvSpPr>
        <p:spPr>
          <a:xfrm>
            <a:off x="467544" y="4543216"/>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75" name="object 18">
            <a:extLst>
              <a:ext uri="{FF2B5EF4-FFF2-40B4-BE49-F238E27FC236}">
                <a16:creationId xmlns:a16="http://schemas.microsoft.com/office/drawing/2014/main" id="{EFC3CD6A-5902-4CCC-B3BF-0ED1DB439A15}"/>
              </a:ext>
            </a:extLst>
          </p:cNvPr>
          <p:cNvSpPr/>
          <p:nvPr/>
        </p:nvSpPr>
        <p:spPr>
          <a:xfrm>
            <a:off x="467544" y="3799990"/>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6" name="object 19">
            <a:extLst>
              <a:ext uri="{FF2B5EF4-FFF2-40B4-BE49-F238E27FC236}">
                <a16:creationId xmlns:a16="http://schemas.microsoft.com/office/drawing/2014/main" id="{CD7BF9A0-1174-4957-8820-1AA6B50D5489}"/>
              </a:ext>
            </a:extLst>
          </p:cNvPr>
          <p:cNvSpPr/>
          <p:nvPr/>
        </p:nvSpPr>
        <p:spPr>
          <a:xfrm>
            <a:off x="467544" y="379999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7" name="object 20">
            <a:extLst>
              <a:ext uri="{FF2B5EF4-FFF2-40B4-BE49-F238E27FC236}">
                <a16:creationId xmlns:a16="http://schemas.microsoft.com/office/drawing/2014/main" id="{DB123A10-D48E-416F-ABEB-F58A62EED81D}"/>
              </a:ext>
            </a:extLst>
          </p:cNvPr>
          <p:cNvSpPr/>
          <p:nvPr/>
        </p:nvSpPr>
        <p:spPr>
          <a:xfrm>
            <a:off x="680716" y="4543216"/>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78" name="object 26">
            <a:extLst>
              <a:ext uri="{FF2B5EF4-FFF2-40B4-BE49-F238E27FC236}">
                <a16:creationId xmlns:a16="http://schemas.microsoft.com/office/drawing/2014/main" id="{6394D93E-F367-43BA-BD51-B822D7EA1992}"/>
              </a:ext>
            </a:extLst>
          </p:cNvPr>
          <p:cNvSpPr/>
          <p:nvPr/>
        </p:nvSpPr>
        <p:spPr>
          <a:xfrm>
            <a:off x="2264765" y="4354379"/>
            <a:ext cx="159385" cy="2204085"/>
          </a:xfrm>
          <a:custGeom>
            <a:avLst/>
            <a:gdLst/>
            <a:ahLst/>
            <a:cxnLst/>
            <a:rect l="l" t="t" r="r" b="b"/>
            <a:pathLst>
              <a:path w="159385" h="2204085">
                <a:moveTo>
                  <a:pt x="0" y="0"/>
                </a:moveTo>
                <a:lnTo>
                  <a:pt x="159009" y="0"/>
                </a:lnTo>
                <a:lnTo>
                  <a:pt x="159009" y="2203505"/>
                </a:lnTo>
                <a:lnTo>
                  <a:pt x="0" y="2203505"/>
                </a:lnTo>
                <a:lnTo>
                  <a:pt x="0" y="0"/>
                </a:lnTo>
                <a:close/>
              </a:path>
            </a:pathLst>
          </a:custGeom>
          <a:solidFill>
            <a:srgbClr val="C8DAF7">
              <a:alpha val="42689"/>
            </a:srgbClr>
          </a:solidFill>
        </p:spPr>
        <p:txBody>
          <a:bodyPr wrap="square" lIns="0" tIns="0" rIns="0" bIns="0" rtlCol="0"/>
          <a:lstStyle/>
          <a:p>
            <a:endParaRPr/>
          </a:p>
        </p:txBody>
      </p:sp>
      <p:sp>
        <p:nvSpPr>
          <p:cNvPr id="79" name="object 27">
            <a:extLst>
              <a:ext uri="{FF2B5EF4-FFF2-40B4-BE49-F238E27FC236}">
                <a16:creationId xmlns:a16="http://schemas.microsoft.com/office/drawing/2014/main" id="{2A9613A7-E489-4E31-99C2-918548005972}"/>
              </a:ext>
            </a:extLst>
          </p:cNvPr>
          <p:cNvSpPr/>
          <p:nvPr/>
        </p:nvSpPr>
        <p:spPr>
          <a:xfrm>
            <a:off x="2264765" y="3799990"/>
            <a:ext cx="713740" cy="2758440"/>
          </a:xfrm>
          <a:custGeom>
            <a:avLst/>
            <a:gdLst/>
            <a:ahLst/>
            <a:cxnLst/>
            <a:rect l="l" t="t" r="r" b="b"/>
            <a:pathLst>
              <a:path w="713739" h="2758440">
                <a:moveTo>
                  <a:pt x="0" y="554388"/>
                </a:moveTo>
                <a:lnTo>
                  <a:pt x="554398" y="0"/>
                </a:lnTo>
                <a:lnTo>
                  <a:pt x="713398" y="0"/>
                </a:lnTo>
                <a:lnTo>
                  <a:pt x="713398" y="2203495"/>
                </a:lnTo>
                <a:lnTo>
                  <a:pt x="159009" y="2757894"/>
                </a:lnTo>
                <a:lnTo>
                  <a:pt x="0" y="2757894"/>
                </a:lnTo>
                <a:lnTo>
                  <a:pt x="0" y="554388"/>
                </a:lnTo>
                <a:close/>
              </a:path>
            </a:pathLst>
          </a:custGeom>
          <a:ln w="19049">
            <a:solidFill>
              <a:srgbClr val="000000"/>
            </a:solidFill>
          </a:ln>
        </p:spPr>
        <p:txBody>
          <a:bodyPr wrap="square" lIns="0" tIns="0" rIns="0" bIns="0" rtlCol="0"/>
          <a:lstStyle/>
          <a:p>
            <a:endParaRPr/>
          </a:p>
        </p:txBody>
      </p:sp>
      <p:sp>
        <p:nvSpPr>
          <p:cNvPr id="80" name="object 28">
            <a:extLst>
              <a:ext uri="{FF2B5EF4-FFF2-40B4-BE49-F238E27FC236}">
                <a16:creationId xmlns:a16="http://schemas.microsoft.com/office/drawing/2014/main" id="{66ED975C-832E-4E98-94B0-CFF4AAB2EF54}"/>
              </a:ext>
            </a:extLst>
          </p:cNvPr>
          <p:cNvSpPr/>
          <p:nvPr/>
        </p:nvSpPr>
        <p:spPr>
          <a:xfrm>
            <a:off x="2264765" y="3799990"/>
            <a:ext cx="713740" cy="554990"/>
          </a:xfrm>
          <a:custGeom>
            <a:avLst/>
            <a:gdLst/>
            <a:ahLst/>
            <a:cxnLst/>
            <a:rect l="l" t="t" r="r" b="b"/>
            <a:pathLst>
              <a:path w="713739" h="554989">
                <a:moveTo>
                  <a:pt x="0" y="554388"/>
                </a:moveTo>
                <a:lnTo>
                  <a:pt x="159009" y="554388"/>
                </a:lnTo>
                <a:lnTo>
                  <a:pt x="713398" y="0"/>
                </a:lnTo>
              </a:path>
            </a:pathLst>
          </a:custGeom>
          <a:ln w="19049">
            <a:solidFill>
              <a:srgbClr val="000000"/>
            </a:solidFill>
          </a:ln>
        </p:spPr>
        <p:txBody>
          <a:bodyPr wrap="square" lIns="0" tIns="0" rIns="0" bIns="0" rtlCol="0"/>
          <a:lstStyle/>
          <a:p>
            <a:endParaRPr/>
          </a:p>
        </p:txBody>
      </p:sp>
      <p:sp>
        <p:nvSpPr>
          <p:cNvPr id="81" name="object 29">
            <a:extLst>
              <a:ext uri="{FF2B5EF4-FFF2-40B4-BE49-F238E27FC236}">
                <a16:creationId xmlns:a16="http://schemas.microsoft.com/office/drawing/2014/main" id="{8C62CAC7-6A87-4786-A61A-F6C398B79A71}"/>
              </a:ext>
            </a:extLst>
          </p:cNvPr>
          <p:cNvSpPr/>
          <p:nvPr/>
        </p:nvSpPr>
        <p:spPr>
          <a:xfrm>
            <a:off x="2423775" y="4354379"/>
            <a:ext cx="0" cy="2204085"/>
          </a:xfrm>
          <a:custGeom>
            <a:avLst/>
            <a:gdLst/>
            <a:ahLst/>
            <a:cxnLst/>
            <a:rect l="l" t="t" r="r" b="b"/>
            <a:pathLst>
              <a:path h="2204085">
                <a:moveTo>
                  <a:pt x="0" y="0"/>
                </a:moveTo>
                <a:lnTo>
                  <a:pt x="0" y="2203505"/>
                </a:lnTo>
              </a:path>
            </a:pathLst>
          </a:custGeom>
          <a:ln w="19049">
            <a:solidFill>
              <a:srgbClr val="000000"/>
            </a:solidFill>
          </a:ln>
        </p:spPr>
        <p:txBody>
          <a:bodyPr wrap="square" lIns="0" tIns="0" rIns="0" bIns="0" rtlCol="0"/>
          <a:lstStyle/>
          <a:p>
            <a:endParaRPr/>
          </a:p>
        </p:txBody>
      </p:sp>
      <p:sp>
        <p:nvSpPr>
          <p:cNvPr id="82" name="object 30">
            <a:extLst>
              <a:ext uri="{FF2B5EF4-FFF2-40B4-BE49-F238E27FC236}">
                <a16:creationId xmlns:a16="http://schemas.microsoft.com/office/drawing/2014/main" id="{7A1884F2-A549-44C0-8B83-7A65051E8620}"/>
              </a:ext>
            </a:extLst>
          </p:cNvPr>
          <p:cNvSpPr txBox="1"/>
          <p:nvPr/>
        </p:nvSpPr>
        <p:spPr>
          <a:xfrm>
            <a:off x="2755742" y="622907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83" name="object 31">
            <a:extLst>
              <a:ext uri="{FF2B5EF4-FFF2-40B4-BE49-F238E27FC236}">
                <a16:creationId xmlns:a16="http://schemas.microsoft.com/office/drawing/2014/main" id="{65024D1A-26F4-42C7-BB7F-2D36913B979F}"/>
              </a:ext>
            </a:extLst>
          </p:cNvPr>
          <p:cNvSpPr txBox="1"/>
          <p:nvPr/>
        </p:nvSpPr>
        <p:spPr>
          <a:xfrm>
            <a:off x="2993018" y="484846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84" name="object 5">
            <a:extLst>
              <a:ext uri="{FF2B5EF4-FFF2-40B4-BE49-F238E27FC236}">
                <a16:creationId xmlns:a16="http://schemas.microsoft.com/office/drawing/2014/main" id="{5316DBA5-BDB8-44E3-8483-33A79D50EF33}"/>
              </a:ext>
            </a:extLst>
          </p:cNvPr>
          <p:cNvSpPr/>
          <p:nvPr/>
        </p:nvSpPr>
        <p:spPr>
          <a:xfrm>
            <a:off x="4557826" y="4839727"/>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85" name="object 6">
            <a:extLst>
              <a:ext uri="{FF2B5EF4-FFF2-40B4-BE49-F238E27FC236}">
                <a16:creationId xmlns:a16="http://schemas.microsoft.com/office/drawing/2014/main" id="{8424939E-8394-4008-9C48-4B14B8161546}"/>
              </a:ext>
            </a:extLst>
          </p:cNvPr>
          <p:cNvSpPr/>
          <p:nvPr/>
        </p:nvSpPr>
        <p:spPr>
          <a:xfrm>
            <a:off x="4557826" y="4689030"/>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86" name="object 7">
            <a:extLst>
              <a:ext uri="{FF2B5EF4-FFF2-40B4-BE49-F238E27FC236}">
                <a16:creationId xmlns:a16="http://schemas.microsoft.com/office/drawing/2014/main" id="{026472F7-B872-40B7-A63C-4AA74BA0EFD7}"/>
              </a:ext>
            </a:extLst>
          </p:cNvPr>
          <p:cNvSpPr/>
          <p:nvPr/>
        </p:nvSpPr>
        <p:spPr>
          <a:xfrm>
            <a:off x="4557826" y="468903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87" name="object 8">
            <a:extLst>
              <a:ext uri="{FF2B5EF4-FFF2-40B4-BE49-F238E27FC236}">
                <a16:creationId xmlns:a16="http://schemas.microsoft.com/office/drawing/2014/main" id="{F237893D-6500-437E-8801-091E431E0F68}"/>
              </a:ext>
            </a:extLst>
          </p:cNvPr>
          <p:cNvSpPr/>
          <p:nvPr/>
        </p:nvSpPr>
        <p:spPr>
          <a:xfrm>
            <a:off x="4689428" y="4839727"/>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88" name="object 9">
            <a:extLst>
              <a:ext uri="{FF2B5EF4-FFF2-40B4-BE49-F238E27FC236}">
                <a16:creationId xmlns:a16="http://schemas.microsoft.com/office/drawing/2014/main" id="{EF246323-3F6F-43DC-A7A3-C361BDA4394D}"/>
              </a:ext>
            </a:extLst>
          </p:cNvPr>
          <p:cNvSpPr txBox="1"/>
          <p:nvPr/>
        </p:nvSpPr>
        <p:spPr>
          <a:xfrm>
            <a:off x="4826951" y="6093611"/>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89" name="object 10">
            <a:extLst>
              <a:ext uri="{FF2B5EF4-FFF2-40B4-BE49-F238E27FC236}">
                <a16:creationId xmlns:a16="http://schemas.microsoft.com/office/drawing/2014/main" id="{130FD17E-D7A3-4FA2-A38E-BB4D1D528F47}"/>
              </a:ext>
            </a:extLst>
          </p:cNvPr>
          <p:cNvSpPr txBox="1"/>
          <p:nvPr/>
        </p:nvSpPr>
        <p:spPr>
          <a:xfrm>
            <a:off x="5191253" y="4020432"/>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90" name="object 11">
            <a:extLst>
              <a:ext uri="{FF2B5EF4-FFF2-40B4-BE49-F238E27FC236}">
                <a16:creationId xmlns:a16="http://schemas.microsoft.com/office/drawing/2014/main" id="{2D77505E-EF74-4AFF-8DF9-246407A518C9}"/>
              </a:ext>
            </a:extLst>
          </p:cNvPr>
          <p:cNvSpPr txBox="1"/>
          <p:nvPr/>
        </p:nvSpPr>
        <p:spPr>
          <a:xfrm>
            <a:off x="4156340" y="648524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91" name="object 12">
            <a:extLst>
              <a:ext uri="{FF2B5EF4-FFF2-40B4-BE49-F238E27FC236}">
                <a16:creationId xmlns:a16="http://schemas.microsoft.com/office/drawing/2014/main" id="{8EFCFC08-7A60-40F9-A6C6-D0267AE7525F}"/>
              </a:ext>
            </a:extLst>
          </p:cNvPr>
          <p:cNvSpPr/>
          <p:nvPr/>
        </p:nvSpPr>
        <p:spPr>
          <a:xfrm>
            <a:off x="4141302" y="4460258"/>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92" name="object 13">
            <a:extLst>
              <a:ext uri="{FF2B5EF4-FFF2-40B4-BE49-F238E27FC236}">
                <a16:creationId xmlns:a16="http://schemas.microsoft.com/office/drawing/2014/main" id="{192C3D42-91CF-4342-8AE1-DB89455DF9B2}"/>
              </a:ext>
            </a:extLst>
          </p:cNvPr>
          <p:cNvSpPr/>
          <p:nvPr/>
        </p:nvSpPr>
        <p:spPr>
          <a:xfrm>
            <a:off x="4141302" y="371703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93" name="object 14">
            <a:extLst>
              <a:ext uri="{FF2B5EF4-FFF2-40B4-BE49-F238E27FC236}">
                <a16:creationId xmlns:a16="http://schemas.microsoft.com/office/drawing/2014/main" id="{E24ABB80-95DC-4FB7-ACB9-B11F79956865}"/>
              </a:ext>
            </a:extLst>
          </p:cNvPr>
          <p:cNvSpPr/>
          <p:nvPr/>
        </p:nvSpPr>
        <p:spPr>
          <a:xfrm>
            <a:off x="4141302" y="3717032"/>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94" name="object 15">
            <a:extLst>
              <a:ext uri="{FF2B5EF4-FFF2-40B4-BE49-F238E27FC236}">
                <a16:creationId xmlns:a16="http://schemas.microsoft.com/office/drawing/2014/main" id="{6190303D-6FBA-4D50-B72A-DD8CFF51888F}"/>
              </a:ext>
            </a:extLst>
          </p:cNvPr>
          <p:cNvSpPr/>
          <p:nvPr/>
        </p:nvSpPr>
        <p:spPr>
          <a:xfrm>
            <a:off x="4354474" y="4460258"/>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5" name="object 18">
            <a:extLst>
              <a:ext uri="{FF2B5EF4-FFF2-40B4-BE49-F238E27FC236}">
                <a16:creationId xmlns:a16="http://schemas.microsoft.com/office/drawing/2014/main" id="{91489446-BE85-4529-BFFD-2617609D1A57}"/>
              </a:ext>
            </a:extLst>
          </p:cNvPr>
          <p:cNvSpPr/>
          <p:nvPr/>
        </p:nvSpPr>
        <p:spPr>
          <a:xfrm>
            <a:off x="7783694" y="4867584"/>
            <a:ext cx="238125" cy="465455"/>
          </a:xfrm>
          <a:custGeom>
            <a:avLst/>
            <a:gdLst/>
            <a:ahLst/>
            <a:cxnLst/>
            <a:rect l="l" t="t" r="r" b="b"/>
            <a:pathLst>
              <a:path w="238125" h="465455">
                <a:moveTo>
                  <a:pt x="0" y="0"/>
                </a:moveTo>
                <a:lnTo>
                  <a:pt x="238099" y="0"/>
                </a:lnTo>
                <a:lnTo>
                  <a:pt x="238099" y="465069"/>
                </a:lnTo>
                <a:lnTo>
                  <a:pt x="0" y="465069"/>
                </a:lnTo>
                <a:lnTo>
                  <a:pt x="0" y="0"/>
                </a:lnTo>
                <a:close/>
              </a:path>
            </a:pathLst>
          </a:custGeom>
          <a:solidFill>
            <a:srgbClr val="C8DAF7">
              <a:alpha val="42689"/>
            </a:srgbClr>
          </a:solidFill>
        </p:spPr>
        <p:txBody>
          <a:bodyPr wrap="square" lIns="0" tIns="0" rIns="0" bIns="0" rtlCol="0"/>
          <a:lstStyle/>
          <a:p>
            <a:endParaRPr/>
          </a:p>
        </p:txBody>
      </p:sp>
      <p:sp>
        <p:nvSpPr>
          <p:cNvPr id="96" name="object 19">
            <a:extLst>
              <a:ext uri="{FF2B5EF4-FFF2-40B4-BE49-F238E27FC236}">
                <a16:creationId xmlns:a16="http://schemas.microsoft.com/office/drawing/2014/main" id="{A8B50138-7A3F-414C-A74B-AA7ABF2EDDBF}"/>
              </a:ext>
            </a:extLst>
          </p:cNvPr>
          <p:cNvSpPr/>
          <p:nvPr/>
        </p:nvSpPr>
        <p:spPr>
          <a:xfrm>
            <a:off x="6149115" y="4712560"/>
            <a:ext cx="2028189" cy="620395"/>
          </a:xfrm>
          <a:custGeom>
            <a:avLst/>
            <a:gdLst/>
            <a:ahLst/>
            <a:cxnLst/>
            <a:rect l="l" t="t" r="r" b="b"/>
            <a:pathLst>
              <a:path w="2028189" h="620394">
                <a:moveTo>
                  <a:pt x="0" y="155024"/>
                </a:moveTo>
                <a:lnTo>
                  <a:pt x="155024" y="0"/>
                </a:lnTo>
                <a:lnTo>
                  <a:pt x="2027703" y="0"/>
                </a:lnTo>
                <a:lnTo>
                  <a:pt x="2027703" y="465069"/>
                </a:lnTo>
                <a:lnTo>
                  <a:pt x="1872678" y="620093"/>
                </a:lnTo>
                <a:lnTo>
                  <a:pt x="0" y="620093"/>
                </a:lnTo>
                <a:lnTo>
                  <a:pt x="0" y="155024"/>
                </a:lnTo>
                <a:close/>
              </a:path>
            </a:pathLst>
          </a:custGeom>
          <a:ln w="19049">
            <a:solidFill>
              <a:srgbClr val="000000"/>
            </a:solidFill>
          </a:ln>
        </p:spPr>
        <p:txBody>
          <a:bodyPr wrap="square" lIns="0" tIns="0" rIns="0" bIns="0" rtlCol="0"/>
          <a:lstStyle/>
          <a:p>
            <a:endParaRPr dirty="0"/>
          </a:p>
        </p:txBody>
      </p:sp>
      <p:sp>
        <p:nvSpPr>
          <p:cNvPr id="97" name="object 20">
            <a:extLst>
              <a:ext uri="{FF2B5EF4-FFF2-40B4-BE49-F238E27FC236}">
                <a16:creationId xmlns:a16="http://schemas.microsoft.com/office/drawing/2014/main" id="{4B471883-18A8-42F9-8295-BA3A911BD765}"/>
              </a:ext>
            </a:extLst>
          </p:cNvPr>
          <p:cNvSpPr/>
          <p:nvPr/>
        </p:nvSpPr>
        <p:spPr>
          <a:xfrm>
            <a:off x="6149115" y="4712560"/>
            <a:ext cx="2028189" cy="155575"/>
          </a:xfrm>
          <a:custGeom>
            <a:avLst/>
            <a:gdLst/>
            <a:ahLst/>
            <a:cxnLst/>
            <a:rect l="l" t="t" r="r" b="b"/>
            <a:pathLst>
              <a:path w="2028189" h="155575">
                <a:moveTo>
                  <a:pt x="0" y="155024"/>
                </a:moveTo>
                <a:lnTo>
                  <a:pt x="1872678" y="155024"/>
                </a:lnTo>
                <a:lnTo>
                  <a:pt x="2027703" y="0"/>
                </a:lnTo>
              </a:path>
            </a:pathLst>
          </a:custGeom>
          <a:ln w="19049">
            <a:solidFill>
              <a:srgbClr val="000000"/>
            </a:solidFill>
          </a:ln>
        </p:spPr>
        <p:txBody>
          <a:bodyPr wrap="square" lIns="0" tIns="0" rIns="0" bIns="0" rtlCol="0"/>
          <a:lstStyle/>
          <a:p>
            <a:endParaRPr/>
          </a:p>
        </p:txBody>
      </p:sp>
      <p:sp>
        <p:nvSpPr>
          <p:cNvPr id="98" name="object 21">
            <a:extLst>
              <a:ext uri="{FF2B5EF4-FFF2-40B4-BE49-F238E27FC236}">
                <a16:creationId xmlns:a16="http://schemas.microsoft.com/office/drawing/2014/main" id="{72A0E861-E9F6-4518-B0D7-1DA89A5F2737}"/>
              </a:ext>
            </a:extLst>
          </p:cNvPr>
          <p:cNvSpPr/>
          <p:nvPr/>
        </p:nvSpPr>
        <p:spPr>
          <a:xfrm>
            <a:off x="8021794" y="4867585"/>
            <a:ext cx="0" cy="465455"/>
          </a:xfrm>
          <a:custGeom>
            <a:avLst/>
            <a:gdLst/>
            <a:ahLst/>
            <a:cxnLst/>
            <a:rect l="l" t="t" r="r" b="b"/>
            <a:pathLst>
              <a:path h="465455">
                <a:moveTo>
                  <a:pt x="0" y="0"/>
                </a:moveTo>
                <a:lnTo>
                  <a:pt x="0" y="465069"/>
                </a:lnTo>
              </a:path>
            </a:pathLst>
          </a:custGeom>
          <a:ln w="19049">
            <a:solidFill>
              <a:srgbClr val="000000"/>
            </a:solidFill>
          </a:ln>
        </p:spPr>
        <p:txBody>
          <a:bodyPr wrap="square" lIns="0" tIns="0" rIns="0" bIns="0" rtlCol="0"/>
          <a:lstStyle/>
          <a:p>
            <a:endParaRPr/>
          </a:p>
        </p:txBody>
      </p:sp>
      <p:sp>
        <p:nvSpPr>
          <p:cNvPr id="99" name="object 22">
            <a:extLst>
              <a:ext uri="{FF2B5EF4-FFF2-40B4-BE49-F238E27FC236}">
                <a16:creationId xmlns:a16="http://schemas.microsoft.com/office/drawing/2014/main" id="{B8691424-8257-49E9-95EC-5154A48AEB3B}"/>
              </a:ext>
            </a:extLst>
          </p:cNvPr>
          <p:cNvSpPr/>
          <p:nvPr/>
        </p:nvSpPr>
        <p:spPr>
          <a:xfrm>
            <a:off x="6149115" y="4936104"/>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5" y="10746"/>
                </a:lnTo>
                <a:lnTo>
                  <a:pt x="240957" y="41349"/>
                </a:lnTo>
                <a:lnTo>
                  <a:pt x="271560" y="87143"/>
                </a:lnTo>
                <a:lnTo>
                  <a:pt x="282306" y="141149"/>
                </a:lnTo>
                <a:lnTo>
                  <a:pt x="275110" y="185762"/>
                </a:lnTo>
                <a:lnTo>
                  <a:pt x="255070" y="224508"/>
                </a:lnTo>
                <a:lnTo>
                  <a:pt x="224513" y="255064"/>
                </a:lnTo>
                <a:lnTo>
                  <a:pt x="185764"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00" name="object 23">
            <a:extLst>
              <a:ext uri="{FF2B5EF4-FFF2-40B4-BE49-F238E27FC236}">
                <a16:creationId xmlns:a16="http://schemas.microsoft.com/office/drawing/2014/main" id="{F5D945A9-74C6-4B9E-805A-70C04D849A25}"/>
              </a:ext>
            </a:extLst>
          </p:cNvPr>
          <p:cNvSpPr/>
          <p:nvPr/>
        </p:nvSpPr>
        <p:spPr>
          <a:xfrm>
            <a:off x="6530122"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1" name="object 24">
            <a:extLst>
              <a:ext uri="{FF2B5EF4-FFF2-40B4-BE49-F238E27FC236}">
                <a16:creationId xmlns:a16="http://schemas.microsoft.com/office/drawing/2014/main" id="{D58EC460-F837-4A67-971C-E6B9487F8910}"/>
              </a:ext>
            </a:extLst>
          </p:cNvPr>
          <p:cNvSpPr/>
          <p:nvPr/>
        </p:nvSpPr>
        <p:spPr>
          <a:xfrm>
            <a:off x="6911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2" name="object 25">
            <a:extLst>
              <a:ext uri="{FF2B5EF4-FFF2-40B4-BE49-F238E27FC236}">
                <a16:creationId xmlns:a16="http://schemas.microsoft.com/office/drawing/2014/main" id="{6BC5C0A1-F1C2-4210-9E2E-433593871596}"/>
              </a:ext>
            </a:extLst>
          </p:cNvPr>
          <p:cNvSpPr/>
          <p:nvPr/>
        </p:nvSpPr>
        <p:spPr>
          <a:xfrm>
            <a:off x="7292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3" name="object 26">
            <a:extLst>
              <a:ext uri="{FF2B5EF4-FFF2-40B4-BE49-F238E27FC236}">
                <a16:creationId xmlns:a16="http://schemas.microsoft.com/office/drawing/2014/main" id="{2AF713C1-1F09-47DE-9E6D-FBEDC8C98DCD}"/>
              </a:ext>
            </a:extLst>
          </p:cNvPr>
          <p:cNvSpPr/>
          <p:nvPr/>
        </p:nvSpPr>
        <p:spPr>
          <a:xfrm>
            <a:off x="7673120"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4" name="object 27">
            <a:extLst>
              <a:ext uri="{FF2B5EF4-FFF2-40B4-BE49-F238E27FC236}">
                <a16:creationId xmlns:a16="http://schemas.microsoft.com/office/drawing/2014/main" id="{94E72603-97B7-4918-B63D-39638AB3132F}"/>
              </a:ext>
            </a:extLst>
          </p:cNvPr>
          <p:cNvSpPr/>
          <p:nvPr/>
        </p:nvSpPr>
        <p:spPr>
          <a:xfrm>
            <a:off x="5645742" y="4434055"/>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a:p>
        </p:txBody>
      </p:sp>
      <p:sp>
        <p:nvSpPr>
          <p:cNvPr id="105" name="object 28">
            <a:extLst>
              <a:ext uri="{FF2B5EF4-FFF2-40B4-BE49-F238E27FC236}">
                <a16:creationId xmlns:a16="http://schemas.microsoft.com/office/drawing/2014/main" id="{B0D92049-D946-4BB5-8138-DF225D3F9E84}"/>
              </a:ext>
            </a:extLst>
          </p:cNvPr>
          <p:cNvSpPr/>
          <p:nvPr/>
        </p:nvSpPr>
        <p:spPr>
          <a:xfrm>
            <a:off x="5645742" y="3721407"/>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a:p>
        </p:txBody>
      </p:sp>
      <p:sp>
        <p:nvSpPr>
          <p:cNvPr id="106" name="object 29">
            <a:extLst>
              <a:ext uri="{FF2B5EF4-FFF2-40B4-BE49-F238E27FC236}">
                <a16:creationId xmlns:a16="http://schemas.microsoft.com/office/drawing/2014/main" id="{515CA8D5-3BEA-4434-9729-22D26ACC928E}"/>
              </a:ext>
            </a:extLst>
          </p:cNvPr>
          <p:cNvSpPr/>
          <p:nvPr/>
        </p:nvSpPr>
        <p:spPr>
          <a:xfrm>
            <a:off x="5645742" y="3721407"/>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a:p>
        </p:txBody>
      </p:sp>
      <p:sp>
        <p:nvSpPr>
          <p:cNvPr id="107" name="object 30">
            <a:extLst>
              <a:ext uri="{FF2B5EF4-FFF2-40B4-BE49-F238E27FC236}">
                <a16:creationId xmlns:a16="http://schemas.microsoft.com/office/drawing/2014/main" id="{8E7DB106-7391-44BF-B257-1C9D4F58EE72}"/>
              </a:ext>
            </a:extLst>
          </p:cNvPr>
          <p:cNvSpPr/>
          <p:nvPr/>
        </p:nvSpPr>
        <p:spPr>
          <a:xfrm>
            <a:off x="7783695" y="4434055"/>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a:p>
        </p:txBody>
      </p:sp>
      <p:sp>
        <p:nvSpPr>
          <p:cNvPr id="108" name="object 31">
            <a:extLst>
              <a:ext uri="{FF2B5EF4-FFF2-40B4-BE49-F238E27FC236}">
                <a16:creationId xmlns:a16="http://schemas.microsoft.com/office/drawing/2014/main" id="{EBC11DC9-FD1D-48F6-A5F4-BC254790600A}"/>
              </a:ext>
            </a:extLst>
          </p:cNvPr>
          <p:cNvSpPr txBox="1"/>
          <p:nvPr/>
        </p:nvSpPr>
        <p:spPr>
          <a:xfrm>
            <a:off x="8552183" y="4482079"/>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109" name="object 32">
            <a:extLst>
              <a:ext uri="{FF2B5EF4-FFF2-40B4-BE49-F238E27FC236}">
                <a16:creationId xmlns:a16="http://schemas.microsoft.com/office/drawing/2014/main" id="{74501D63-1B42-48A5-8A18-2D7A17BB57F3}"/>
              </a:ext>
            </a:extLst>
          </p:cNvPr>
          <p:cNvSpPr txBox="1"/>
          <p:nvPr/>
        </p:nvSpPr>
        <p:spPr>
          <a:xfrm>
            <a:off x="8265545" y="6090563"/>
            <a:ext cx="364490" cy="276999"/>
          </a:xfrm>
          <a:prstGeom prst="rect">
            <a:avLst/>
          </a:prstGeom>
        </p:spPr>
        <p:txBody>
          <a:bodyPr vert="horz" wrap="square" lIns="0" tIns="0" rIns="0" bIns="0" rtlCol="0">
            <a:spAutoFit/>
          </a:bodyPr>
          <a:lstStyle/>
          <a:p>
            <a:pPr marL="12700">
              <a:lnSpc>
                <a:spcPct val="100000"/>
              </a:lnSpc>
            </a:pPr>
            <a:r>
              <a:rPr spc="-5" dirty="0">
                <a:latin typeface="Arial"/>
                <a:cs typeface="Arial"/>
              </a:rPr>
              <a:t>28</a:t>
            </a:r>
            <a:endParaRPr dirty="0">
              <a:latin typeface="Arial"/>
              <a:cs typeface="Arial"/>
            </a:endParaRPr>
          </a:p>
        </p:txBody>
      </p:sp>
      <p:sp>
        <p:nvSpPr>
          <p:cNvPr id="110" name="object 35">
            <a:extLst>
              <a:ext uri="{FF2B5EF4-FFF2-40B4-BE49-F238E27FC236}">
                <a16:creationId xmlns:a16="http://schemas.microsoft.com/office/drawing/2014/main" id="{B64CDBAE-ED20-422B-B55F-96A7A8E0A8B9}"/>
              </a:ext>
            </a:extLst>
          </p:cNvPr>
          <p:cNvSpPr txBox="1"/>
          <p:nvPr/>
        </p:nvSpPr>
        <p:spPr>
          <a:xfrm>
            <a:off x="6574633" y="6572394"/>
            <a:ext cx="359475"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a:t>
            </a:r>
            <a:endParaRPr sz="1800" dirty="0">
              <a:latin typeface="Arial"/>
              <a:cs typeface="Arial"/>
            </a:endParaRPr>
          </a:p>
        </p:txBody>
      </p:sp>
      <p:sp>
        <p:nvSpPr>
          <p:cNvPr id="112" name="TextBox 111">
            <a:extLst>
              <a:ext uri="{FF2B5EF4-FFF2-40B4-BE49-F238E27FC236}">
                <a16:creationId xmlns:a16="http://schemas.microsoft.com/office/drawing/2014/main" id="{0948F4D7-7CF2-4920-9616-26B62501722B}"/>
              </a:ext>
            </a:extLst>
          </p:cNvPr>
          <p:cNvSpPr txBox="1"/>
          <p:nvPr/>
        </p:nvSpPr>
        <p:spPr>
          <a:xfrm>
            <a:off x="7980295" y="4820512"/>
            <a:ext cx="492443" cy="461665"/>
          </a:xfrm>
          <a:prstGeom prst="rect">
            <a:avLst/>
          </a:prstGeom>
          <a:noFill/>
        </p:spPr>
        <p:txBody>
          <a:bodyPr wrap="none" rtlCol="0">
            <a:spAutoFit/>
          </a:bodyPr>
          <a:lstStyle/>
          <a:p>
            <a:r>
              <a:rPr lang="en-US" sz="2400" dirty="0"/>
              <a:t>…</a:t>
            </a:r>
            <a:endParaRPr lang="en-SE" sz="2400" dirty="0"/>
          </a:p>
        </p:txBody>
      </p:sp>
      <p:sp>
        <p:nvSpPr>
          <p:cNvPr id="56" name="TextBox 55">
            <a:extLst>
              <a:ext uri="{FF2B5EF4-FFF2-40B4-BE49-F238E27FC236}">
                <a16:creationId xmlns:a16="http://schemas.microsoft.com/office/drawing/2014/main" id="{80761851-29B8-4DEC-9601-3A6B60606FAC}"/>
              </a:ext>
            </a:extLst>
          </p:cNvPr>
          <p:cNvSpPr txBox="1"/>
          <p:nvPr/>
        </p:nvSpPr>
        <p:spPr>
          <a:xfrm>
            <a:off x="6346386" y="5271755"/>
            <a:ext cx="1781944" cy="369332"/>
          </a:xfrm>
          <a:prstGeom prst="rect">
            <a:avLst/>
          </a:prstGeom>
          <a:noFill/>
        </p:spPr>
        <p:txBody>
          <a:bodyPr wrap="square">
            <a:spAutoFit/>
          </a:bodyPr>
          <a:lstStyle/>
          <a:p>
            <a:pPr marL="12700">
              <a:lnSpc>
                <a:spcPct val="100000"/>
              </a:lnSpc>
            </a:pPr>
            <a:r>
              <a:rPr lang="en-US" sz="1800" spc="-5" dirty="0">
                <a:latin typeface="Arial"/>
                <a:cs typeface="Arial"/>
              </a:rPr>
              <a:t>(10 neurons)</a:t>
            </a:r>
            <a:endParaRPr lang="en-US" sz="1800" dirty="0">
              <a:latin typeface="Arial"/>
              <a:cs typeface="Arial"/>
            </a:endParaRPr>
          </a:p>
        </p:txBody>
      </p:sp>
    </p:spTree>
    <p:extLst>
      <p:ext uri="{BB962C8B-B14F-4D97-AF65-F5344CB8AC3E}">
        <p14:creationId xmlns:p14="http://schemas.microsoft.com/office/powerpoint/2010/main" val="29933736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7EC44-9E61-4943-BC62-54F947863B69}"/>
              </a:ext>
            </a:extLst>
          </p:cNvPr>
          <p:cNvSpPr>
            <a:spLocks noGrp="1"/>
          </p:cNvSpPr>
          <p:nvPr>
            <p:ph type="title"/>
          </p:nvPr>
        </p:nvSpPr>
        <p:spPr>
          <a:xfrm>
            <a:off x="457200" y="274638"/>
            <a:ext cx="8686800" cy="868362"/>
          </a:xfrm>
        </p:spPr>
        <p:txBody>
          <a:bodyPr/>
          <a:lstStyle/>
          <a:p>
            <a:r>
              <a:rPr lang="en-US" sz="3600" dirty="0"/>
              <a:t>CONV </a:t>
            </a:r>
            <a:r>
              <a:rPr lang="en-US" sz="3600"/>
              <a:t>Example 5: </a:t>
            </a:r>
            <a:r>
              <a:rPr lang="en-US" sz="3600" dirty="0"/>
              <a:t>Neuron View</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3FD19C-7DD5-4AE3-BA6C-A8E259F947C3}"/>
                  </a:ext>
                </a:extLst>
              </p:cNvPr>
              <p:cNvSpPr>
                <a:spLocks noGrp="1"/>
              </p:cNvSpPr>
              <p:nvPr>
                <p:ph idx="1"/>
              </p:nvPr>
            </p:nvSpPr>
            <p:spPr>
              <a:xfrm>
                <a:off x="1" y="1059780"/>
                <a:ext cx="5796136" cy="2851149"/>
              </a:xfrm>
            </p:spPr>
            <p:txBody>
              <a:bodyPr>
                <a:normAutofit fontScale="77500" lnSpcReduction="20000"/>
              </a:bodyPr>
              <a:lstStyle/>
              <a:p>
                <a:r>
                  <a:rPr lang="en-US" dirty="0"/>
                  <a:t>One activation map is a </a:t>
                </a:r>
                <a14:m>
                  <m:oMath xmlns:m="http://schemas.openxmlformats.org/officeDocument/2006/math">
                    <m:r>
                      <a:rPr lang="en-US" i="1" dirty="0" smtClean="0">
                        <a:latin typeface="Cambria Math" panose="02040503050406030204" pitchFamily="18" charset="0"/>
                      </a:rPr>
                      <m:t>28</m:t>
                    </m:r>
                    <m:r>
                      <a:rPr lang="en-US" b="0" i="1" dirty="0" smtClean="0">
                        <a:latin typeface="Cambria Math" panose="02040503050406030204" pitchFamily="18" charset="0"/>
                      </a:rPr>
                      <m:t>×</m:t>
                    </m:r>
                    <m:r>
                      <a:rPr lang="en-US" i="1" dirty="0" smtClean="0">
                        <a:latin typeface="Cambria Math" panose="02040503050406030204" pitchFamily="18" charset="0"/>
                      </a:rPr>
                      <m:t>28</m:t>
                    </m:r>
                  </m:oMath>
                </a14:m>
                <a:r>
                  <a:rPr lang="en-US" dirty="0"/>
                  <a:t> sheet of neuron outputs. </a:t>
                </a:r>
              </a:p>
              <a:p>
                <a:r>
                  <a:rPr lang="en-US" dirty="0"/>
                  <a:t>With 10 filters, the CONV layer consists of neurons arranged in a 3D grid (</a:t>
                </a:r>
                <a14:m>
                  <m:oMath xmlns:m="http://schemas.openxmlformats.org/officeDocument/2006/math">
                    <m:r>
                      <a:rPr lang="en-US" i="1" dirty="0" smtClean="0">
                        <a:latin typeface="Cambria Math" panose="02040503050406030204" pitchFamily="18" charset="0"/>
                      </a:rPr>
                      <m:t>28</m:t>
                    </m:r>
                    <m:r>
                      <a:rPr lang="en-US" i="1" dirty="0">
                        <a:latin typeface="Cambria Math" panose="02040503050406030204" pitchFamily="18" charset="0"/>
                      </a:rPr>
                      <m:t>×</m:t>
                    </m:r>
                    <m:r>
                      <a:rPr lang="en-US" i="1" dirty="0" smtClean="0">
                        <a:latin typeface="Cambria Math" panose="02040503050406030204" pitchFamily="18" charset="0"/>
                      </a:rPr>
                      <m:t>28</m:t>
                    </m:r>
                    <m:r>
                      <a:rPr lang="en-US" b="0" i="1" dirty="0" smtClean="0">
                        <a:latin typeface="Cambria Math" panose="02040503050406030204" pitchFamily="18" charset="0"/>
                      </a:rPr>
                      <m:t>×</m:t>
                    </m:r>
                    <m:r>
                      <a:rPr lang="en-US" i="1" dirty="0" smtClean="0">
                        <a:latin typeface="Cambria Math" panose="02040503050406030204" pitchFamily="18" charset="0"/>
                      </a:rPr>
                      <m:t>10</m:t>
                    </m:r>
                  </m:oMath>
                </a14:m>
                <a:r>
                  <a:rPr lang="en-US" dirty="0"/>
                  <a:t>). </a:t>
                </a:r>
              </a:p>
              <a:p>
                <a:pPr lvl="1"/>
                <a:r>
                  <a:rPr lang="en-US" dirty="0"/>
                  <a:t>For each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patch of the input, there are 10 different neurons all looking at it, each extracting different features</a:t>
                </a:r>
              </a:p>
            </p:txBody>
          </p:sp>
        </mc:Choice>
        <mc:Fallback xmlns="">
          <p:sp>
            <p:nvSpPr>
              <p:cNvPr id="3" name="Content Placeholder 2">
                <a:extLst>
                  <a:ext uri="{FF2B5EF4-FFF2-40B4-BE49-F238E27FC236}">
                    <a16:creationId xmlns:a16="http://schemas.microsoft.com/office/drawing/2014/main" id="{503FD19C-7DD5-4AE3-BA6C-A8E259F947C3}"/>
                  </a:ext>
                </a:extLst>
              </p:cNvPr>
              <p:cNvSpPr>
                <a:spLocks noGrp="1" noRot="1" noChangeAspect="1" noMove="1" noResize="1" noEditPoints="1" noAdjustHandles="1" noChangeArrowheads="1" noChangeShapeType="1" noTextEdit="1"/>
              </p:cNvSpPr>
              <p:nvPr>
                <p:ph idx="1"/>
              </p:nvPr>
            </p:nvSpPr>
            <p:spPr>
              <a:xfrm>
                <a:off x="1" y="1059780"/>
                <a:ext cx="5796136" cy="2851149"/>
              </a:xfrm>
              <a:blipFill>
                <a:blip r:embed="rId2"/>
                <a:stretch>
                  <a:fillRect l="-1472" t="-4487" r="-210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4265563-4497-4BE5-A346-4AD27EF975F1}"/>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grpSp>
        <p:nvGrpSpPr>
          <p:cNvPr id="9" name="Group 8">
            <a:extLst>
              <a:ext uri="{FF2B5EF4-FFF2-40B4-BE49-F238E27FC236}">
                <a16:creationId xmlns:a16="http://schemas.microsoft.com/office/drawing/2014/main" id="{3241D67C-ACBD-4644-8570-E4A1C787E5FE}"/>
              </a:ext>
            </a:extLst>
          </p:cNvPr>
          <p:cNvGrpSpPr/>
          <p:nvPr/>
        </p:nvGrpSpPr>
        <p:grpSpPr>
          <a:xfrm>
            <a:off x="5722301" y="1228709"/>
            <a:ext cx="3382291" cy="1934083"/>
            <a:chOff x="2123728" y="4575811"/>
            <a:chExt cx="3191510" cy="1824989"/>
          </a:xfrm>
        </p:grpSpPr>
        <p:sp>
          <p:nvSpPr>
            <p:cNvPr id="7" name="object 26">
              <a:extLst>
                <a:ext uri="{FF2B5EF4-FFF2-40B4-BE49-F238E27FC236}">
                  <a16:creationId xmlns:a16="http://schemas.microsoft.com/office/drawing/2014/main" id="{8E979F8A-C8C0-4EA5-ADAB-7A16DFD070D3}"/>
                </a:ext>
              </a:extLst>
            </p:cNvPr>
            <p:cNvSpPr/>
            <p:nvPr/>
          </p:nvSpPr>
          <p:spPr>
            <a:xfrm>
              <a:off x="2128503" y="4580573"/>
              <a:ext cx="3181793" cy="1815396"/>
            </a:xfrm>
            <a:prstGeom prst="rect">
              <a:avLst/>
            </a:prstGeom>
            <a:blipFill>
              <a:blip r:embed="rId3" cstate="print"/>
              <a:stretch>
                <a:fillRect/>
              </a:stretch>
            </a:blipFill>
          </p:spPr>
          <p:txBody>
            <a:bodyPr wrap="square" lIns="0" tIns="0" rIns="0" bIns="0" rtlCol="0"/>
            <a:lstStyle/>
            <a:p>
              <a:endParaRPr/>
            </a:p>
          </p:txBody>
        </p:sp>
        <p:sp>
          <p:nvSpPr>
            <p:cNvPr id="8" name="object 27">
              <a:extLst>
                <a:ext uri="{FF2B5EF4-FFF2-40B4-BE49-F238E27FC236}">
                  <a16:creationId xmlns:a16="http://schemas.microsoft.com/office/drawing/2014/main" id="{061CCEF4-095C-4F5F-999A-F845541E0D00}"/>
                </a:ext>
              </a:extLst>
            </p:cNvPr>
            <p:cNvSpPr/>
            <p:nvPr/>
          </p:nvSpPr>
          <p:spPr>
            <a:xfrm>
              <a:off x="2123728" y="4575811"/>
              <a:ext cx="3191510" cy="1824989"/>
            </a:xfrm>
            <a:custGeom>
              <a:avLst/>
              <a:gdLst/>
              <a:ahLst/>
              <a:cxnLst/>
              <a:rect l="l" t="t" r="r" b="b"/>
              <a:pathLst>
                <a:path w="3191509" h="1824989">
                  <a:moveTo>
                    <a:pt x="0" y="0"/>
                  </a:moveTo>
                  <a:lnTo>
                    <a:pt x="3191343" y="0"/>
                  </a:lnTo>
                  <a:lnTo>
                    <a:pt x="3191343" y="1824933"/>
                  </a:lnTo>
                  <a:lnTo>
                    <a:pt x="0" y="1824933"/>
                  </a:lnTo>
                  <a:lnTo>
                    <a:pt x="0" y="0"/>
                  </a:lnTo>
                  <a:close/>
                </a:path>
              </a:pathLst>
            </a:custGeom>
            <a:ln w="9524">
              <a:solidFill>
                <a:srgbClr val="000000"/>
              </a:solidFill>
            </a:ln>
          </p:spPr>
          <p:txBody>
            <a:bodyPr wrap="square" lIns="0" tIns="0" rIns="0" bIns="0" rtlCol="0"/>
            <a:lstStyle/>
            <a:p>
              <a:endParaRPr/>
            </a:p>
          </p:txBody>
        </p:sp>
      </p:grpSp>
      <p:sp>
        <p:nvSpPr>
          <p:cNvPr id="10" name="object 5">
            <a:extLst>
              <a:ext uri="{FF2B5EF4-FFF2-40B4-BE49-F238E27FC236}">
                <a16:creationId xmlns:a16="http://schemas.microsoft.com/office/drawing/2014/main" id="{44366670-756F-4979-B9A6-05ECC52F6D16}"/>
              </a:ext>
            </a:extLst>
          </p:cNvPr>
          <p:cNvSpPr/>
          <p:nvPr/>
        </p:nvSpPr>
        <p:spPr>
          <a:xfrm>
            <a:off x="884068" y="4922685"/>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11" name="object 6">
            <a:extLst>
              <a:ext uri="{FF2B5EF4-FFF2-40B4-BE49-F238E27FC236}">
                <a16:creationId xmlns:a16="http://schemas.microsoft.com/office/drawing/2014/main" id="{7C471784-2CD8-4306-9FA1-772E853D9B51}"/>
              </a:ext>
            </a:extLst>
          </p:cNvPr>
          <p:cNvSpPr/>
          <p:nvPr/>
        </p:nvSpPr>
        <p:spPr>
          <a:xfrm>
            <a:off x="884068" y="4771988"/>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12" name="object 7">
            <a:extLst>
              <a:ext uri="{FF2B5EF4-FFF2-40B4-BE49-F238E27FC236}">
                <a16:creationId xmlns:a16="http://schemas.microsoft.com/office/drawing/2014/main" id="{C273C399-846D-4594-BDB2-95714489AE7D}"/>
              </a:ext>
            </a:extLst>
          </p:cNvPr>
          <p:cNvSpPr/>
          <p:nvPr/>
        </p:nvSpPr>
        <p:spPr>
          <a:xfrm>
            <a:off x="884068" y="4771988"/>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13" name="object 8">
            <a:extLst>
              <a:ext uri="{FF2B5EF4-FFF2-40B4-BE49-F238E27FC236}">
                <a16:creationId xmlns:a16="http://schemas.microsoft.com/office/drawing/2014/main" id="{9402CF38-AE8A-442F-9253-C8788BC47257}"/>
              </a:ext>
            </a:extLst>
          </p:cNvPr>
          <p:cNvSpPr/>
          <p:nvPr/>
        </p:nvSpPr>
        <p:spPr>
          <a:xfrm>
            <a:off x="1015670" y="4922685"/>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14" name="object 9">
            <a:extLst>
              <a:ext uri="{FF2B5EF4-FFF2-40B4-BE49-F238E27FC236}">
                <a16:creationId xmlns:a16="http://schemas.microsoft.com/office/drawing/2014/main" id="{D677AD18-E879-4BDA-91F2-5EA5F4144B1A}"/>
              </a:ext>
            </a:extLst>
          </p:cNvPr>
          <p:cNvSpPr/>
          <p:nvPr/>
        </p:nvSpPr>
        <p:spPr>
          <a:xfrm>
            <a:off x="2480315" y="5037787"/>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5" name="object 10">
            <a:extLst>
              <a:ext uri="{FF2B5EF4-FFF2-40B4-BE49-F238E27FC236}">
                <a16:creationId xmlns:a16="http://schemas.microsoft.com/office/drawing/2014/main" id="{172DFA13-165D-4BB7-A2C7-5CF82E293B57}"/>
              </a:ext>
            </a:extLst>
          </p:cNvPr>
          <p:cNvSpPr/>
          <p:nvPr/>
        </p:nvSpPr>
        <p:spPr>
          <a:xfrm>
            <a:off x="990818" y="5178937"/>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6" name="object 11">
            <a:extLst>
              <a:ext uri="{FF2B5EF4-FFF2-40B4-BE49-F238E27FC236}">
                <a16:creationId xmlns:a16="http://schemas.microsoft.com/office/drawing/2014/main" id="{87191ECE-33DD-41BC-925D-A9ACD2F46948}"/>
              </a:ext>
            </a:extLst>
          </p:cNvPr>
          <p:cNvSpPr/>
          <p:nvPr/>
        </p:nvSpPr>
        <p:spPr>
          <a:xfrm>
            <a:off x="1010318" y="4941638"/>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7" name="object 12">
            <a:extLst>
              <a:ext uri="{FF2B5EF4-FFF2-40B4-BE49-F238E27FC236}">
                <a16:creationId xmlns:a16="http://schemas.microsoft.com/office/drawing/2014/main" id="{2500CF6E-B6AA-45FF-9C79-76BA24435E17}"/>
              </a:ext>
            </a:extLst>
          </p:cNvPr>
          <p:cNvSpPr/>
          <p:nvPr/>
        </p:nvSpPr>
        <p:spPr>
          <a:xfrm>
            <a:off x="1146518" y="4792238"/>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8" name="object 13">
            <a:extLst>
              <a:ext uri="{FF2B5EF4-FFF2-40B4-BE49-F238E27FC236}">
                <a16:creationId xmlns:a16="http://schemas.microsoft.com/office/drawing/2014/main" id="{5157B676-4654-4E4E-9DA0-27E0473F7908}"/>
              </a:ext>
            </a:extLst>
          </p:cNvPr>
          <p:cNvSpPr/>
          <p:nvPr/>
        </p:nvSpPr>
        <p:spPr>
          <a:xfrm>
            <a:off x="1172618" y="5178937"/>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9" name="object 14">
            <a:extLst>
              <a:ext uri="{FF2B5EF4-FFF2-40B4-BE49-F238E27FC236}">
                <a16:creationId xmlns:a16="http://schemas.microsoft.com/office/drawing/2014/main" id="{427EFF0F-991B-4B68-93B6-4FC8217F43AB}"/>
              </a:ext>
            </a:extLst>
          </p:cNvPr>
          <p:cNvSpPr txBox="1"/>
          <p:nvPr/>
        </p:nvSpPr>
        <p:spPr>
          <a:xfrm>
            <a:off x="1153193" y="6176569"/>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20" name="object 15">
            <a:extLst>
              <a:ext uri="{FF2B5EF4-FFF2-40B4-BE49-F238E27FC236}">
                <a16:creationId xmlns:a16="http://schemas.microsoft.com/office/drawing/2014/main" id="{4D9B0353-08C6-478B-9F07-44AFE4875E79}"/>
              </a:ext>
            </a:extLst>
          </p:cNvPr>
          <p:cNvSpPr txBox="1"/>
          <p:nvPr/>
        </p:nvSpPr>
        <p:spPr>
          <a:xfrm>
            <a:off x="1517495" y="4103390"/>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21" name="object 16">
            <a:extLst>
              <a:ext uri="{FF2B5EF4-FFF2-40B4-BE49-F238E27FC236}">
                <a16:creationId xmlns:a16="http://schemas.microsoft.com/office/drawing/2014/main" id="{10E5C8EB-19E6-48D8-B83E-CEDD114E5812}"/>
              </a:ext>
            </a:extLst>
          </p:cNvPr>
          <p:cNvSpPr txBox="1"/>
          <p:nvPr/>
        </p:nvSpPr>
        <p:spPr>
          <a:xfrm>
            <a:off x="482582" y="656819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22" name="object 17">
            <a:extLst>
              <a:ext uri="{FF2B5EF4-FFF2-40B4-BE49-F238E27FC236}">
                <a16:creationId xmlns:a16="http://schemas.microsoft.com/office/drawing/2014/main" id="{F4645B21-41FD-4F6B-9C2E-7457B336991D}"/>
              </a:ext>
            </a:extLst>
          </p:cNvPr>
          <p:cNvSpPr/>
          <p:nvPr/>
        </p:nvSpPr>
        <p:spPr>
          <a:xfrm>
            <a:off x="467544" y="4543216"/>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23" name="object 18">
            <a:extLst>
              <a:ext uri="{FF2B5EF4-FFF2-40B4-BE49-F238E27FC236}">
                <a16:creationId xmlns:a16="http://schemas.microsoft.com/office/drawing/2014/main" id="{2CED76A4-77FF-4F99-B785-6FEED11B8C06}"/>
              </a:ext>
            </a:extLst>
          </p:cNvPr>
          <p:cNvSpPr/>
          <p:nvPr/>
        </p:nvSpPr>
        <p:spPr>
          <a:xfrm>
            <a:off x="467544" y="3799990"/>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4" name="object 19">
            <a:extLst>
              <a:ext uri="{FF2B5EF4-FFF2-40B4-BE49-F238E27FC236}">
                <a16:creationId xmlns:a16="http://schemas.microsoft.com/office/drawing/2014/main" id="{FAD8A6D4-9192-4CFB-AFEC-79B7EE5B435E}"/>
              </a:ext>
            </a:extLst>
          </p:cNvPr>
          <p:cNvSpPr/>
          <p:nvPr/>
        </p:nvSpPr>
        <p:spPr>
          <a:xfrm>
            <a:off x="467544" y="379999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5" name="object 20">
            <a:extLst>
              <a:ext uri="{FF2B5EF4-FFF2-40B4-BE49-F238E27FC236}">
                <a16:creationId xmlns:a16="http://schemas.microsoft.com/office/drawing/2014/main" id="{F724B079-845C-449A-9840-FB8281BBE7A3}"/>
              </a:ext>
            </a:extLst>
          </p:cNvPr>
          <p:cNvSpPr/>
          <p:nvPr/>
        </p:nvSpPr>
        <p:spPr>
          <a:xfrm>
            <a:off x="680716" y="4543216"/>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4064A191-1954-43F0-93EC-0E51CE99C752}"/>
              </a:ext>
            </a:extLst>
          </p:cNvPr>
          <p:cNvSpPr/>
          <p:nvPr/>
        </p:nvSpPr>
        <p:spPr>
          <a:xfrm>
            <a:off x="2264765" y="4354379"/>
            <a:ext cx="159385" cy="2204085"/>
          </a:xfrm>
          <a:custGeom>
            <a:avLst/>
            <a:gdLst/>
            <a:ahLst/>
            <a:cxnLst/>
            <a:rect l="l" t="t" r="r" b="b"/>
            <a:pathLst>
              <a:path w="159385" h="2204085">
                <a:moveTo>
                  <a:pt x="0" y="0"/>
                </a:moveTo>
                <a:lnTo>
                  <a:pt x="159009" y="0"/>
                </a:lnTo>
                <a:lnTo>
                  <a:pt x="159009" y="2203505"/>
                </a:lnTo>
                <a:lnTo>
                  <a:pt x="0" y="2203505"/>
                </a:lnTo>
                <a:lnTo>
                  <a:pt x="0" y="0"/>
                </a:lnTo>
                <a:close/>
              </a:path>
            </a:pathLst>
          </a:custGeom>
          <a:solidFill>
            <a:srgbClr val="C8DAF7">
              <a:alpha val="42689"/>
            </a:srgbClr>
          </a:solidFill>
        </p:spPr>
        <p:txBody>
          <a:bodyPr wrap="square" lIns="0" tIns="0" rIns="0" bIns="0" rtlCol="0"/>
          <a:lstStyle/>
          <a:p>
            <a:endParaRPr/>
          </a:p>
        </p:txBody>
      </p:sp>
      <p:sp>
        <p:nvSpPr>
          <p:cNvPr id="27" name="object 27">
            <a:extLst>
              <a:ext uri="{FF2B5EF4-FFF2-40B4-BE49-F238E27FC236}">
                <a16:creationId xmlns:a16="http://schemas.microsoft.com/office/drawing/2014/main" id="{4B4316CF-AD5C-4EE0-9792-C9ECBAC4E736}"/>
              </a:ext>
            </a:extLst>
          </p:cNvPr>
          <p:cNvSpPr/>
          <p:nvPr/>
        </p:nvSpPr>
        <p:spPr>
          <a:xfrm>
            <a:off x="2264765" y="3799990"/>
            <a:ext cx="713740" cy="2758440"/>
          </a:xfrm>
          <a:custGeom>
            <a:avLst/>
            <a:gdLst/>
            <a:ahLst/>
            <a:cxnLst/>
            <a:rect l="l" t="t" r="r" b="b"/>
            <a:pathLst>
              <a:path w="713739" h="2758440">
                <a:moveTo>
                  <a:pt x="0" y="554388"/>
                </a:moveTo>
                <a:lnTo>
                  <a:pt x="554398" y="0"/>
                </a:lnTo>
                <a:lnTo>
                  <a:pt x="713398" y="0"/>
                </a:lnTo>
                <a:lnTo>
                  <a:pt x="713398" y="2203495"/>
                </a:lnTo>
                <a:lnTo>
                  <a:pt x="159009" y="2757894"/>
                </a:lnTo>
                <a:lnTo>
                  <a:pt x="0" y="2757894"/>
                </a:lnTo>
                <a:lnTo>
                  <a:pt x="0" y="554388"/>
                </a:lnTo>
                <a:close/>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B4E2093F-3CC1-4FDA-8B36-718595CB7361}"/>
              </a:ext>
            </a:extLst>
          </p:cNvPr>
          <p:cNvSpPr/>
          <p:nvPr/>
        </p:nvSpPr>
        <p:spPr>
          <a:xfrm>
            <a:off x="2264765" y="3799990"/>
            <a:ext cx="713740" cy="554990"/>
          </a:xfrm>
          <a:custGeom>
            <a:avLst/>
            <a:gdLst/>
            <a:ahLst/>
            <a:cxnLst/>
            <a:rect l="l" t="t" r="r" b="b"/>
            <a:pathLst>
              <a:path w="713739" h="554989">
                <a:moveTo>
                  <a:pt x="0" y="554388"/>
                </a:moveTo>
                <a:lnTo>
                  <a:pt x="159009" y="554388"/>
                </a:lnTo>
                <a:lnTo>
                  <a:pt x="713398" y="0"/>
                </a:lnTo>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C20B4414-4C4B-4652-88EE-A294CE9F874D}"/>
              </a:ext>
            </a:extLst>
          </p:cNvPr>
          <p:cNvSpPr/>
          <p:nvPr/>
        </p:nvSpPr>
        <p:spPr>
          <a:xfrm>
            <a:off x="2423775" y="4354379"/>
            <a:ext cx="0" cy="2204085"/>
          </a:xfrm>
          <a:custGeom>
            <a:avLst/>
            <a:gdLst/>
            <a:ahLst/>
            <a:cxnLst/>
            <a:rect l="l" t="t" r="r" b="b"/>
            <a:pathLst>
              <a:path h="2204085">
                <a:moveTo>
                  <a:pt x="0" y="0"/>
                </a:moveTo>
                <a:lnTo>
                  <a:pt x="0" y="2203505"/>
                </a:lnTo>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18235A8A-4160-40F6-BEAA-91E0075E7DB3}"/>
              </a:ext>
            </a:extLst>
          </p:cNvPr>
          <p:cNvSpPr txBox="1"/>
          <p:nvPr/>
        </p:nvSpPr>
        <p:spPr>
          <a:xfrm>
            <a:off x="2755742" y="622907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31" name="object 31">
            <a:extLst>
              <a:ext uri="{FF2B5EF4-FFF2-40B4-BE49-F238E27FC236}">
                <a16:creationId xmlns:a16="http://schemas.microsoft.com/office/drawing/2014/main" id="{A9CE2350-D5C4-4BD8-9BFE-968234E10B40}"/>
              </a:ext>
            </a:extLst>
          </p:cNvPr>
          <p:cNvSpPr txBox="1"/>
          <p:nvPr/>
        </p:nvSpPr>
        <p:spPr>
          <a:xfrm>
            <a:off x="2993018" y="484846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32" name="object 5">
            <a:extLst>
              <a:ext uri="{FF2B5EF4-FFF2-40B4-BE49-F238E27FC236}">
                <a16:creationId xmlns:a16="http://schemas.microsoft.com/office/drawing/2014/main" id="{C032AF64-EB16-452C-95AC-44CD5027939E}"/>
              </a:ext>
            </a:extLst>
          </p:cNvPr>
          <p:cNvSpPr/>
          <p:nvPr/>
        </p:nvSpPr>
        <p:spPr>
          <a:xfrm>
            <a:off x="4557826" y="4839727"/>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33" name="object 6">
            <a:extLst>
              <a:ext uri="{FF2B5EF4-FFF2-40B4-BE49-F238E27FC236}">
                <a16:creationId xmlns:a16="http://schemas.microsoft.com/office/drawing/2014/main" id="{B5F11EBC-2AB4-4EA4-BD2D-F3873472202C}"/>
              </a:ext>
            </a:extLst>
          </p:cNvPr>
          <p:cNvSpPr/>
          <p:nvPr/>
        </p:nvSpPr>
        <p:spPr>
          <a:xfrm>
            <a:off x="4557826" y="4689030"/>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34" name="object 7">
            <a:extLst>
              <a:ext uri="{FF2B5EF4-FFF2-40B4-BE49-F238E27FC236}">
                <a16:creationId xmlns:a16="http://schemas.microsoft.com/office/drawing/2014/main" id="{72DC60C7-EF0D-4D85-8244-0CB7F4F7C2F2}"/>
              </a:ext>
            </a:extLst>
          </p:cNvPr>
          <p:cNvSpPr/>
          <p:nvPr/>
        </p:nvSpPr>
        <p:spPr>
          <a:xfrm>
            <a:off x="4557826" y="468903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35" name="object 8">
            <a:extLst>
              <a:ext uri="{FF2B5EF4-FFF2-40B4-BE49-F238E27FC236}">
                <a16:creationId xmlns:a16="http://schemas.microsoft.com/office/drawing/2014/main" id="{64015F85-13DC-4A3B-BAAB-62839182CBF3}"/>
              </a:ext>
            </a:extLst>
          </p:cNvPr>
          <p:cNvSpPr/>
          <p:nvPr/>
        </p:nvSpPr>
        <p:spPr>
          <a:xfrm>
            <a:off x="4689428" y="4839727"/>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36" name="object 9">
            <a:extLst>
              <a:ext uri="{FF2B5EF4-FFF2-40B4-BE49-F238E27FC236}">
                <a16:creationId xmlns:a16="http://schemas.microsoft.com/office/drawing/2014/main" id="{408CFB80-94EE-45A5-A6DD-8818313274A6}"/>
              </a:ext>
            </a:extLst>
          </p:cNvPr>
          <p:cNvSpPr txBox="1"/>
          <p:nvPr/>
        </p:nvSpPr>
        <p:spPr>
          <a:xfrm>
            <a:off x="4826951" y="6093611"/>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37" name="object 10">
            <a:extLst>
              <a:ext uri="{FF2B5EF4-FFF2-40B4-BE49-F238E27FC236}">
                <a16:creationId xmlns:a16="http://schemas.microsoft.com/office/drawing/2014/main" id="{D2D27F23-335A-4B95-805E-9FF9D9FB7F8A}"/>
              </a:ext>
            </a:extLst>
          </p:cNvPr>
          <p:cNvSpPr txBox="1"/>
          <p:nvPr/>
        </p:nvSpPr>
        <p:spPr>
          <a:xfrm>
            <a:off x="5191253" y="4020432"/>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38" name="object 11">
            <a:extLst>
              <a:ext uri="{FF2B5EF4-FFF2-40B4-BE49-F238E27FC236}">
                <a16:creationId xmlns:a16="http://schemas.microsoft.com/office/drawing/2014/main" id="{B0D30204-0D57-4CC6-9A27-9BB2A6F29409}"/>
              </a:ext>
            </a:extLst>
          </p:cNvPr>
          <p:cNvSpPr txBox="1"/>
          <p:nvPr/>
        </p:nvSpPr>
        <p:spPr>
          <a:xfrm>
            <a:off x="4156340" y="648524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39" name="object 12">
            <a:extLst>
              <a:ext uri="{FF2B5EF4-FFF2-40B4-BE49-F238E27FC236}">
                <a16:creationId xmlns:a16="http://schemas.microsoft.com/office/drawing/2014/main" id="{EF6E5E42-4C24-4A73-A57C-BC2E5C68F1E6}"/>
              </a:ext>
            </a:extLst>
          </p:cNvPr>
          <p:cNvSpPr/>
          <p:nvPr/>
        </p:nvSpPr>
        <p:spPr>
          <a:xfrm>
            <a:off x="4141302" y="4460258"/>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40" name="object 13">
            <a:extLst>
              <a:ext uri="{FF2B5EF4-FFF2-40B4-BE49-F238E27FC236}">
                <a16:creationId xmlns:a16="http://schemas.microsoft.com/office/drawing/2014/main" id="{225FBAC5-E2A2-45F7-A8D5-DD05A804B368}"/>
              </a:ext>
            </a:extLst>
          </p:cNvPr>
          <p:cNvSpPr/>
          <p:nvPr/>
        </p:nvSpPr>
        <p:spPr>
          <a:xfrm>
            <a:off x="4141302" y="371703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41" name="object 14">
            <a:extLst>
              <a:ext uri="{FF2B5EF4-FFF2-40B4-BE49-F238E27FC236}">
                <a16:creationId xmlns:a16="http://schemas.microsoft.com/office/drawing/2014/main" id="{DF977195-2DC5-4416-963B-5F549B0789C7}"/>
              </a:ext>
            </a:extLst>
          </p:cNvPr>
          <p:cNvSpPr/>
          <p:nvPr/>
        </p:nvSpPr>
        <p:spPr>
          <a:xfrm>
            <a:off x="4141302" y="3717032"/>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42" name="object 15">
            <a:extLst>
              <a:ext uri="{FF2B5EF4-FFF2-40B4-BE49-F238E27FC236}">
                <a16:creationId xmlns:a16="http://schemas.microsoft.com/office/drawing/2014/main" id="{66CF1E61-66E4-4DD5-9017-354A634B6830}"/>
              </a:ext>
            </a:extLst>
          </p:cNvPr>
          <p:cNvSpPr/>
          <p:nvPr/>
        </p:nvSpPr>
        <p:spPr>
          <a:xfrm>
            <a:off x="4354474" y="4460258"/>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43" name="object 18">
            <a:extLst>
              <a:ext uri="{FF2B5EF4-FFF2-40B4-BE49-F238E27FC236}">
                <a16:creationId xmlns:a16="http://schemas.microsoft.com/office/drawing/2014/main" id="{BDC4B160-55A4-4214-B62B-84AEC4DE72F4}"/>
              </a:ext>
            </a:extLst>
          </p:cNvPr>
          <p:cNvSpPr/>
          <p:nvPr/>
        </p:nvSpPr>
        <p:spPr>
          <a:xfrm>
            <a:off x="7783694" y="4867584"/>
            <a:ext cx="238125" cy="465455"/>
          </a:xfrm>
          <a:custGeom>
            <a:avLst/>
            <a:gdLst/>
            <a:ahLst/>
            <a:cxnLst/>
            <a:rect l="l" t="t" r="r" b="b"/>
            <a:pathLst>
              <a:path w="238125" h="465455">
                <a:moveTo>
                  <a:pt x="0" y="0"/>
                </a:moveTo>
                <a:lnTo>
                  <a:pt x="238099" y="0"/>
                </a:lnTo>
                <a:lnTo>
                  <a:pt x="238099" y="465069"/>
                </a:lnTo>
                <a:lnTo>
                  <a:pt x="0" y="465069"/>
                </a:lnTo>
                <a:lnTo>
                  <a:pt x="0" y="0"/>
                </a:lnTo>
                <a:close/>
              </a:path>
            </a:pathLst>
          </a:custGeom>
          <a:solidFill>
            <a:srgbClr val="C8DAF7">
              <a:alpha val="42689"/>
            </a:srgbClr>
          </a:solidFill>
        </p:spPr>
        <p:txBody>
          <a:bodyPr wrap="square" lIns="0" tIns="0" rIns="0" bIns="0" rtlCol="0"/>
          <a:lstStyle/>
          <a:p>
            <a:endParaRPr/>
          </a:p>
        </p:txBody>
      </p:sp>
      <p:sp>
        <p:nvSpPr>
          <p:cNvPr id="44" name="object 19">
            <a:extLst>
              <a:ext uri="{FF2B5EF4-FFF2-40B4-BE49-F238E27FC236}">
                <a16:creationId xmlns:a16="http://schemas.microsoft.com/office/drawing/2014/main" id="{33440952-8B49-489C-B039-A01ABE94ADDC}"/>
              </a:ext>
            </a:extLst>
          </p:cNvPr>
          <p:cNvSpPr/>
          <p:nvPr/>
        </p:nvSpPr>
        <p:spPr>
          <a:xfrm>
            <a:off x="6149115" y="4712560"/>
            <a:ext cx="2028189" cy="620395"/>
          </a:xfrm>
          <a:custGeom>
            <a:avLst/>
            <a:gdLst/>
            <a:ahLst/>
            <a:cxnLst/>
            <a:rect l="l" t="t" r="r" b="b"/>
            <a:pathLst>
              <a:path w="2028189" h="620394">
                <a:moveTo>
                  <a:pt x="0" y="155024"/>
                </a:moveTo>
                <a:lnTo>
                  <a:pt x="155024" y="0"/>
                </a:lnTo>
                <a:lnTo>
                  <a:pt x="2027703" y="0"/>
                </a:lnTo>
                <a:lnTo>
                  <a:pt x="2027703" y="465069"/>
                </a:lnTo>
                <a:lnTo>
                  <a:pt x="1872678" y="620093"/>
                </a:lnTo>
                <a:lnTo>
                  <a:pt x="0" y="620093"/>
                </a:lnTo>
                <a:lnTo>
                  <a:pt x="0" y="155024"/>
                </a:lnTo>
                <a:close/>
              </a:path>
            </a:pathLst>
          </a:custGeom>
          <a:ln w="19049">
            <a:solidFill>
              <a:srgbClr val="000000"/>
            </a:solidFill>
          </a:ln>
        </p:spPr>
        <p:txBody>
          <a:bodyPr wrap="square" lIns="0" tIns="0" rIns="0" bIns="0" rtlCol="0"/>
          <a:lstStyle/>
          <a:p>
            <a:endParaRPr dirty="0"/>
          </a:p>
        </p:txBody>
      </p:sp>
      <p:sp>
        <p:nvSpPr>
          <p:cNvPr id="45" name="object 20">
            <a:extLst>
              <a:ext uri="{FF2B5EF4-FFF2-40B4-BE49-F238E27FC236}">
                <a16:creationId xmlns:a16="http://schemas.microsoft.com/office/drawing/2014/main" id="{771E7548-C2AE-4D64-8914-B2AB97626FC2}"/>
              </a:ext>
            </a:extLst>
          </p:cNvPr>
          <p:cNvSpPr/>
          <p:nvPr/>
        </p:nvSpPr>
        <p:spPr>
          <a:xfrm>
            <a:off x="6149115" y="4712560"/>
            <a:ext cx="2028189" cy="155575"/>
          </a:xfrm>
          <a:custGeom>
            <a:avLst/>
            <a:gdLst/>
            <a:ahLst/>
            <a:cxnLst/>
            <a:rect l="l" t="t" r="r" b="b"/>
            <a:pathLst>
              <a:path w="2028189" h="155575">
                <a:moveTo>
                  <a:pt x="0" y="155024"/>
                </a:moveTo>
                <a:lnTo>
                  <a:pt x="1872678" y="155024"/>
                </a:lnTo>
                <a:lnTo>
                  <a:pt x="2027703" y="0"/>
                </a:lnTo>
              </a:path>
            </a:pathLst>
          </a:custGeom>
          <a:ln w="19049">
            <a:solidFill>
              <a:srgbClr val="000000"/>
            </a:solidFill>
          </a:ln>
        </p:spPr>
        <p:txBody>
          <a:bodyPr wrap="square" lIns="0" tIns="0" rIns="0" bIns="0" rtlCol="0"/>
          <a:lstStyle/>
          <a:p>
            <a:endParaRPr/>
          </a:p>
        </p:txBody>
      </p:sp>
      <p:sp>
        <p:nvSpPr>
          <p:cNvPr id="46" name="object 21">
            <a:extLst>
              <a:ext uri="{FF2B5EF4-FFF2-40B4-BE49-F238E27FC236}">
                <a16:creationId xmlns:a16="http://schemas.microsoft.com/office/drawing/2014/main" id="{080A6937-6348-4E4E-94FB-C34705F1735E}"/>
              </a:ext>
            </a:extLst>
          </p:cNvPr>
          <p:cNvSpPr/>
          <p:nvPr/>
        </p:nvSpPr>
        <p:spPr>
          <a:xfrm>
            <a:off x="8021794" y="4867585"/>
            <a:ext cx="0" cy="465455"/>
          </a:xfrm>
          <a:custGeom>
            <a:avLst/>
            <a:gdLst/>
            <a:ahLst/>
            <a:cxnLst/>
            <a:rect l="l" t="t" r="r" b="b"/>
            <a:pathLst>
              <a:path h="465455">
                <a:moveTo>
                  <a:pt x="0" y="0"/>
                </a:moveTo>
                <a:lnTo>
                  <a:pt x="0" y="465069"/>
                </a:lnTo>
              </a:path>
            </a:pathLst>
          </a:custGeom>
          <a:ln w="19049">
            <a:solidFill>
              <a:srgbClr val="000000"/>
            </a:solidFill>
          </a:ln>
        </p:spPr>
        <p:txBody>
          <a:bodyPr wrap="square" lIns="0" tIns="0" rIns="0" bIns="0" rtlCol="0"/>
          <a:lstStyle/>
          <a:p>
            <a:endParaRPr/>
          </a:p>
        </p:txBody>
      </p:sp>
      <p:sp>
        <p:nvSpPr>
          <p:cNvPr id="47" name="object 22">
            <a:extLst>
              <a:ext uri="{FF2B5EF4-FFF2-40B4-BE49-F238E27FC236}">
                <a16:creationId xmlns:a16="http://schemas.microsoft.com/office/drawing/2014/main" id="{AC1E5BF5-A4A2-4734-A16B-A428CC6958B2}"/>
              </a:ext>
            </a:extLst>
          </p:cNvPr>
          <p:cNvSpPr/>
          <p:nvPr/>
        </p:nvSpPr>
        <p:spPr>
          <a:xfrm>
            <a:off x="6149115" y="4936104"/>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5" y="10746"/>
                </a:lnTo>
                <a:lnTo>
                  <a:pt x="240957" y="41349"/>
                </a:lnTo>
                <a:lnTo>
                  <a:pt x="271560" y="87143"/>
                </a:lnTo>
                <a:lnTo>
                  <a:pt x="282306" y="141149"/>
                </a:lnTo>
                <a:lnTo>
                  <a:pt x="275110" y="185762"/>
                </a:lnTo>
                <a:lnTo>
                  <a:pt x="255070" y="224508"/>
                </a:lnTo>
                <a:lnTo>
                  <a:pt x="224513" y="255064"/>
                </a:lnTo>
                <a:lnTo>
                  <a:pt x="185764"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48" name="object 23">
            <a:extLst>
              <a:ext uri="{FF2B5EF4-FFF2-40B4-BE49-F238E27FC236}">
                <a16:creationId xmlns:a16="http://schemas.microsoft.com/office/drawing/2014/main" id="{540AC0BB-33A5-4175-A611-E7C1E1539EA8}"/>
              </a:ext>
            </a:extLst>
          </p:cNvPr>
          <p:cNvSpPr/>
          <p:nvPr/>
        </p:nvSpPr>
        <p:spPr>
          <a:xfrm>
            <a:off x="6530122"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49" name="object 24">
            <a:extLst>
              <a:ext uri="{FF2B5EF4-FFF2-40B4-BE49-F238E27FC236}">
                <a16:creationId xmlns:a16="http://schemas.microsoft.com/office/drawing/2014/main" id="{0DAB4E84-7759-4248-9354-9BD1617F940B}"/>
              </a:ext>
            </a:extLst>
          </p:cNvPr>
          <p:cNvSpPr/>
          <p:nvPr/>
        </p:nvSpPr>
        <p:spPr>
          <a:xfrm>
            <a:off x="6911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0" name="object 25">
            <a:extLst>
              <a:ext uri="{FF2B5EF4-FFF2-40B4-BE49-F238E27FC236}">
                <a16:creationId xmlns:a16="http://schemas.microsoft.com/office/drawing/2014/main" id="{87537E9E-EB81-4139-9538-CCEE2BA64837}"/>
              </a:ext>
            </a:extLst>
          </p:cNvPr>
          <p:cNvSpPr/>
          <p:nvPr/>
        </p:nvSpPr>
        <p:spPr>
          <a:xfrm>
            <a:off x="7292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1" name="object 26">
            <a:extLst>
              <a:ext uri="{FF2B5EF4-FFF2-40B4-BE49-F238E27FC236}">
                <a16:creationId xmlns:a16="http://schemas.microsoft.com/office/drawing/2014/main" id="{4CC38892-2548-4B4D-9993-715326B3E146}"/>
              </a:ext>
            </a:extLst>
          </p:cNvPr>
          <p:cNvSpPr/>
          <p:nvPr/>
        </p:nvSpPr>
        <p:spPr>
          <a:xfrm>
            <a:off x="7673120"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2" name="object 27">
            <a:extLst>
              <a:ext uri="{FF2B5EF4-FFF2-40B4-BE49-F238E27FC236}">
                <a16:creationId xmlns:a16="http://schemas.microsoft.com/office/drawing/2014/main" id="{85BD0BB7-4507-4D93-972E-B4B19516ABBB}"/>
              </a:ext>
            </a:extLst>
          </p:cNvPr>
          <p:cNvSpPr/>
          <p:nvPr/>
        </p:nvSpPr>
        <p:spPr>
          <a:xfrm>
            <a:off x="5645742" y="4434055"/>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a:p>
        </p:txBody>
      </p:sp>
      <p:sp>
        <p:nvSpPr>
          <p:cNvPr id="53" name="object 28">
            <a:extLst>
              <a:ext uri="{FF2B5EF4-FFF2-40B4-BE49-F238E27FC236}">
                <a16:creationId xmlns:a16="http://schemas.microsoft.com/office/drawing/2014/main" id="{693629EE-C713-474F-8C7F-ECD4F928D7A5}"/>
              </a:ext>
            </a:extLst>
          </p:cNvPr>
          <p:cNvSpPr/>
          <p:nvPr/>
        </p:nvSpPr>
        <p:spPr>
          <a:xfrm>
            <a:off x="5645742" y="3721407"/>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a:p>
        </p:txBody>
      </p:sp>
      <p:sp>
        <p:nvSpPr>
          <p:cNvPr id="54" name="object 29">
            <a:extLst>
              <a:ext uri="{FF2B5EF4-FFF2-40B4-BE49-F238E27FC236}">
                <a16:creationId xmlns:a16="http://schemas.microsoft.com/office/drawing/2014/main" id="{91ACE8CA-C78A-4FB1-B940-040561BDB6B8}"/>
              </a:ext>
            </a:extLst>
          </p:cNvPr>
          <p:cNvSpPr/>
          <p:nvPr/>
        </p:nvSpPr>
        <p:spPr>
          <a:xfrm>
            <a:off x="5645742" y="3721407"/>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a:p>
        </p:txBody>
      </p:sp>
      <p:sp>
        <p:nvSpPr>
          <p:cNvPr id="55" name="object 30">
            <a:extLst>
              <a:ext uri="{FF2B5EF4-FFF2-40B4-BE49-F238E27FC236}">
                <a16:creationId xmlns:a16="http://schemas.microsoft.com/office/drawing/2014/main" id="{C38E4870-83CC-4B3C-A46C-5C19058E3C91}"/>
              </a:ext>
            </a:extLst>
          </p:cNvPr>
          <p:cNvSpPr/>
          <p:nvPr/>
        </p:nvSpPr>
        <p:spPr>
          <a:xfrm>
            <a:off x="7783695" y="4434055"/>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a:p>
        </p:txBody>
      </p:sp>
      <p:sp>
        <p:nvSpPr>
          <p:cNvPr id="56" name="object 31">
            <a:extLst>
              <a:ext uri="{FF2B5EF4-FFF2-40B4-BE49-F238E27FC236}">
                <a16:creationId xmlns:a16="http://schemas.microsoft.com/office/drawing/2014/main" id="{70F96A14-2F19-42A8-BDD5-A5097E077ABC}"/>
              </a:ext>
            </a:extLst>
          </p:cNvPr>
          <p:cNvSpPr txBox="1"/>
          <p:nvPr/>
        </p:nvSpPr>
        <p:spPr>
          <a:xfrm>
            <a:off x="8552183" y="4482079"/>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57" name="object 32">
            <a:extLst>
              <a:ext uri="{FF2B5EF4-FFF2-40B4-BE49-F238E27FC236}">
                <a16:creationId xmlns:a16="http://schemas.microsoft.com/office/drawing/2014/main" id="{EF5AB4FB-22EB-45DC-BAA4-9957EF11298E}"/>
              </a:ext>
            </a:extLst>
          </p:cNvPr>
          <p:cNvSpPr txBox="1"/>
          <p:nvPr/>
        </p:nvSpPr>
        <p:spPr>
          <a:xfrm>
            <a:off x="8265545" y="6090563"/>
            <a:ext cx="364490" cy="276999"/>
          </a:xfrm>
          <a:prstGeom prst="rect">
            <a:avLst/>
          </a:prstGeom>
        </p:spPr>
        <p:txBody>
          <a:bodyPr vert="horz" wrap="square" lIns="0" tIns="0" rIns="0" bIns="0" rtlCol="0">
            <a:spAutoFit/>
          </a:bodyPr>
          <a:lstStyle/>
          <a:p>
            <a:pPr marL="12700">
              <a:lnSpc>
                <a:spcPct val="100000"/>
              </a:lnSpc>
            </a:pPr>
            <a:r>
              <a:rPr spc="-5" dirty="0">
                <a:latin typeface="Arial"/>
                <a:cs typeface="Arial"/>
              </a:rPr>
              <a:t>28</a:t>
            </a:r>
            <a:endParaRPr dirty="0">
              <a:latin typeface="Arial"/>
              <a:cs typeface="Arial"/>
            </a:endParaRPr>
          </a:p>
        </p:txBody>
      </p:sp>
      <p:sp>
        <p:nvSpPr>
          <p:cNvPr id="58" name="object 35">
            <a:extLst>
              <a:ext uri="{FF2B5EF4-FFF2-40B4-BE49-F238E27FC236}">
                <a16:creationId xmlns:a16="http://schemas.microsoft.com/office/drawing/2014/main" id="{556BFF50-B34D-4AFC-A259-2649B21D8F8B}"/>
              </a:ext>
            </a:extLst>
          </p:cNvPr>
          <p:cNvSpPr txBox="1"/>
          <p:nvPr/>
        </p:nvSpPr>
        <p:spPr>
          <a:xfrm>
            <a:off x="6574633" y="6572394"/>
            <a:ext cx="359475"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a:t>
            </a:r>
            <a:endParaRPr sz="1800" dirty="0">
              <a:latin typeface="Arial"/>
              <a:cs typeface="Arial"/>
            </a:endParaRPr>
          </a:p>
        </p:txBody>
      </p:sp>
      <p:sp>
        <p:nvSpPr>
          <p:cNvPr id="59" name="object 35">
            <a:extLst>
              <a:ext uri="{FF2B5EF4-FFF2-40B4-BE49-F238E27FC236}">
                <a16:creationId xmlns:a16="http://schemas.microsoft.com/office/drawing/2014/main" id="{A394DEAB-7140-4347-8C27-51BF010B04FD}"/>
              </a:ext>
            </a:extLst>
          </p:cNvPr>
          <p:cNvSpPr txBox="1"/>
          <p:nvPr/>
        </p:nvSpPr>
        <p:spPr>
          <a:xfrm>
            <a:off x="6444208" y="5304630"/>
            <a:ext cx="152682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 neurons)</a:t>
            </a:r>
            <a:endParaRPr sz="1800" dirty="0">
              <a:latin typeface="Arial"/>
              <a:cs typeface="Arial"/>
            </a:endParaRPr>
          </a:p>
        </p:txBody>
      </p:sp>
      <p:sp>
        <p:nvSpPr>
          <p:cNvPr id="60" name="TextBox 59">
            <a:extLst>
              <a:ext uri="{FF2B5EF4-FFF2-40B4-BE49-F238E27FC236}">
                <a16:creationId xmlns:a16="http://schemas.microsoft.com/office/drawing/2014/main" id="{97DD7E7C-83BE-44FE-BB49-5B6B2ED18B86}"/>
              </a:ext>
            </a:extLst>
          </p:cNvPr>
          <p:cNvSpPr txBox="1"/>
          <p:nvPr/>
        </p:nvSpPr>
        <p:spPr>
          <a:xfrm>
            <a:off x="7980295" y="4820512"/>
            <a:ext cx="492443" cy="461665"/>
          </a:xfrm>
          <a:prstGeom prst="rect">
            <a:avLst/>
          </a:prstGeom>
          <a:noFill/>
        </p:spPr>
        <p:txBody>
          <a:bodyPr wrap="none" rtlCol="0">
            <a:spAutoFit/>
          </a:bodyPr>
          <a:lstStyle/>
          <a:p>
            <a:r>
              <a:rPr lang="en-US" sz="2400" dirty="0"/>
              <a:t>…</a:t>
            </a:r>
            <a:endParaRPr lang="en-SE" sz="2400" dirty="0"/>
          </a:p>
        </p:txBody>
      </p:sp>
    </p:spTree>
    <p:extLst>
      <p:ext uri="{BB962C8B-B14F-4D97-AF65-F5344CB8AC3E}">
        <p14:creationId xmlns:p14="http://schemas.microsoft.com/office/powerpoint/2010/main" val="20030538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457200" y="274638"/>
                <a:ext cx="8363272" cy="868362"/>
              </a:xfrm>
            </p:spPr>
            <p:txBody>
              <a:bodyPr/>
              <a:lstStyle/>
              <a:p>
                <a:r>
                  <a:rPr lang="en-US" dirty="0">
                    <a:solidFill>
                      <a:schemeClr val="tx1"/>
                    </a:solidFill>
                  </a:rPr>
                  <a:t>CONV Example 6: Pad</a:t>
                </a:r>
                <a14:m>
                  <m:oMath xmlns:m="http://schemas.openxmlformats.org/officeDocument/2006/math">
                    <m:r>
                      <a:rPr lang="en-US" b="0" i="1" dirty="0" smtClean="0">
                        <a:solidFill>
                          <a:schemeClr val="tx1"/>
                        </a:solidFill>
                        <a:latin typeface="Cambria Math" panose="02040503050406030204" pitchFamily="18" charset="0"/>
                      </a:rPr>
                      <m:t> </m:t>
                    </m:r>
                    <m:r>
                      <a:rPr lang="en-US" b="0" i="1" dirty="0" smtClean="0">
                        <a:solidFill>
                          <a:schemeClr val="tx1"/>
                        </a:solidFill>
                        <a:latin typeface="Cambria Math" panose="02040503050406030204" pitchFamily="18" charset="0"/>
                      </a:rPr>
                      <m:t>𝑃</m:t>
                    </m:r>
                    <m:r>
                      <a:rPr lang="en-US" b="0" i="1" dirty="0" smtClean="0">
                        <a:solidFill>
                          <a:schemeClr val="tx1"/>
                        </a:solidFill>
                        <a:latin typeface="Cambria Math" panose="02040503050406030204" pitchFamily="18" charset="0"/>
                      </a:rPr>
                      <m:t>=2</m:t>
                    </m:r>
                  </m:oMath>
                </a14:m>
                <a:endParaRPr lang="en-SE" dirty="0">
                  <a:solidFill>
                    <a:schemeClr val="tx1"/>
                  </a:solidFill>
                </a:endParaRPr>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457200" y="274638"/>
                <a:ext cx="8363272" cy="868362"/>
              </a:xfrm>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57200" y="1484784"/>
                <a:ext cx="8229600" cy="5184576"/>
              </a:xfrm>
            </p:spPr>
            <p:txBody>
              <a:bodyPr>
                <a:normAutofit fontScale="85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rPr>
                      <m:t>32</m:t>
                    </m:r>
                    <m:r>
                      <a:rPr lang="en-US" b="0" i="1" dirty="0" smtClean="0">
                        <a:latin typeface="Cambria Math" panose="02040503050406030204" pitchFamily="18" charset="0"/>
                      </a:rPr>
                      <m:t>×</m:t>
                    </m:r>
                    <m:r>
                      <a:rPr lang="en-US" i="1" dirty="0" smtClean="0">
                        <a:latin typeface="Cambria Math" panose="02040503050406030204" pitchFamily="18" charset="0"/>
                      </a:rPr>
                      <m:t>32</m:t>
                    </m:r>
                    <m:r>
                      <a:rPr lang="en-US" i="1" dirty="0">
                        <a:latin typeface="Cambria Math" panose="02040503050406030204" pitchFamily="18" charset="0"/>
                      </a:rPr>
                      <m:t>×</m:t>
                    </m:r>
                    <m:r>
                      <a:rPr lang="en-US"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=32</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oMath>
                </a14:m>
                <a:endParaRPr lang="en-US" dirty="0"/>
              </a:p>
              <a:p>
                <a14:m>
                  <m:oMath xmlns:m="http://schemas.openxmlformats.org/officeDocument/2006/math">
                    <m:r>
                      <a:rPr lang="en-US" i="1" dirty="0" smtClean="0">
                        <a:latin typeface="Cambria Math" panose="02040503050406030204" pitchFamily="18" charset="0"/>
                      </a:rPr>
                      <m:t>10 5</m:t>
                    </m:r>
                    <m:r>
                      <a:rPr lang="en-US" b="0" i="1" dirty="0" smtClean="0">
                        <a:latin typeface="Cambria Math" panose="02040503050406030204" pitchFamily="18" charset="0"/>
                      </a:rPr>
                      <m:t>×</m:t>
                    </m:r>
                    <m:r>
                      <a:rPr lang="en-US" i="1" dirty="0" smtClean="0">
                        <a:latin typeface="Cambria Math" panose="02040503050406030204" pitchFamily="18" charset="0"/>
                      </a:rPr>
                      <m:t>5</m:t>
                    </m:r>
                    <m:r>
                      <a:rPr lang="en-US" b="0" i="1" dirty="0" smtClean="0">
                        <a:latin typeface="Cambria Math" panose="02040503050406030204" pitchFamily="18" charset="0"/>
                      </a:rPr>
                      <m:t>×3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solidFill>
                      <a:srgbClr val="C00000"/>
                    </a:solidFill>
                  </a:rPr>
                  <a:t>pad</a:t>
                </a:r>
                <a14:m>
                  <m:oMath xmlns:m="http://schemas.openxmlformats.org/officeDocument/2006/math">
                    <m:r>
                      <a:rPr lang="en-US" b="0" i="1" dirty="0" smtClean="0">
                        <a:solidFill>
                          <a:srgbClr val="C00000"/>
                        </a:solidFill>
                        <a:latin typeface="Cambria Math" panose="02040503050406030204" pitchFamily="18" charset="0"/>
                      </a:rPr>
                      <m:t> </m:t>
                    </m:r>
                    <m:r>
                      <a:rPr lang="en-US" b="0" i="1" dirty="0" smtClean="0">
                        <a:solidFill>
                          <a:srgbClr val="C00000"/>
                        </a:solidFill>
                        <a:latin typeface="Cambria Math" panose="02040503050406030204" pitchFamily="18" charset="0"/>
                      </a:rPr>
                      <m:t>𝑃</m:t>
                    </m:r>
                    <m:r>
                      <a:rPr lang="en-US" b="0" i="1" dirty="0" smtClean="0">
                        <a:solidFill>
                          <a:srgbClr val="C00000"/>
                        </a:solidFill>
                        <a:latin typeface="Cambria Math" panose="02040503050406030204" pitchFamily="18" charset="0"/>
                      </a:rPr>
                      <m:t>=2</m:t>
                    </m:r>
                  </m:oMath>
                </a14:m>
                <a:endParaRPr lang="en-US" dirty="0">
                  <a:solidFill>
                    <a:srgbClr val="C00000"/>
                  </a:solidFill>
                </a:endParaRP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32+2∗2−5</m:t>
                        </m:r>
                      </m:e>
                    </m:d>
                    <m:r>
                      <a:rPr lang="en-US" b="0" i="1" dirty="0" smtClean="0">
                        <a:latin typeface="Cambria Math" panose="02040503050406030204" pitchFamily="18" charset="0"/>
                      </a:rPr>
                      <m:t>+1=32</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=10</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32×32×10</m:t>
                    </m:r>
                  </m:oMath>
                </a14:m>
                <a:endParaRPr lang="en-US" dirty="0"/>
              </a:p>
              <a:p>
                <a:r>
                  <a:rPr lang="en-US" dirty="0"/>
                  <a:t>No. params: each filter has </a:t>
                </a:r>
                <a14:m>
                  <m:oMath xmlns:m="http://schemas.openxmlformats.org/officeDocument/2006/math">
                    <m:r>
                      <a:rPr lang="en-US" i="1" dirty="0" smtClean="0">
                        <a:latin typeface="Cambria Math" panose="02040503050406030204" pitchFamily="18" charset="0"/>
                      </a:rPr>
                      <m:t>5∗5∗3+1=76</m:t>
                    </m:r>
                  </m:oMath>
                </a14:m>
                <a:r>
                  <a:rPr lang="en-US" dirty="0"/>
                  <a:t> params, so 10 filters add up to </a:t>
                </a:r>
                <a14:m>
                  <m:oMath xmlns:m="http://schemas.openxmlformats.org/officeDocument/2006/math">
                    <m:r>
                      <a:rPr lang="en-US" i="1" dirty="0" smtClean="0">
                        <a:latin typeface="Cambria Math" panose="02040503050406030204" pitchFamily="18" charset="0"/>
                      </a:rPr>
                      <m:t>76∗10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57200" y="1484784"/>
                <a:ext cx="8229600" cy="5184576"/>
              </a:xfrm>
              <a:blipFill>
                <a:blip r:embed="rId4"/>
                <a:stretch>
                  <a:fillRect l="-1333" t="-270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spTree>
    <p:extLst>
      <p:ext uri="{BB962C8B-B14F-4D97-AF65-F5344CB8AC3E}">
        <p14:creationId xmlns:p14="http://schemas.microsoft.com/office/powerpoint/2010/main" val="17626850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457200" y="274638"/>
                <a:ext cx="8229600" cy="868362"/>
              </a:xfrm>
            </p:spPr>
            <p:txBody>
              <a:bodyPr/>
              <a:lstStyle/>
              <a:p>
                <a:r>
                  <a:rPr lang="en-US" dirty="0"/>
                  <a:t>CONV Example 7: </a:t>
                </a:r>
                <a14:m>
                  <m:oMath xmlns:m="http://schemas.openxmlformats.org/officeDocument/2006/math">
                    <m:r>
                      <a:rPr lang="en-US" b="0" i="1" dirty="0" smtClean="0">
                        <a:latin typeface="Cambria Math" panose="02040503050406030204" pitchFamily="18" charset="0"/>
                      </a:rPr>
                      <m:t>1×1</m:t>
                    </m:r>
                  </m:oMath>
                </a14:m>
                <a:r>
                  <a:rPr lang="en-US" dirty="0"/>
                  <a:t> Filter </a:t>
                </a:r>
                <a:endParaRPr lang="en-SE" dirty="0"/>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457200" y="274638"/>
                <a:ext cx="8229600" cy="868362"/>
              </a:xfrm>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57200" y="1143000"/>
                <a:ext cx="8229600" cy="3006080"/>
              </a:xfrm>
            </p:spPr>
            <p:txBody>
              <a:bodyPr>
                <a:normAutofit fontScale="55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56×56</m:t>
                    </m:r>
                    <m:r>
                      <a:rPr lang="en-US" i="1" dirty="0">
                        <a:latin typeface="Cambria Math" panose="02040503050406030204" pitchFamily="18" charset="0"/>
                      </a:rPr>
                      <m:t>×</m:t>
                    </m:r>
                    <m:r>
                      <a:rPr lang="en-US" b="0" i="1" dirty="0" smtClean="0">
                        <a:latin typeface="Cambria Math" panose="02040503050406030204" pitchFamily="18" charset="0"/>
                      </a:rPr>
                      <m:t>64</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56, 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=64)</m:t>
                    </m:r>
                  </m:oMath>
                </a14:m>
                <a:endParaRPr lang="en-US" dirty="0"/>
              </a:p>
              <a:p>
                <a14:m>
                  <m:oMath xmlns:m="http://schemas.openxmlformats.org/officeDocument/2006/math">
                    <m:r>
                      <a:rPr lang="en-US" b="0" i="1" dirty="0" smtClean="0">
                        <a:latin typeface="Cambria Math" panose="02040503050406030204" pitchFamily="18" charset="0"/>
                      </a:rPr>
                      <m:t>32</m:t>
                    </m:r>
                    <m:r>
                      <a:rPr lang="en-US" i="1" dirty="0" smtClean="0">
                        <a:latin typeface="Cambria Math" panose="02040503050406030204" pitchFamily="18" charset="0"/>
                      </a:rPr>
                      <m:t> </m:t>
                    </m:r>
                    <m:r>
                      <a:rPr lang="en-US" b="0" i="1" dirty="0" smtClean="0">
                        <a:latin typeface="Cambria Math" panose="02040503050406030204" pitchFamily="18" charset="0"/>
                      </a:rPr>
                      <m:t>1×1×64</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=32,</m:t>
                    </m:r>
                    <m:r>
                      <a:rPr lang="en-US" i="1">
                        <a:latin typeface="Cambria Math" panose="02040503050406030204" pitchFamily="18" charset="0"/>
                      </a:rPr>
                      <m:t>𝐹</m:t>
                    </m:r>
                    <m:r>
                      <a:rPr lang="en-US" i="1">
                        <a:latin typeface="Cambria Math" panose="02040503050406030204" pitchFamily="18" charset="0"/>
                      </a:rPr>
                      <m:t>=1</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56−1</m:t>
                        </m:r>
                      </m:e>
                    </m:d>
                    <m:r>
                      <a:rPr lang="en-US" b="0" i="1" dirty="0" smtClean="0">
                        <a:latin typeface="Cambria Math" panose="02040503050406030204" pitchFamily="18" charset="0"/>
                      </a:rPr>
                      <m:t>+1=56</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=32</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56×56×32</m:t>
                    </m:r>
                  </m:oMath>
                </a14:m>
                <a:endParaRPr lang="en-US" dirty="0"/>
              </a:p>
              <a:p>
                <a:r>
                  <a:rPr lang="en-US" dirty="0"/>
                  <a:t>No. params: each filter has </a:t>
                </a:r>
                <a14:m>
                  <m:oMath xmlns:m="http://schemas.openxmlformats.org/officeDocument/2006/math">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64</m:t>
                    </m:r>
                    <m:r>
                      <a:rPr lang="en-US" i="1" dirty="0" smtClean="0">
                        <a:latin typeface="Cambria Math" panose="02040503050406030204" pitchFamily="18" charset="0"/>
                      </a:rPr>
                      <m:t>+1=</m:t>
                    </m:r>
                    <m:r>
                      <a:rPr lang="en-US" b="0" i="1" dirty="0" smtClean="0">
                        <a:latin typeface="Cambria Math" panose="02040503050406030204" pitchFamily="18" charset="0"/>
                      </a:rPr>
                      <m:t>65</m:t>
                    </m:r>
                  </m:oMath>
                </a14:m>
                <a:r>
                  <a:rPr lang="en-US" dirty="0"/>
                  <a:t> params, so 32 filters add up to </a:t>
                </a:r>
                <a14:m>
                  <m:oMath xmlns:m="http://schemas.openxmlformats.org/officeDocument/2006/math">
                    <m:r>
                      <a:rPr lang="en-US" b="0" i="1" dirty="0" smtClean="0">
                        <a:latin typeface="Cambria Math" panose="02040503050406030204" pitchFamily="18" charset="0"/>
                      </a:rPr>
                      <m:t>65</m:t>
                    </m:r>
                    <m:r>
                      <a:rPr lang="en-US" i="1" dirty="0" smtClean="0">
                        <a:latin typeface="Cambria Math" panose="02040503050406030204" pitchFamily="18" charset="0"/>
                      </a:rPr>
                      <m:t>∗</m:t>
                    </m:r>
                    <m:r>
                      <a:rPr lang="en-US" b="0" i="1" dirty="0" smtClean="0">
                        <a:latin typeface="Cambria Math" panose="02040503050406030204" pitchFamily="18" charset="0"/>
                      </a:rPr>
                      <m:t>32=2080</m:t>
                    </m:r>
                  </m:oMath>
                </a14:m>
                <a:r>
                  <a:rPr lang="en-US" dirty="0"/>
                  <a:t> params</a:t>
                </a:r>
              </a:p>
              <a:p>
                <a:r>
                  <a:rPr lang="en-US" b="0" dirty="0"/>
                  <a:t>A </a:t>
                </a:r>
                <a14:m>
                  <m:oMath xmlns:m="http://schemas.openxmlformats.org/officeDocument/2006/math">
                    <m:r>
                      <a:rPr lang="en-US" b="0" i="1" dirty="0" smtClean="0">
                        <a:latin typeface="Cambria Math" panose="02040503050406030204" pitchFamily="18" charset="0"/>
                      </a:rPr>
                      <m:t>1×1</m:t>
                    </m:r>
                  </m:oMath>
                </a14:m>
                <a:r>
                  <a:rPr lang="en-US" dirty="0"/>
                  <a:t> filter performs “mixing” of the 64 input channels. If the input depth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1</m:t>
                    </m:r>
                  </m:oMath>
                </a14:m>
                <a:r>
                  <a:rPr lang="en-US" dirty="0"/>
                  <a:t>, then it does not make sense to have </a:t>
                </a:r>
                <a14:m>
                  <m:oMath xmlns:m="http://schemas.openxmlformats.org/officeDocument/2006/math">
                    <m:r>
                      <a:rPr lang="en-US" i="1" dirty="0">
                        <a:latin typeface="Cambria Math" panose="02040503050406030204" pitchFamily="18" charset="0"/>
                      </a:rPr>
                      <m:t>1×1</m:t>
                    </m:r>
                  </m:oMath>
                </a14:m>
                <a:r>
                  <a:rPr lang="en-US" dirty="0"/>
                  <a:t> filters</a:t>
                </a:r>
              </a:p>
              <a:p>
                <a:endParaRPr lang="en-US" dirty="0"/>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57200" y="1143000"/>
                <a:ext cx="8229600" cy="3006080"/>
              </a:xfrm>
              <a:blipFill>
                <a:blip r:embed="rId4"/>
                <a:stretch>
                  <a:fillRect l="-519" t="-304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grpSp>
        <p:nvGrpSpPr>
          <p:cNvPr id="5" name="Group 4">
            <a:extLst>
              <a:ext uri="{FF2B5EF4-FFF2-40B4-BE49-F238E27FC236}">
                <a16:creationId xmlns:a16="http://schemas.microsoft.com/office/drawing/2014/main" id="{D3E19A9B-DEB2-4EB7-990F-F8696AC1BA96}"/>
              </a:ext>
            </a:extLst>
          </p:cNvPr>
          <p:cNvGrpSpPr/>
          <p:nvPr/>
        </p:nvGrpSpPr>
        <p:grpSpPr>
          <a:xfrm>
            <a:off x="1264998" y="3840029"/>
            <a:ext cx="6880727" cy="3028417"/>
            <a:chOff x="1264998" y="3840029"/>
            <a:chExt cx="6880727" cy="3028417"/>
          </a:xfrm>
        </p:grpSpPr>
        <p:sp>
          <p:nvSpPr>
            <p:cNvPr id="25" name="object 5">
              <a:extLst>
                <a:ext uri="{FF2B5EF4-FFF2-40B4-BE49-F238E27FC236}">
                  <a16:creationId xmlns:a16="http://schemas.microsoft.com/office/drawing/2014/main" id="{FE5317B0-5FA4-4B6F-8993-3AFA9796B485}"/>
                </a:ext>
              </a:extLst>
            </p:cNvPr>
            <p:cNvSpPr/>
            <p:nvPr/>
          </p:nvSpPr>
          <p:spPr>
            <a:xfrm>
              <a:off x="1264998" y="4538673"/>
              <a:ext cx="987425" cy="2004060"/>
            </a:xfrm>
            <a:custGeom>
              <a:avLst/>
              <a:gdLst/>
              <a:ahLst/>
              <a:cxnLst/>
              <a:rect l="l" t="t" r="r" b="b"/>
              <a:pathLst>
                <a:path w="987425" h="2004060">
                  <a:moveTo>
                    <a:pt x="0" y="0"/>
                  </a:moveTo>
                  <a:lnTo>
                    <a:pt x="987353" y="0"/>
                  </a:lnTo>
                  <a:lnTo>
                    <a:pt x="987353" y="2004050"/>
                  </a:lnTo>
                  <a:lnTo>
                    <a:pt x="0" y="2004050"/>
                  </a:lnTo>
                  <a:lnTo>
                    <a:pt x="0" y="0"/>
                  </a:lnTo>
                  <a:close/>
                </a:path>
              </a:pathLst>
            </a:custGeom>
            <a:solidFill>
              <a:srgbClr val="C8DAF7">
                <a:alpha val="42689"/>
              </a:srgbClr>
            </a:solidFill>
          </p:spPr>
          <p:txBody>
            <a:bodyPr wrap="square" lIns="0" tIns="0" rIns="0" bIns="0" rtlCol="0"/>
            <a:lstStyle/>
            <a:p>
              <a:endParaRPr/>
            </a:p>
          </p:txBody>
        </p:sp>
        <p:sp>
          <p:nvSpPr>
            <p:cNvPr id="26" name="object 6">
              <a:extLst>
                <a:ext uri="{FF2B5EF4-FFF2-40B4-BE49-F238E27FC236}">
                  <a16:creationId xmlns:a16="http://schemas.microsoft.com/office/drawing/2014/main" id="{7AAE441A-DB0E-493E-A11A-6052963A9D13}"/>
                </a:ext>
              </a:extLst>
            </p:cNvPr>
            <p:cNvSpPr/>
            <p:nvPr/>
          </p:nvSpPr>
          <p:spPr>
            <a:xfrm>
              <a:off x="1264998" y="3840029"/>
              <a:ext cx="1686560" cy="2703195"/>
            </a:xfrm>
            <a:custGeom>
              <a:avLst/>
              <a:gdLst/>
              <a:ahLst/>
              <a:cxnLst/>
              <a:rect l="l" t="t" r="r" b="b"/>
              <a:pathLst>
                <a:path w="1686560" h="2703195">
                  <a:moveTo>
                    <a:pt x="0" y="698643"/>
                  </a:moveTo>
                  <a:lnTo>
                    <a:pt x="698643" y="0"/>
                  </a:lnTo>
                  <a:lnTo>
                    <a:pt x="1685996" y="0"/>
                  </a:lnTo>
                  <a:lnTo>
                    <a:pt x="1685996" y="2004045"/>
                  </a:lnTo>
                  <a:lnTo>
                    <a:pt x="987353" y="2702694"/>
                  </a:lnTo>
                  <a:lnTo>
                    <a:pt x="0" y="2702694"/>
                  </a:lnTo>
                  <a:lnTo>
                    <a:pt x="0" y="698643"/>
                  </a:lnTo>
                  <a:close/>
                </a:path>
              </a:pathLst>
            </a:custGeom>
            <a:ln w="19049">
              <a:solidFill>
                <a:srgbClr val="000000"/>
              </a:solidFill>
            </a:ln>
          </p:spPr>
          <p:txBody>
            <a:bodyPr wrap="square" lIns="0" tIns="0" rIns="0" bIns="0" rtlCol="0"/>
            <a:lstStyle/>
            <a:p>
              <a:endParaRPr/>
            </a:p>
          </p:txBody>
        </p:sp>
        <p:sp>
          <p:nvSpPr>
            <p:cNvPr id="27" name="object 7">
              <a:extLst>
                <a:ext uri="{FF2B5EF4-FFF2-40B4-BE49-F238E27FC236}">
                  <a16:creationId xmlns:a16="http://schemas.microsoft.com/office/drawing/2014/main" id="{4DCD6DC9-FE2C-42E6-B8D3-2D85A6D80D4C}"/>
                </a:ext>
              </a:extLst>
            </p:cNvPr>
            <p:cNvSpPr/>
            <p:nvPr/>
          </p:nvSpPr>
          <p:spPr>
            <a:xfrm>
              <a:off x="1264998" y="3840029"/>
              <a:ext cx="1686560" cy="699135"/>
            </a:xfrm>
            <a:custGeom>
              <a:avLst/>
              <a:gdLst/>
              <a:ahLst/>
              <a:cxnLst/>
              <a:rect l="l" t="t" r="r" b="b"/>
              <a:pathLst>
                <a:path w="1686560" h="699135">
                  <a:moveTo>
                    <a:pt x="0" y="698643"/>
                  </a:moveTo>
                  <a:lnTo>
                    <a:pt x="987353" y="698643"/>
                  </a:lnTo>
                  <a:lnTo>
                    <a:pt x="1685996" y="0"/>
                  </a:lnTo>
                </a:path>
              </a:pathLst>
            </a:custGeom>
            <a:ln w="19049">
              <a:solidFill>
                <a:srgbClr val="000000"/>
              </a:solidFill>
            </a:ln>
          </p:spPr>
          <p:txBody>
            <a:bodyPr wrap="square" lIns="0" tIns="0" rIns="0" bIns="0" rtlCol="0"/>
            <a:lstStyle/>
            <a:p>
              <a:endParaRPr/>
            </a:p>
          </p:txBody>
        </p:sp>
        <p:sp>
          <p:nvSpPr>
            <p:cNvPr id="28" name="object 8">
              <a:extLst>
                <a:ext uri="{FF2B5EF4-FFF2-40B4-BE49-F238E27FC236}">
                  <a16:creationId xmlns:a16="http://schemas.microsoft.com/office/drawing/2014/main" id="{38D7E28B-50B4-4AFC-BFB7-5D08A8B6CD1C}"/>
                </a:ext>
              </a:extLst>
            </p:cNvPr>
            <p:cNvSpPr/>
            <p:nvPr/>
          </p:nvSpPr>
          <p:spPr>
            <a:xfrm>
              <a:off x="2252351" y="4538673"/>
              <a:ext cx="0" cy="2004060"/>
            </a:xfrm>
            <a:custGeom>
              <a:avLst/>
              <a:gdLst/>
              <a:ahLst/>
              <a:cxnLst/>
              <a:rect l="l" t="t" r="r" b="b"/>
              <a:pathLst>
                <a:path h="2004060">
                  <a:moveTo>
                    <a:pt x="0" y="0"/>
                  </a:moveTo>
                  <a:lnTo>
                    <a:pt x="0" y="2004050"/>
                  </a:lnTo>
                </a:path>
              </a:pathLst>
            </a:custGeom>
            <a:ln w="19049">
              <a:solidFill>
                <a:srgbClr val="000000"/>
              </a:solidFill>
            </a:ln>
          </p:spPr>
          <p:txBody>
            <a:bodyPr wrap="square" lIns="0" tIns="0" rIns="0" bIns="0" rtlCol="0"/>
            <a:lstStyle/>
            <a:p>
              <a:endParaRPr/>
            </a:p>
          </p:txBody>
        </p:sp>
        <p:sp>
          <p:nvSpPr>
            <p:cNvPr id="29" name="object 9">
              <a:extLst>
                <a:ext uri="{FF2B5EF4-FFF2-40B4-BE49-F238E27FC236}">
                  <a16:creationId xmlns:a16="http://schemas.microsoft.com/office/drawing/2014/main" id="{2D7B3961-8896-4CA1-9BC7-F7186CC5CBF4}"/>
                </a:ext>
              </a:extLst>
            </p:cNvPr>
            <p:cNvSpPr txBox="1"/>
            <p:nvPr/>
          </p:nvSpPr>
          <p:spPr>
            <a:xfrm>
              <a:off x="1592273"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64</a:t>
              </a:r>
              <a:endParaRPr sz="1800">
                <a:latin typeface="Arial"/>
                <a:cs typeface="Arial"/>
              </a:endParaRPr>
            </a:p>
          </p:txBody>
        </p:sp>
        <p:sp>
          <p:nvSpPr>
            <p:cNvPr id="30" name="object 10">
              <a:extLst>
                <a:ext uri="{FF2B5EF4-FFF2-40B4-BE49-F238E27FC236}">
                  <a16:creationId xmlns:a16="http://schemas.microsoft.com/office/drawing/2014/main" id="{4EAEFD5A-7BAD-446D-B6DE-FC62D454AFA4}"/>
                </a:ext>
              </a:extLst>
            </p:cNvPr>
            <p:cNvSpPr txBox="1"/>
            <p:nvPr/>
          </p:nvSpPr>
          <p:spPr>
            <a:xfrm>
              <a:off x="2626093" y="61942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31" name="object 11">
              <a:extLst>
                <a:ext uri="{FF2B5EF4-FFF2-40B4-BE49-F238E27FC236}">
                  <a16:creationId xmlns:a16="http://schemas.microsoft.com/office/drawing/2014/main" id="{85B5F7EC-3C4D-410D-A8E2-473C71621597}"/>
                </a:ext>
              </a:extLst>
            </p:cNvPr>
            <p:cNvSpPr txBox="1"/>
            <p:nvPr/>
          </p:nvSpPr>
          <p:spPr>
            <a:xfrm>
              <a:off x="3029324" y="475829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32" name="object 12">
              <a:extLst>
                <a:ext uri="{FF2B5EF4-FFF2-40B4-BE49-F238E27FC236}">
                  <a16:creationId xmlns:a16="http://schemas.microsoft.com/office/drawing/2014/main" id="{893135FB-6494-44AD-91B7-3FBA4E451B06}"/>
                </a:ext>
              </a:extLst>
            </p:cNvPr>
            <p:cNvSpPr/>
            <p:nvPr/>
          </p:nvSpPr>
          <p:spPr>
            <a:xfrm>
              <a:off x="4128093" y="5218677"/>
              <a:ext cx="1499870" cy="0"/>
            </a:xfrm>
            <a:custGeom>
              <a:avLst/>
              <a:gdLst/>
              <a:ahLst/>
              <a:cxnLst/>
              <a:rect l="l" t="t" r="r" b="b"/>
              <a:pathLst>
                <a:path w="1499870">
                  <a:moveTo>
                    <a:pt x="0" y="0"/>
                  </a:moveTo>
                  <a:lnTo>
                    <a:pt x="1499546" y="0"/>
                  </a:lnTo>
                </a:path>
              </a:pathLst>
            </a:custGeom>
            <a:ln w="9524">
              <a:solidFill>
                <a:srgbClr val="000000"/>
              </a:solidFill>
            </a:ln>
          </p:spPr>
          <p:txBody>
            <a:bodyPr wrap="square" lIns="0" tIns="0" rIns="0" bIns="0" rtlCol="0"/>
            <a:lstStyle/>
            <a:p>
              <a:endParaRPr/>
            </a:p>
          </p:txBody>
        </p:sp>
        <p:sp>
          <p:nvSpPr>
            <p:cNvPr id="33" name="object 13">
              <a:extLst>
                <a:ext uri="{FF2B5EF4-FFF2-40B4-BE49-F238E27FC236}">
                  <a16:creationId xmlns:a16="http://schemas.microsoft.com/office/drawing/2014/main" id="{4FF0AD99-0295-4D10-A142-60BD8FCE1188}"/>
                </a:ext>
              </a:extLst>
            </p:cNvPr>
            <p:cNvSpPr/>
            <p:nvPr/>
          </p:nvSpPr>
          <p:spPr>
            <a:xfrm>
              <a:off x="5627640" y="5202944"/>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a:p>
          </p:txBody>
        </p:sp>
        <p:sp>
          <p:nvSpPr>
            <p:cNvPr id="34" name="object 14">
              <a:extLst>
                <a:ext uri="{FF2B5EF4-FFF2-40B4-BE49-F238E27FC236}">
                  <a16:creationId xmlns:a16="http://schemas.microsoft.com/office/drawing/2014/main" id="{645A38D2-8A05-4791-BC74-5D79E05820CC}"/>
                </a:ext>
              </a:extLst>
            </p:cNvPr>
            <p:cNvSpPr txBox="1"/>
            <p:nvPr/>
          </p:nvSpPr>
          <p:spPr>
            <a:xfrm>
              <a:off x="4254817" y="4529707"/>
              <a:ext cx="1358265" cy="561340"/>
            </a:xfrm>
            <a:prstGeom prst="rect">
              <a:avLst/>
            </a:prstGeom>
          </p:spPr>
          <p:txBody>
            <a:bodyPr vert="horz" wrap="square" lIns="0" tIns="0" rIns="0" bIns="0" rtlCol="0">
              <a:spAutoFit/>
            </a:bodyPr>
            <a:lstStyle/>
            <a:p>
              <a:pPr marL="12700">
                <a:lnSpc>
                  <a:spcPct val="100000"/>
                </a:lnSpc>
              </a:pPr>
              <a:r>
                <a:rPr sz="1800" spc="-5" dirty="0">
                  <a:latin typeface="Arial"/>
                  <a:cs typeface="Arial"/>
                </a:rPr>
                <a:t>1x1</a:t>
              </a:r>
              <a:r>
                <a:rPr sz="1800" spc="-75" dirty="0">
                  <a:latin typeface="Arial"/>
                  <a:cs typeface="Arial"/>
                </a:rPr>
                <a:t> </a:t>
              </a:r>
              <a:r>
                <a:rPr sz="1800" spc="-5" dirty="0">
                  <a:latin typeface="Arial"/>
                  <a:cs typeface="Arial"/>
                </a:rPr>
                <a:t>C</a:t>
              </a:r>
              <a:r>
                <a:rPr lang="en-US" sz="1800" spc="-5" dirty="0">
                  <a:latin typeface="Arial"/>
                  <a:cs typeface="Arial"/>
                </a:rPr>
                <a:t>onv</a:t>
              </a:r>
              <a:endParaRPr sz="1800" dirty="0">
                <a:latin typeface="Arial"/>
                <a:cs typeface="Arial"/>
              </a:endParaRPr>
            </a:p>
            <a:p>
              <a:pPr marL="12700">
                <a:lnSpc>
                  <a:spcPct val="100000"/>
                </a:lnSpc>
                <a:spcBef>
                  <a:spcPts val="15"/>
                </a:spcBef>
              </a:pPr>
              <a:r>
                <a:rPr lang="en-US" sz="1800" spc="-5" dirty="0">
                  <a:latin typeface="Arial"/>
                  <a:cs typeface="Arial"/>
                </a:rPr>
                <a:t>w.</a:t>
              </a:r>
              <a:r>
                <a:rPr sz="1800" spc="-5" dirty="0">
                  <a:latin typeface="Arial"/>
                  <a:cs typeface="Arial"/>
                </a:rPr>
                <a:t> 32</a:t>
              </a:r>
              <a:r>
                <a:rPr sz="1800" spc="-50" dirty="0">
                  <a:latin typeface="Arial"/>
                  <a:cs typeface="Arial"/>
                </a:rPr>
                <a:t> </a:t>
              </a:r>
              <a:r>
                <a:rPr sz="1800" spc="-5" dirty="0">
                  <a:latin typeface="Arial"/>
                  <a:cs typeface="Arial"/>
                </a:rPr>
                <a:t>filters</a:t>
              </a:r>
              <a:endParaRPr sz="1800" dirty="0">
                <a:latin typeface="Arial"/>
                <a:cs typeface="Arial"/>
              </a:endParaRPr>
            </a:p>
          </p:txBody>
        </p:sp>
        <p:sp>
          <p:nvSpPr>
            <p:cNvPr id="35" name="object 15">
              <a:extLst>
                <a:ext uri="{FF2B5EF4-FFF2-40B4-BE49-F238E27FC236}">
                  <a16:creationId xmlns:a16="http://schemas.microsoft.com/office/drawing/2014/main" id="{46E36A52-080B-40A5-B1C4-DE379936BF0C}"/>
                </a:ext>
              </a:extLst>
            </p:cNvPr>
            <p:cNvSpPr/>
            <p:nvPr/>
          </p:nvSpPr>
          <p:spPr>
            <a:xfrm>
              <a:off x="6436763" y="4411586"/>
              <a:ext cx="577850" cy="2131695"/>
            </a:xfrm>
            <a:custGeom>
              <a:avLst/>
              <a:gdLst/>
              <a:ahLst/>
              <a:cxnLst/>
              <a:rect l="l" t="t" r="r" b="b"/>
              <a:pathLst>
                <a:path w="577850" h="2131695">
                  <a:moveTo>
                    <a:pt x="0" y="0"/>
                  </a:moveTo>
                  <a:lnTo>
                    <a:pt x="577748" y="0"/>
                  </a:lnTo>
                  <a:lnTo>
                    <a:pt x="577748" y="2131138"/>
                  </a:lnTo>
                  <a:lnTo>
                    <a:pt x="0" y="2131138"/>
                  </a:lnTo>
                  <a:lnTo>
                    <a:pt x="0" y="0"/>
                  </a:lnTo>
                  <a:close/>
                </a:path>
              </a:pathLst>
            </a:custGeom>
            <a:solidFill>
              <a:srgbClr val="C8DAF7">
                <a:alpha val="42689"/>
              </a:srgbClr>
            </a:solidFill>
          </p:spPr>
          <p:txBody>
            <a:bodyPr wrap="square" lIns="0" tIns="0" rIns="0" bIns="0" rtlCol="0"/>
            <a:lstStyle/>
            <a:p>
              <a:endParaRPr/>
            </a:p>
          </p:txBody>
        </p:sp>
        <p:sp>
          <p:nvSpPr>
            <p:cNvPr id="36" name="object 16">
              <a:extLst>
                <a:ext uri="{FF2B5EF4-FFF2-40B4-BE49-F238E27FC236}">
                  <a16:creationId xmlns:a16="http://schemas.microsoft.com/office/drawing/2014/main" id="{03EFACC6-0DDA-414D-8758-6BA6F9002BE0}"/>
                </a:ext>
              </a:extLst>
            </p:cNvPr>
            <p:cNvSpPr/>
            <p:nvPr/>
          </p:nvSpPr>
          <p:spPr>
            <a:xfrm>
              <a:off x="6436763" y="3840029"/>
              <a:ext cx="1149350" cy="2703195"/>
            </a:xfrm>
            <a:custGeom>
              <a:avLst/>
              <a:gdLst/>
              <a:ahLst/>
              <a:cxnLst/>
              <a:rect l="l" t="t" r="r" b="b"/>
              <a:pathLst>
                <a:path w="1149350" h="2703195">
                  <a:moveTo>
                    <a:pt x="0" y="571556"/>
                  </a:moveTo>
                  <a:lnTo>
                    <a:pt x="571548" y="0"/>
                  </a:lnTo>
                  <a:lnTo>
                    <a:pt x="1149297" y="0"/>
                  </a:lnTo>
                  <a:lnTo>
                    <a:pt x="1149297" y="2131145"/>
                  </a:lnTo>
                  <a:lnTo>
                    <a:pt x="577748" y="2702694"/>
                  </a:lnTo>
                  <a:lnTo>
                    <a:pt x="0" y="2702694"/>
                  </a:lnTo>
                  <a:lnTo>
                    <a:pt x="0" y="571556"/>
                  </a:lnTo>
                  <a:close/>
                </a:path>
              </a:pathLst>
            </a:custGeom>
            <a:ln w="19049">
              <a:solidFill>
                <a:srgbClr val="000000"/>
              </a:solidFill>
            </a:ln>
          </p:spPr>
          <p:txBody>
            <a:bodyPr wrap="square" lIns="0" tIns="0" rIns="0" bIns="0" rtlCol="0"/>
            <a:lstStyle/>
            <a:p>
              <a:endParaRPr/>
            </a:p>
          </p:txBody>
        </p:sp>
        <p:sp>
          <p:nvSpPr>
            <p:cNvPr id="37" name="object 17">
              <a:extLst>
                <a:ext uri="{FF2B5EF4-FFF2-40B4-BE49-F238E27FC236}">
                  <a16:creationId xmlns:a16="http://schemas.microsoft.com/office/drawing/2014/main" id="{F95E2C32-77DD-4AEC-816E-097D0796E58B}"/>
                </a:ext>
              </a:extLst>
            </p:cNvPr>
            <p:cNvSpPr/>
            <p:nvPr/>
          </p:nvSpPr>
          <p:spPr>
            <a:xfrm>
              <a:off x="6436763" y="3840029"/>
              <a:ext cx="1149350" cy="572135"/>
            </a:xfrm>
            <a:custGeom>
              <a:avLst/>
              <a:gdLst/>
              <a:ahLst/>
              <a:cxnLst/>
              <a:rect l="l" t="t" r="r" b="b"/>
              <a:pathLst>
                <a:path w="1149350" h="572135">
                  <a:moveTo>
                    <a:pt x="0" y="571556"/>
                  </a:moveTo>
                  <a:lnTo>
                    <a:pt x="577748" y="571556"/>
                  </a:lnTo>
                  <a:lnTo>
                    <a:pt x="1149297" y="0"/>
                  </a:lnTo>
                </a:path>
              </a:pathLst>
            </a:custGeom>
            <a:ln w="19049">
              <a:solidFill>
                <a:srgbClr val="000000"/>
              </a:solidFill>
            </a:ln>
          </p:spPr>
          <p:txBody>
            <a:bodyPr wrap="square" lIns="0" tIns="0" rIns="0" bIns="0" rtlCol="0"/>
            <a:lstStyle/>
            <a:p>
              <a:endParaRPr/>
            </a:p>
          </p:txBody>
        </p:sp>
        <p:sp>
          <p:nvSpPr>
            <p:cNvPr id="38" name="object 18">
              <a:extLst>
                <a:ext uri="{FF2B5EF4-FFF2-40B4-BE49-F238E27FC236}">
                  <a16:creationId xmlns:a16="http://schemas.microsoft.com/office/drawing/2014/main" id="{01E32C54-E089-4F77-BD22-AC7D5AAC44D8}"/>
                </a:ext>
              </a:extLst>
            </p:cNvPr>
            <p:cNvSpPr/>
            <p:nvPr/>
          </p:nvSpPr>
          <p:spPr>
            <a:xfrm>
              <a:off x="7014512" y="4411586"/>
              <a:ext cx="0" cy="2131695"/>
            </a:xfrm>
            <a:custGeom>
              <a:avLst/>
              <a:gdLst/>
              <a:ahLst/>
              <a:cxnLst/>
              <a:rect l="l" t="t" r="r" b="b"/>
              <a:pathLst>
                <a:path h="2131695">
                  <a:moveTo>
                    <a:pt x="0" y="0"/>
                  </a:moveTo>
                  <a:lnTo>
                    <a:pt x="0" y="2131138"/>
                  </a:lnTo>
                </a:path>
              </a:pathLst>
            </a:custGeom>
            <a:ln w="19049">
              <a:solidFill>
                <a:srgbClr val="000000"/>
              </a:solidFill>
            </a:ln>
          </p:spPr>
          <p:txBody>
            <a:bodyPr wrap="square" lIns="0" tIns="0" rIns="0" bIns="0" rtlCol="0"/>
            <a:lstStyle/>
            <a:p>
              <a:endParaRPr/>
            </a:p>
          </p:txBody>
        </p:sp>
        <p:sp>
          <p:nvSpPr>
            <p:cNvPr id="39" name="object 19">
              <a:extLst>
                <a:ext uri="{FF2B5EF4-FFF2-40B4-BE49-F238E27FC236}">
                  <a16:creationId xmlns:a16="http://schemas.microsoft.com/office/drawing/2014/main" id="{EFEA1B2A-BFC6-4A91-B986-4492E780D959}"/>
                </a:ext>
              </a:extLst>
            </p:cNvPr>
            <p:cNvSpPr txBox="1"/>
            <p:nvPr/>
          </p:nvSpPr>
          <p:spPr>
            <a:xfrm>
              <a:off x="6531992"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40" name="object 20">
              <a:extLst>
                <a:ext uri="{FF2B5EF4-FFF2-40B4-BE49-F238E27FC236}">
                  <a16:creationId xmlns:a16="http://schemas.microsoft.com/office/drawing/2014/main" id="{93819150-D585-4D5F-A98B-87A46BEAAF97}"/>
                </a:ext>
              </a:extLst>
            </p:cNvPr>
            <p:cNvSpPr txBox="1"/>
            <p:nvPr/>
          </p:nvSpPr>
          <p:spPr>
            <a:xfrm>
              <a:off x="7489615" y="62704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41" name="object 21">
              <a:extLst>
                <a:ext uri="{FF2B5EF4-FFF2-40B4-BE49-F238E27FC236}">
                  <a16:creationId xmlns:a16="http://schemas.microsoft.com/office/drawing/2014/main" id="{B2754E14-02FD-45DA-8B86-5CF0D8C73CA3}"/>
                </a:ext>
              </a:extLst>
            </p:cNvPr>
            <p:cNvSpPr txBox="1"/>
            <p:nvPr/>
          </p:nvSpPr>
          <p:spPr>
            <a:xfrm>
              <a:off x="7865690" y="493729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42" name="object 22">
              <a:extLst>
                <a:ext uri="{FF2B5EF4-FFF2-40B4-BE49-F238E27FC236}">
                  <a16:creationId xmlns:a16="http://schemas.microsoft.com/office/drawing/2014/main" id="{CEF5DD78-7340-49E8-8257-8E65F9CB0F3E}"/>
                </a:ext>
              </a:extLst>
            </p:cNvPr>
            <p:cNvSpPr txBox="1"/>
            <p:nvPr/>
          </p:nvSpPr>
          <p:spPr>
            <a:xfrm>
              <a:off x="3851920" y="5310788"/>
              <a:ext cx="2425700" cy="1115695"/>
            </a:xfrm>
            <a:prstGeom prst="rect">
              <a:avLst/>
            </a:prstGeom>
          </p:spPr>
          <p:txBody>
            <a:bodyPr vert="horz" wrap="square" lIns="0" tIns="0" rIns="0" bIns="0" rtlCol="0">
              <a:spAutoFit/>
            </a:bodyPr>
            <a:lstStyle/>
            <a:p>
              <a:pPr marL="12700" marR="5080">
                <a:lnSpc>
                  <a:spcPct val="100699"/>
                </a:lnSpc>
              </a:pPr>
              <a:r>
                <a:rPr sz="1800" spc="-5" dirty="0">
                  <a:solidFill>
                    <a:srgbClr val="0000FF"/>
                  </a:solidFill>
                  <a:latin typeface="Arial"/>
                  <a:cs typeface="Arial"/>
                </a:rPr>
                <a:t>(each filter has size  1x1x64, and performs</a:t>
              </a:r>
              <a:r>
                <a:rPr sz="1800" spc="-20" dirty="0">
                  <a:solidFill>
                    <a:srgbClr val="0000FF"/>
                  </a:solidFill>
                  <a:latin typeface="Arial"/>
                  <a:cs typeface="Arial"/>
                </a:rPr>
                <a:t> </a:t>
              </a:r>
              <a:r>
                <a:rPr sz="1800" spc="-5" dirty="0">
                  <a:solidFill>
                    <a:srgbClr val="0000FF"/>
                  </a:solidFill>
                  <a:latin typeface="Arial"/>
                  <a:cs typeface="Arial"/>
                </a:rPr>
                <a:t>a  64-dimensional dot  product)</a:t>
              </a:r>
              <a:endParaRPr sz="1800">
                <a:latin typeface="Arial"/>
                <a:cs typeface="Arial"/>
              </a:endParaRPr>
            </a:p>
          </p:txBody>
        </p:sp>
      </p:grpSp>
    </p:spTree>
    <p:extLst>
      <p:ext uri="{BB962C8B-B14F-4D97-AF65-F5344CB8AC3E}">
        <p14:creationId xmlns:p14="http://schemas.microsoft.com/office/powerpoint/2010/main" val="30599885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A8265-2810-4BD4-B6EC-8E7192AFF837}"/>
              </a:ext>
            </a:extLst>
          </p:cNvPr>
          <p:cNvSpPr>
            <a:spLocks noGrp="1"/>
          </p:cNvSpPr>
          <p:nvPr>
            <p:ph type="title"/>
          </p:nvPr>
        </p:nvSpPr>
        <p:spPr/>
        <p:txBody>
          <a:bodyPr/>
          <a:lstStyle/>
          <a:p>
            <a:r>
              <a:rPr lang="en-US" spc="-5">
                <a:latin typeface="Arial"/>
                <a:cs typeface="Arial"/>
              </a:rPr>
              <a:t>Quiz</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0F153D-8311-4B86-9471-AA85B9DF56A7}"/>
                  </a:ext>
                </a:extLst>
              </p:cNvPr>
              <p:cNvSpPr>
                <a:spLocks noGrp="1"/>
              </p:cNvSpPr>
              <p:nvPr>
                <p:ph idx="1"/>
              </p:nvPr>
            </p:nvSpPr>
            <p:spPr/>
            <p:txBody>
              <a:bodyPr/>
              <a:lstStyle/>
              <a:p>
                <a:r>
                  <a:rPr lang="en-US" spc="-5" dirty="0">
                    <a:latin typeface="Arial"/>
                    <a:cs typeface="Arial"/>
                  </a:rPr>
                  <a:t>What does a CONV layer w. filter volume </a:t>
                </a:r>
                <a14:m>
                  <m:oMath xmlns:m="http://schemas.openxmlformats.org/officeDocument/2006/math">
                    <m:r>
                      <a:rPr lang="en-US" b="0" i="1" spc="-5" smtClean="0">
                        <a:latin typeface="Cambria Math" panose="02040503050406030204" pitchFamily="18" charset="0"/>
                        <a:cs typeface="Arial"/>
                      </a:rPr>
                      <m:t>𝐾</m:t>
                    </m:r>
                    <m:r>
                      <a:rPr lang="en-US" b="0" i="1" spc="-5" smtClean="0">
                        <a:latin typeface="Cambria Math" panose="02040503050406030204" pitchFamily="18" charset="0"/>
                        <a:cs typeface="Arial"/>
                      </a:rPr>
                      <m:t>×</m:t>
                    </m:r>
                    <m:r>
                      <a:rPr lang="en-US" b="0" i="1" spc="-5" smtClean="0">
                        <a:latin typeface="Cambria Math" panose="02040503050406030204" pitchFamily="18" charset="0"/>
                        <a:cs typeface="Arial"/>
                      </a:rPr>
                      <m:t>𝐾</m:t>
                    </m:r>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𝐷</m:t>
                        </m:r>
                      </m:e>
                      <m:sub>
                        <m:r>
                          <a:rPr lang="en-US" b="0" i="1" spc="-5" smtClean="0">
                            <a:latin typeface="Cambria Math" panose="02040503050406030204" pitchFamily="18" charset="0"/>
                            <a:cs typeface="Arial"/>
                          </a:rPr>
                          <m:t>1</m:t>
                        </m:r>
                      </m:sub>
                    </m:sSub>
                  </m:oMath>
                </a14:m>
                <a:r>
                  <a:rPr lang="en-US" spc="-5" dirty="0">
                    <a:latin typeface="Arial"/>
                    <a:cs typeface="Arial"/>
                  </a:rPr>
                  <a:t> equal to its input volume </a:t>
                </a:r>
                <a14:m>
                  <m:oMath xmlns:m="http://schemas.openxmlformats.org/officeDocument/2006/math">
                    <m:r>
                      <a:rPr lang="en-US" b="0" i="1" spc="-5" smtClean="0">
                        <a:latin typeface="Cambria Math" panose="02040503050406030204" pitchFamily="18" charset="0"/>
                        <a:cs typeface="Arial"/>
                      </a:rPr>
                      <m:t>𝑁</m:t>
                    </m:r>
                    <m:r>
                      <a:rPr lang="en-US" b="0" i="1" spc="-5" smtClean="0">
                        <a:latin typeface="Cambria Math" panose="02040503050406030204" pitchFamily="18" charset="0"/>
                        <a:cs typeface="Arial"/>
                      </a:rPr>
                      <m:t>×</m:t>
                    </m:r>
                    <m:r>
                      <a:rPr lang="en-US" b="0" i="1" spc="-5" smtClean="0">
                        <a:latin typeface="Cambria Math" panose="02040503050406030204" pitchFamily="18" charset="0"/>
                        <a:cs typeface="Arial"/>
                      </a:rPr>
                      <m:t>𝑁</m:t>
                    </m:r>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𝐷</m:t>
                        </m:r>
                      </m:e>
                      <m:sub>
                        <m:r>
                          <a:rPr lang="en-US" b="0" i="1" spc="-5" smtClean="0">
                            <a:latin typeface="Cambria Math" panose="02040503050406030204" pitchFamily="18" charset="0"/>
                            <a:cs typeface="Arial"/>
                          </a:rPr>
                          <m:t>1</m:t>
                        </m:r>
                      </m:sub>
                    </m:sSub>
                  </m:oMath>
                </a14:m>
                <a:r>
                  <a:rPr lang="en-US" spc="-5" dirty="0">
                    <a:latin typeface="Arial"/>
                    <a:cs typeface="Arial"/>
                  </a:rPr>
                  <a:t>, i.e., </a:t>
                </a:r>
                <a14:m>
                  <m:oMath xmlns:m="http://schemas.openxmlformats.org/officeDocument/2006/math">
                    <m:r>
                      <a:rPr lang="en-US" b="0" i="1" spc="-5" smtClean="0">
                        <a:latin typeface="Cambria Math" panose="02040503050406030204" pitchFamily="18" charset="0"/>
                        <a:cs typeface="Arial"/>
                      </a:rPr>
                      <m:t>𝐾</m:t>
                    </m:r>
                    <m:r>
                      <a:rPr lang="en-US" b="0" i="1" spc="-5" smtClean="0">
                        <a:latin typeface="Cambria Math" panose="02040503050406030204" pitchFamily="18" charset="0"/>
                        <a:cs typeface="Arial"/>
                      </a:rPr>
                      <m:t>=</m:t>
                    </m:r>
                    <m:r>
                      <a:rPr lang="en-US" b="0" i="1" spc="-5" smtClean="0">
                        <a:latin typeface="Cambria Math" panose="02040503050406030204" pitchFamily="18" charset="0"/>
                        <a:cs typeface="Arial"/>
                      </a:rPr>
                      <m:t>𝐷</m:t>
                    </m:r>
                  </m:oMath>
                </a14:m>
                <a:r>
                  <a:rPr lang="en-US" spc="-5" dirty="0">
                    <a:latin typeface="Arial"/>
                    <a:cs typeface="Arial"/>
                  </a:rPr>
                  <a:t>, w. stride </a:t>
                </a:r>
                <a14:m>
                  <m:oMath xmlns:m="http://schemas.openxmlformats.org/officeDocument/2006/math">
                    <m:r>
                      <a:rPr lang="en-US" b="0" i="1" spc="-5" smtClean="0">
                        <a:latin typeface="Cambria Math" panose="02040503050406030204" pitchFamily="18" charset="0"/>
                        <a:cs typeface="Arial"/>
                      </a:rPr>
                      <m:t>𝑆</m:t>
                    </m:r>
                    <m:r>
                      <a:rPr lang="en-US" b="0" i="1" spc="-5" smtClean="0">
                        <a:latin typeface="Cambria Math" panose="02040503050406030204" pitchFamily="18" charset="0"/>
                        <a:cs typeface="Arial"/>
                      </a:rPr>
                      <m:t>=1</m:t>
                    </m:r>
                  </m:oMath>
                </a14:m>
                <a:r>
                  <a:rPr lang="en-US" spc="-5" dirty="0">
                    <a:latin typeface="Arial"/>
                    <a:cs typeface="Arial"/>
                  </a:rPr>
                  <a:t> </a:t>
                </a:r>
                <a:r>
                  <a:rPr lang="en-US" spc="-5" dirty="0">
                    <a:cs typeface="Arial"/>
                  </a:rPr>
                  <a:t>and no pad look like?</a:t>
                </a:r>
              </a:p>
              <a:p>
                <a:r>
                  <a:rPr lang="en-US" dirty="0">
                    <a:latin typeface="Arial"/>
                    <a:cs typeface="Arial"/>
                  </a:rPr>
                  <a:t>ANS: It consists of a single neuron (since </a:t>
                </a:r>
                <a14:m>
                  <m:oMath xmlns:m="http://schemas.openxmlformats.org/officeDocument/2006/math">
                    <m:r>
                      <a:rPr lang="en-US" b="0" i="1" spc="-5" smtClean="0">
                        <a:latin typeface="Cambria Math" panose="02040503050406030204" pitchFamily="18" charset="0"/>
                        <a:cs typeface="Arial"/>
                      </a:rPr>
                      <m:t>𝐹</m:t>
                    </m:r>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𝑁</m:t>
                        </m:r>
                      </m:e>
                      <m:sub>
                        <m:r>
                          <a:rPr lang="en-US" b="0" i="1" spc="-5" smtClean="0">
                            <a:latin typeface="Cambria Math" panose="02040503050406030204" pitchFamily="18" charset="0"/>
                            <a:cs typeface="Arial"/>
                          </a:rPr>
                          <m:t>1</m:t>
                        </m:r>
                      </m:sub>
                    </m:sSub>
                    <m:r>
                      <a:rPr lang="en-US" b="0" i="1" spc="-5" smtClean="0">
                        <a:latin typeface="Cambria Math" panose="02040503050406030204" pitchFamily="18" charset="0"/>
                        <a:cs typeface="Arial"/>
                      </a:rPr>
                      <m:t>⇒</m:t>
                    </m:r>
                  </m:oMath>
                </a14:m>
                <a:r>
                  <a:rPr lang="en-US" dirty="0">
                    <a:latin typeface="Arial"/>
                    <a:cs typeface="Arial"/>
                  </a:rPr>
                  <a:t> </a:t>
                </a:r>
                <a14:m>
                  <m:oMath xmlns:m="http://schemas.openxmlformats.org/officeDocument/2006/math">
                    <m:sSub>
                      <m:sSubPr>
                        <m:ctrlPr>
                          <a:rPr lang="en-US" b="0" i="1" dirty="0" smtClean="0">
                            <a:latin typeface="Cambria Math" panose="02040503050406030204" pitchFamily="18" charset="0"/>
                            <a:cs typeface="Arial"/>
                          </a:rPr>
                        </m:ctrlPr>
                      </m:sSubPr>
                      <m:e>
                        <m:r>
                          <m:rPr>
                            <m:sty m:val="p"/>
                          </m:rPr>
                          <a:rPr lang="en-US" dirty="0">
                            <a:latin typeface="Cambria Math" panose="02040503050406030204" pitchFamily="18" charset="0"/>
                            <a:cs typeface="Arial"/>
                          </a:rPr>
                          <m:t>N</m:t>
                        </m:r>
                      </m:e>
                      <m:sub>
                        <m:r>
                          <a:rPr lang="en-US" b="0" i="0" dirty="0" smtClean="0">
                            <a:latin typeface="Cambria Math" panose="02040503050406030204" pitchFamily="18" charset="0"/>
                            <a:cs typeface="Arial"/>
                          </a:rPr>
                          <m:t>2</m:t>
                        </m:r>
                      </m:sub>
                    </m:sSub>
                    <m:r>
                      <a:rPr lang="en-US" b="0" i="0" dirty="0" smtClean="0">
                        <a:latin typeface="Cambria Math" panose="02040503050406030204" pitchFamily="18" charset="0"/>
                        <a:cs typeface="Arial"/>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𝑆</m:t>
                        </m:r>
                      </m:den>
                    </m:f>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1</m:t>
                            </m:r>
                          </m:sub>
                        </m:sSub>
                        <m:r>
                          <a:rPr lang="en-US" i="1">
                            <a:latin typeface="Cambria Math" panose="02040503050406030204" pitchFamily="18" charset="0"/>
                          </a:rPr>
                          <m:t>+2</m:t>
                        </m:r>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dirty="0">
                        <a:latin typeface="Cambria Math" panose="02040503050406030204" pitchFamily="18" charset="0"/>
                      </a:rPr>
                      <m:t>+</m:t>
                    </m:r>
                    <m:r>
                      <a:rPr lang="en-US" b="0" i="0" dirty="0" smtClean="0">
                        <a:latin typeface="Cambria Math" panose="02040503050406030204" pitchFamily="18" charset="0"/>
                      </a:rPr>
                      <m:t>1=1</m:t>
                    </m:r>
                  </m:oMath>
                </a14:m>
                <a:r>
                  <a:rPr lang="en-US" dirty="0">
                    <a:latin typeface="Arial"/>
                    <a:cs typeface="Arial"/>
                  </a:rPr>
                  <a:t>)</a:t>
                </a:r>
              </a:p>
              <a:p>
                <a:endParaRPr lang="en-SE" dirty="0"/>
              </a:p>
            </p:txBody>
          </p:sp>
        </mc:Choice>
        <mc:Fallback xmlns="">
          <p:sp>
            <p:nvSpPr>
              <p:cNvPr id="3" name="Content Placeholder 2">
                <a:extLst>
                  <a:ext uri="{FF2B5EF4-FFF2-40B4-BE49-F238E27FC236}">
                    <a16:creationId xmlns:a16="http://schemas.microsoft.com/office/drawing/2014/main" id="{8E0F153D-8311-4B86-9471-AA85B9DF56A7}"/>
                  </a:ext>
                </a:extLst>
              </p:cNvPr>
              <p:cNvSpPr>
                <a:spLocks noGrp="1" noRot="1" noChangeAspect="1" noMove="1" noResize="1" noEditPoints="1" noAdjustHandles="1" noChangeArrowheads="1" noChangeShapeType="1" noTextEdit="1"/>
              </p:cNvSpPr>
              <p:nvPr>
                <p:ph idx="1"/>
              </p:nvPr>
            </p:nvSpPr>
            <p:spPr>
              <a:blipFill>
                <a:blip r:embed="rId3"/>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817A1A7-6C90-4BE1-AC5D-00C19FF26908}"/>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spTree>
    <p:extLst>
      <p:ext uri="{BB962C8B-B14F-4D97-AF65-F5344CB8AC3E}">
        <p14:creationId xmlns:p14="http://schemas.microsoft.com/office/powerpoint/2010/main" val="1851898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BDE11-8D80-4D21-B0AF-452207EC88DC}"/>
              </a:ext>
            </a:extLst>
          </p:cNvPr>
          <p:cNvSpPr>
            <a:spLocks noGrp="1"/>
          </p:cNvSpPr>
          <p:nvPr>
            <p:ph type="title"/>
          </p:nvPr>
        </p:nvSpPr>
        <p:spPr/>
        <p:txBody>
          <a:bodyPr/>
          <a:lstStyle/>
          <a:p>
            <a:r>
              <a:rPr lang="en-US" sz="3600" dirty="0"/>
              <a:t>Pooling and Fully-Connected Layers</a:t>
            </a:r>
            <a:endParaRPr lang="en-SE" sz="3600" dirty="0"/>
          </a:p>
        </p:txBody>
      </p:sp>
      <p:sp>
        <p:nvSpPr>
          <p:cNvPr id="3" name="Content Placeholder 2">
            <a:extLst>
              <a:ext uri="{FF2B5EF4-FFF2-40B4-BE49-F238E27FC236}">
                <a16:creationId xmlns:a16="http://schemas.microsoft.com/office/drawing/2014/main" id="{ABD9D1E5-5EC2-40CB-A0CC-B3EE5F4FCC43}"/>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AF5A64D-59E3-48DD-89EB-42E4760491D3}"/>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sp>
        <p:nvSpPr>
          <p:cNvPr id="5" name="object 4">
            <a:extLst>
              <a:ext uri="{FF2B5EF4-FFF2-40B4-BE49-F238E27FC236}">
                <a16:creationId xmlns:a16="http://schemas.microsoft.com/office/drawing/2014/main" id="{02026C3C-DCD9-49AF-B062-B1642EDF4648}"/>
              </a:ext>
            </a:extLst>
          </p:cNvPr>
          <p:cNvSpPr/>
          <p:nvPr/>
        </p:nvSpPr>
        <p:spPr>
          <a:xfrm>
            <a:off x="0" y="1484784"/>
            <a:ext cx="9143981" cy="437891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178732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7BE14-A256-4420-92DA-06DCF5C2E891}"/>
              </a:ext>
            </a:extLst>
          </p:cNvPr>
          <p:cNvSpPr>
            <a:spLocks noGrp="1"/>
          </p:cNvSpPr>
          <p:nvPr>
            <p:ph type="title"/>
          </p:nvPr>
        </p:nvSpPr>
        <p:spPr/>
        <p:txBody>
          <a:bodyPr/>
          <a:lstStyle/>
          <a:p>
            <a:r>
              <a:rPr lang="en-US" dirty="0"/>
              <a:t>Input Image Encoding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FF4121-35F5-40E5-AF7B-CEEE74076F69}"/>
                  </a:ext>
                </a:extLst>
              </p:cNvPr>
              <p:cNvSpPr>
                <a:spLocks noGrp="1"/>
              </p:cNvSpPr>
              <p:nvPr>
                <p:ph idx="1"/>
              </p:nvPr>
            </p:nvSpPr>
            <p:spPr>
              <a:xfrm>
                <a:off x="457200" y="1052736"/>
                <a:ext cx="8229600" cy="2448272"/>
              </a:xfrm>
            </p:spPr>
            <p:txBody>
              <a:bodyPr>
                <a:normAutofit fontScale="55000" lnSpcReduction="20000"/>
              </a:bodyPr>
              <a:lstStyle/>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color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×3</m:t>
                    </m:r>
                  </m:oMath>
                </a14:m>
                <a:r>
                  <a:rPr lang="en-US" dirty="0"/>
                  <a:t>, w.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oMath>
                </a14:m>
                <a:r>
                  <a:rPr lang="en-US" dirty="0"/>
                  <a:t> pixels and </a:t>
                </a:r>
                <a:r>
                  <a:rPr lang="en-US" altLang="zh-CN" dirty="0"/>
                  <a:t>3 color components (</a:t>
                </a:r>
                <a:r>
                  <a:rPr lang="en-US" dirty="0"/>
                  <a:t>Red, Green, and Blue, </a:t>
                </a:r>
                <a:r>
                  <a:rPr lang="en-US" altLang="zh-CN" dirty="0"/>
                  <a:t>RGB) for each pixel</a:t>
                </a:r>
                <a:endParaRPr lang="en-US" dirty="0"/>
              </a:p>
              <a:p>
                <a:pPr lvl="1"/>
                <a:r>
                  <a:rPr lang="en-US" dirty="0"/>
                  <a:t>There are a number of color space encodings, incl. RGB, HSV, CMYK, etc.</a:t>
                </a:r>
              </a:p>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greyscale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×1</m:t>
                    </m:r>
                  </m:oMath>
                </a14:m>
                <a:endParaRPr lang="en-US" dirty="0"/>
              </a:p>
              <a:p>
                <a:r>
                  <a:rPr lang="en-US" dirty="0"/>
                  <a:t>Color depth, or bit depth, </a:t>
                </a:r>
                <a:r>
                  <a:rPr lang="en-US" b="0" i="0" dirty="0">
                    <a:solidFill>
                      <a:srgbClr val="202122"/>
                    </a:solidFill>
                    <a:effectLst/>
                    <a:latin typeface="Arial" panose="020B0604020202020204" pitchFamily="34" charset="0"/>
                  </a:rPr>
                  <a:t>is number of bits used for each color component of a single pixel</a:t>
                </a:r>
              </a:p>
              <a:p>
                <a:pPr lvl="1"/>
                <a:r>
                  <a:rPr lang="en-US" dirty="0">
                    <a:solidFill>
                      <a:srgbClr val="202122"/>
                    </a:solidFill>
                    <a:latin typeface="Arial" panose="020B0604020202020204" pitchFamily="34" charset="0"/>
                  </a:rPr>
                  <a:t>Typical value is 8, so pixel value has range </a:t>
                </a:r>
                <a14:m>
                  <m:oMath xmlns:m="http://schemas.openxmlformats.org/officeDocument/2006/math">
                    <m:r>
                      <a:rPr lang="en-US" b="0" i="1" smtClean="0">
                        <a:solidFill>
                          <a:srgbClr val="202122"/>
                        </a:solidFill>
                        <a:latin typeface="Cambria Math" panose="02040503050406030204" pitchFamily="18" charset="0"/>
                      </a:rPr>
                      <m:t>[0, 255]</m:t>
                    </m:r>
                  </m:oMath>
                </a14:m>
                <a:endParaRPr lang="en-US" dirty="0"/>
              </a:p>
              <a:p>
                <a:pPr lvl="1"/>
                <a:r>
                  <a:rPr lang="en-US" dirty="0"/>
                  <a:t>Larger depth is possible, i.e., true color (24-bit) is used in computer and phone display for human eyes, but 8-bit is typically enough for CV tasks</a:t>
                </a:r>
                <a:endParaRPr lang="en-SE" dirty="0"/>
              </a:p>
            </p:txBody>
          </p:sp>
        </mc:Choice>
        <mc:Fallback xmlns="">
          <p:sp>
            <p:nvSpPr>
              <p:cNvPr id="3" name="Content Placeholder 2">
                <a:extLst>
                  <a:ext uri="{FF2B5EF4-FFF2-40B4-BE49-F238E27FC236}">
                    <a16:creationId xmlns:a16="http://schemas.microsoft.com/office/drawing/2014/main" id="{A7FF4121-35F5-40E5-AF7B-CEEE74076F69}"/>
                  </a:ext>
                </a:extLst>
              </p:cNvPr>
              <p:cNvSpPr>
                <a:spLocks noGrp="1" noRot="1" noChangeAspect="1" noMove="1" noResize="1" noEditPoints="1" noAdjustHandles="1" noChangeArrowheads="1" noChangeShapeType="1" noTextEdit="1"/>
              </p:cNvSpPr>
              <p:nvPr>
                <p:ph idx="1"/>
              </p:nvPr>
            </p:nvSpPr>
            <p:spPr>
              <a:xfrm>
                <a:off x="457200" y="1052736"/>
                <a:ext cx="8229600" cy="2448272"/>
              </a:xfrm>
              <a:blipFill>
                <a:blip r:embed="rId3"/>
                <a:stretch>
                  <a:fillRect l="-444" t="-3741" r="-2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94529D7-3E69-4D22-B347-AC9242ED0247}"/>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5" name="Picture 4">
            <a:extLst>
              <a:ext uri="{FF2B5EF4-FFF2-40B4-BE49-F238E27FC236}">
                <a16:creationId xmlns:a16="http://schemas.microsoft.com/office/drawing/2014/main" id="{700D5FA4-ACFA-466A-B939-A56D22A38D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3292172"/>
            <a:ext cx="4680520" cy="3404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0212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9ED76-2005-425F-8901-D469A5B8178C}"/>
              </a:ext>
            </a:extLst>
          </p:cNvPr>
          <p:cNvSpPr>
            <a:spLocks noGrp="1"/>
          </p:cNvSpPr>
          <p:nvPr>
            <p:ph type="title"/>
          </p:nvPr>
        </p:nvSpPr>
        <p:spPr/>
        <p:txBody>
          <a:bodyPr/>
          <a:lstStyle/>
          <a:p>
            <a:r>
              <a:rPr lang="en-US" dirty="0"/>
              <a:t>Pooling (Sub-Sampling)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71B7DF-13FC-4BAE-AAAA-486963E6A374}"/>
                  </a:ext>
                </a:extLst>
              </p:cNvPr>
              <p:cNvSpPr>
                <a:spLocks noGrp="1"/>
              </p:cNvSpPr>
              <p:nvPr>
                <p:ph idx="1"/>
              </p:nvPr>
            </p:nvSpPr>
            <p:spPr>
              <a:xfrm>
                <a:off x="457200" y="4650609"/>
                <a:ext cx="8229600" cy="2123901"/>
              </a:xfrm>
            </p:spPr>
            <p:txBody>
              <a:bodyPr>
                <a:normAutofit fontScale="47500" lnSpcReduction="20000"/>
              </a:bodyPr>
              <a:lstStyle/>
              <a:p>
                <a:r>
                  <a:rPr lang="en-US" sz="3500" spc="-5" dirty="0">
                    <a:latin typeface="Arial"/>
                    <a:cs typeface="Arial"/>
                  </a:rPr>
                  <a:t>A pooling filter has depth 1, and operates over each activation map independently, hence the input volume and output volume always have the same depth </a:t>
                </a:r>
                <a14:m>
                  <m:oMath xmlns:m="http://schemas.openxmlformats.org/officeDocument/2006/math">
                    <m:sSub>
                      <m:sSubPr>
                        <m:ctrlPr>
                          <a:rPr lang="en-US" sz="3500" b="0" i="1" spc="-5" smtClean="0">
                            <a:latin typeface="Cambria Math" panose="02040503050406030204" pitchFamily="18" charset="0"/>
                            <a:cs typeface="Arial"/>
                          </a:rPr>
                        </m:ctrlPr>
                      </m:sSubPr>
                      <m:e>
                        <m:r>
                          <a:rPr lang="en-US" sz="3500" b="0" i="1" spc="-5" smtClean="0">
                            <a:latin typeface="Cambria Math" panose="02040503050406030204" pitchFamily="18" charset="0"/>
                            <a:cs typeface="Arial"/>
                          </a:rPr>
                          <m:t>𝐷</m:t>
                        </m:r>
                      </m:e>
                      <m:sub>
                        <m:r>
                          <a:rPr lang="en-US" sz="3500" b="0" i="1" spc="-5" smtClean="0">
                            <a:latin typeface="Cambria Math" panose="02040503050406030204" pitchFamily="18" charset="0"/>
                            <a:cs typeface="Arial"/>
                          </a:rPr>
                          <m:t>1</m:t>
                        </m:r>
                      </m:sub>
                    </m:sSub>
                  </m:oMath>
                </a14:m>
                <a:r>
                  <a:rPr lang="en-US" sz="3600" spc="-5" dirty="0">
                    <a:solidFill>
                      <a:schemeClr val="tx1"/>
                    </a:solidFill>
                    <a:latin typeface="Arial"/>
                    <a:cs typeface="Arial"/>
                  </a:rPr>
                  <a:t>(unlike a CONV filter, which </a:t>
                </a:r>
                <a:r>
                  <a:rPr lang="en-US" sz="3600" spc="-5" dirty="0">
                    <a:latin typeface="Arial"/>
                    <a:cs typeface="Arial"/>
                  </a:rPr>
                  <a:t>always has the same depth </a:t>
                </a:r>
                <a14:m>
                  <m:oMath xmlns:m="http://schemas.openxmlformats.org/officeDocument/2006/math">
                    <m:sSub>
                      <m:sSubPr>
                        <m:ctrlPr>
                          <a:rPr lang="en-US" sz="3600" b="0" i="1" spc="-5" smtClean="0">
                            <a:latin typeface="Cambria Math" panose="02040503050406030204" pitchFamily="18" charset="0"/>
                            <a:cs typeface="Arial"/>
                          </a:rPr>
                        </m:ctrlPr>
                      </m:sSubPr>
                      <m:e>
                        <m:r>
                          <a:rPr lang="en-US" sz="3600" b="0" i="1" spc="-5" smtClean="0">
                            <a:latin typeface="Cambria Math" panose="02040503050406030204" pitchFamily="18" charset="0"/>
                            <a:cs typeface="Arial"/>
                          </a:rPr>
                          <m:t>𝐷</m:t>
                        </m:r>
                      </m:e>
                      <m:sub>
                        <m:r>
                          <a:rPr lang="en-US" sz="3600" b="0" i="1" spc="-5" smtClean="0">
                            <a:latin typeface="Cambria Math" panose="02040503050406030204" pitchFamily="18" charset="0"/>
                            <a:cs typeface="Arial"/>
                          </a:rPr>
                          <m:t>1</m:t>
                        </m:r>
                      </m:sub>
                    </m:sSub>
                  </m:oMath>
                </a14:m>
                <a:r>
                  <a:rPr lang="en-US" sz="3600" spc="-5" dirty="0">
                    <a:latin typeface="Arial"/>
                    <a:cs typeface="Arial"/>
                  </a:rPr>
                  <a:t> as the input volume, and output volume has depth </a:t>
                </a:r>
                <a14:m>
                  <m:oMath xmlns:m="http://schemas.openxmlformats.org/officeDocument/2006/math">
                    <m:sSub>
                      <m:sSubPr>
                        <m:ctrlPr>
                          <a:rPr lang="en-US" sz="3600" b="0" i="1" spc="-5" smtClean="0">
                            <a:latin typeface="Cambria Math" panose="02040503050406030204" pitchFamily="18" charset="0"/>
                            <a:cs typeface="Arial"/>
                          </a:rPr>
                        </m:ctrlPr>
                      </m:sSubPr>
                      <m:e>
                        <m:r>
                          <a:rPr lang="en-US" sz="3600" b="0" i="1" spc="-5" smtClean="0">
                            <a:latin typeface="Cambria Math" panose="02040503050406030204" pitchFamily="18" charset="0"/>
                            <a:cs typeface="Arial"/>
                          </a:rPr>
                          <m:t>𝐷</m:t>
                        </m:r>
                      </m:e>
                      <m:sub>
                        <m:r>
                          <a:rPr lang="en-US" sz="3600" b="0" i="1" spc="-5" smtClean="0">
                            <a:latin typeface="Cambria Math" panose="02040503050406030204" pitchFamily="18" charset="0"/>
                            <a:cs typeface="Arial"/>
                          </a:rPr>
                          <m:t>2</m:t>
                        </m:r>
                      </m:sub>
                    </m:sSub>
                    <m:r>
                      <a:rPr lang="en-US" sz="3600" b="0" i="1" spc="-5" smtClean="0">
                        <a:latin typeface="Cambria Math" panose="02040503050406030204" pitchFamily="18" charset="0"/>
                        <a:cs typeface="Arial"/>
                      </a:rPr>
                      <m:t>=</m:t>
                    </m:r>
                    <m:r>
                      <a:rPr lang="en-US" sz="3600" b="0" i="1" spc="-5" smtClean="0">
                        <a:latin typeface="Cambria Math" panose="02040503050406030204" pitchFamily="18" charset="0"/>
                        <a:cs typeface="Arial"/>
                      </a:rPr>
                      <m:t>𝐾</m:t>
                    </m:r>
                  </m:oMath>
                </a14:m>
                <a:r>
                  <a:rPr lang="en-US" sz="3600" spc="-5" dirty="0">
                    <a:latin typeface="Arial"/>
                    <a:cs typeface="Arial"/>
                  </a:rPr>
                  <a:t>, the No. filters)</a:t>
                </a:r>
              </a:p>
              <a:p>
                <a:pPr lvl="1"/>
                <a:r>
                  <a:rPr lang="en-US" sz="3400" spc="-5" dirty="0">
                    <a:solidFill>
                      <a:schemeClr val="tx1"/>
                    </a:solidFill>
                    <a:latin typeface="Arial"/>
                    <a:cs typeface="Arial"/>
                  </a:rPr>
                  <a:t>Common settings: </a:t>
                </a:r>
                <a14:m>
                  <m:oMath xmlns:m="http://schemas.openxmlformats.org/officeDocument/2006/math">
                    <m:r>
                      <a:rPr lang="en-US" sz="3400" i="1" spc="-5">
                        <a:latin typeface="Cambria Math" panose="02040503050406030204" pitchFamily="18" charset="0"/>
                        <a:cs typeface="Arial"/>
                      </a:rPr>
                      <m:t>𝐹</m:t>
                    </m:r>
                    <m:r>
                      <a:rPr lang="en-US" sz="3400" i="1" spc="-5">
                        <a:latin typeface="Cambria Math" panose="02040503050406030204" pitchFamily="18" charset="0"/>
                        <a:cs typeface="Arial"/>
                      </a:rPr>
                      <m:t>=</m:t>
                    </m:r>
                    <m:r>
                      <a:rPr lang="en-US" sz="3400" i="1" spc="-5">
                        <a:latin typeface="Cambria Math" panose="02040503050406030204" pitchFamily="18" charset="0"/>
                        <a:cs typeface="Arial"/>
                      </a:rPr>
                      <m:t>3</m:t>
                    </m:r>
                    <m:r>
                      <a:rPr lang="en-US" sz="3400" i="1" spc="-5">
                        <a:latin typeface="Cambria Math" panose="02040503050406030204" pitchFamily="18" charset="0"/>
                        <a:cs typeface="Arial"/>
                      </a:rPr>
                      <m:t>, </m:t>
                    </m:r>
                    <m:r>
                      <a:rPr lang="en-US" sz="3400" i="1" spc="-5">
                        <a:latin typeface="Cambria Math" panose="02040503050406030204" pitchFamily="18" charset="0"/>
                        <a:cs typeface="Arial"/>
                      </a:rPr>
                      <m:t>𝑆</m:t>
                    </m:r>
                    <m:r>
                      <a:rPr lang="en-US" sz="3400" i="1" spc="-5">
                        <a:latin typeface="Cambria Math" panose="02040503050406030204" pitchFamily="18" charset="0"/>
                        <a:cs typeface="Arial"/>
                      </a:rPr>
                      <m:t>=</m:t>
                    </m:r>
                    <m:r>
                      <a:rPr lang="en-US" sz="3400" i="1" spc="-5">
                        <a:latin typeface="Cambria Math" panose="02040503050406030204" pitchFamily="18" charset="0"/>
                        <a:cs typeface="Arial"/>
                      </a:rPr>
                      <m:t>2</m:t>
                    </m:r>
                  </m:oMath>
                </a14:m>
                <a:r>
                  <a:rPr lang="en-US" sz="3400" spc="-5" dirty="0">
                    <a:cs typeface="Arial"/>
                  </a:rPr>
                  <a:t>, or </a:t>
                </a:r>
                <a14:m>
                  <m:oMath xmlns:m="http://schemas.openxmlformats.org/officeDocument/2006/math">
                    <m:r>
                      <a:rPr lang="en-US" sz="3400" b="0" i="1" spc="-5" smtClean="0">
                        <a:solidFill>
                          <a:schemeClr val="tx1"/>
                        </a:solidFill>
                        <a:latin typeface="Cambria Math" panose="02040503050406030204" pitchFamily="18" charset="0"/>
                        <a:cs typeface="Arial"/>
                      </a:rPr>
                      <m:t>𝐹</m:t>
                    </m:r>
                    <m:r>
                      <a:rPr lang="en-US" sz="3400" b="0" i="1" spc="-5" smtClean="0">
                        <a:solidFill>
                          <a:schemeClr val="tx1"/>
                        </a:solidFill>
                        <a:latin typeface="Cambria Math" panose="02040503050406030204" pitchFamily="18" charset="0"/>
                        <a:cs typeface="Arial"/>
                      </a:rPr>
                      <m:t>=</m:t>
                    </m:r>
                    <m:r>
                      <a:rPr lang="en-US" sz="3400" b="0" i="1" spc="-5" smtClean="0">
                        <a:solidFill>
                          <a:schemeClr val="tx1"/>
                        </a:solidFill>
                        <a:latin typeface="Cambria Math" panose="02040503050406030204" pitchFamily="18" charset="0"/>
                        <a:cs typeface="Arial"/>
                      </a:rPr>
                      <m:t>3</m:t>
                    </m:r>
                    <m:r>
                      <a:rPr lang="en-US" sz="3400" b="0" i="1" spc="-5" smtClean="0">
                        <a:solidFill>
                          <a:schemeClr val="tx1"/>
                        </a:solidFill>
                        <a:latin typeface="Cambria Math" panose="02040503050406030204" pitchFamily="18" charset="0"/>
                        <a:cs typeface="Arial"/>
                      </a:rPr>
                      <m:t>, </m:t>
                    </m:r>
                    <m:r>
                      <a:rPr lang="en-US" sz="3400" b="0" i="1" spc="-5" smtClean="0">
                        <a:solidFill>
                          <a:schemeClr val="tx1"/>
                        </a:solidFill>
                        <a:latin typeface="Cambria Math" panose="02040503050406030204" pitchFamily="18" charset="0"/>
                        <a:cs typeface="Arial"/>
                      </a:rPr>
                      <m:t>𝑆</m:t>
                    </m:r>
                    <m:r>
                      <a:rPr lang="en-US" sz="3400" b="0" i="1" spc="-5" smtClean="0">
                        <a:solidFill>
                          <a:schemeClr val="tx1"/>
                        </a:solidFill>
                        <a:latin typeface="Cambria Math" panose="02040503050406030204" pitchFamily="18" charset="0"/>
                        <a:cs typeface="Arial"/>
                      </a:rPr>
                      <m:t>=</m:t>
                    </m:r>
                    <m:r>
                      <a:rPr lang="en-US" sz="3400" b="0" i="1" spc="-5" smtClean="0">
                        <a:solidFill>
                          <a:schemeClr val="tx1"/>
                        </a:solidFill>
                        <a:latin typeface="Cambria Math" panose="02040503050406030204" pitchFamily="18" charset="0"/>
                        <a:cs typeface="Arial"/>
                      </a:rPr>
                      <m:t>2</m:t>
                    </m:r>
                  </m:oMath>
                </a14:m>
                <a:endParaRPr lang="en-US" sz="3200" spc="-5" dirty="0">
                  <a:solidFill>
                    <a:schemeClr val="tx1"/>
                  </a:solidFill>
                  <a:latin typeface="Arial"/>
                  <a:cs typeface="Arial"/>
                </a:endParaRPr>
              </a:p>
              <a:p>
                <a:r>
                  <a:rPr lang="en-US" sz="3500" spc="-5" dirty="0">
                    <a:latin typeface="Arial"/>
                    <a:cs typeface="Arial"/>
                  </a:rPr>
                  <a:t>Example: pooling w. </a:t>
                </a:r>
                <a:r>
                  <a:rPr lang="en-US" altLang="zh-CN" sz="3500" spc="-5" dirty="0">
                    <a:latin typeface="Arial"/>
                    <a:cs typeface="Arial"/>
                  </a:rPr>
                  <a:t>a</a:t>
                </a:r>
                <a:r>
                  <a:rPr lang="en-US" sz="3500" spc="-5" dirty="0">
                    <a:latin typeface="Arial"/>
                    <a:cs typeface="Arial"/>
                  </a:rPr>
                  <a:t> </a:t>
                </a:r>
                <a14:m>
                  <m:oMath xmlns:m="http://schemas.openxmlformats.org/officeDocument/2006/math">
                    <m:r>
                      <a:rPr lang="en-US" sz="3500" spc="-5" dirty="0">
                        <a:latin typeface="Cambria Math" panose="02040503050406030204" pitchFamily="18" charset="0"/>
                        <a:cs typeface="Arial"/>
                      </a:rPr>
                      <m:t>2</m:t>
                    </m:r>
                    <m:r>
                      <a:rPr lang="en-US" sz="3500" spc="-5" dirty="0">
                        <a:latin typeface="Cambria Math" panose="02040503050406030204" pitchFamily="18" charset="0"/>
                        <a:cs typeface="Arial"/>
                      </a:rPr>
                      <m:t>×</m:t>
                    </m:r>
                    <m:r>
                      <a:rPr lang="en-US" sz="3500" spc="-5" dirty="0">
                        <a:latin typeface="Cambria Math" panose="02040503050406030204" pitchFamily="18" charset="0"/>
                        <a:cs typeface="Arial"/>
                      </a:rPr>
                      <m:t>2</m:t>
                    </m:r>
                  </m:oMath>
                </a14:m>
                <a:r>
                  <a:rPr lang="en-US" sz="3500" spc="-5" dirty="0">
                    <a:latin typeface="Arial"/>
                    <a:cs typeface="Arial"/>
                  </a:rPr>
                  <a:t> filter w. stride </a:t>
                </a:r>
                <a14:m>
                  <m:oMath xmlns:m="http://schemas.openxmlformats.org/officeDocument/2006/math">
                    <m:r>
                      <a:rPr lang="en-US" sz="3500" spc="-5" dirty="0">
                        <a:latin typeface="Cambria Math" panose="02040503050406030204" pitchFamily="18" charset="0"/>
                        <a:cs typeface="Arial"/>
                      </a:rPr>
                      <m:t>𝑆</m:t>
                    </m:r>
                    <m:r>
                      <a:rPr lang="en-US" sz="3500" spc="-5" dirty="0">
                        <a:latin typeface="Cambria Math" panose="02040503050406030204" pitchFamily="18" charset="0"/>
                        <a:cs typeface="Arial"/>
                      </a:rPr>
                      <m:t>=</m:t>
                    </m:r>
                    <m:r>
                      <a:rPr lang="en-US" sz="3500" spc="-5" dirty="0">
                        <a:latin typeface="Cambria Math" panose="02040503050406030204" pitchFamily="18" charset="0"/>
                        <a:cs typeface="Arial"/>
                      </a:rPr>
                      <m:t>2</m:t>
                    </m:r>
                  </m:oMath>
                </a14:m>
                <a:r>
                  <a:rPr lang="en-US" sz="3500" spc="-5" dirty="0">
                    <a:latin typeface="Arial"/>
                    <a:cs typeface="Arial"/>
                  </a:rPr>
                  <a:t>, no pad</a:t>
                </a:r>
              </a:p>
              <a:p>
                <a:r>
                  <a:rPr lang="en-US" sz="3500" spc="-5" dirty="0">
                    <a:latin typeface="Arial"/>
                    <a:cs typeface="Arial"/>
                  </a:rPr>
                  <a:t>Output volume: </a:t>
                </a:r>
                <a14:m>
                  <m:oMath xmlns:m="http://schemas.openxmlformats.org/officeDocument/2006/math">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𝑊</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𝐻</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sSub>
                      <m:sSubPr>
                        <m:ctrlPr>
                          <a:rPr lang="en-US" altLang="zh-CN" sz="3500" i="1" spc="-5" dirty="0">
                            <a:latin typeface="Cambria Math" panose="02040503050406030204" pitchFamily="18" charset="0"/>
                            <a:cs typeface="Arial"/>
                          </a:rPr>
                        </m:ctrlPr>
                      </m:sSubPr>
                      <m:e>
                        <m:r>
                          <m:rPr>
                            <m:sty m:val="p"/>
                          </m:rPr>
                          <a:rPr lang="en-US" altLang="zh-CN" sz="3500" spc="-5" dirty="0">
                            <a:latin typeface="Cambria Math" panose="02040503050406030204" pitchFamily="18" charset="0"/>
                            <a:cs typeface="Arial"/>
                          </a:rPr>
                          <m:t>D</m:t>
                        </m:r>
                      </m:e>
                      <m:sub>
                        <m:r>
                          <a:rPr lang="en-US" altLang="zh-CN" sz="3500" spc="-5" dirty="0">
                            <a:latin typeface="Cambria Math" panose="02040503050406030204" pitchFamily="18" charset="0"/>
                            <a:cs typeface="Arial"/>
                          </a:rPr>
                          <m:t>1</m:t>
                        </m:r>
                      </m:sub>
                    </m:sSub>
                  </m:oMath>
                </a14:m>
                <a:r>
                  <a:rPr lang="en-US" sz="3500" spc="-5" dirty="0">
                    <a:latin typeface="Arial"/>
                    <a:cs typeface="Arial"/>
                  </a:rPr>
                  <a:t>(since </a:t>
                </a:r>
                <a14:m>
                  <m:oMath xmlns:m="http://schemas.openxmlformats.org/officeDocument/2006/math">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m:t>
                        </m:r>
                        <m:r>
                          <a:rPr lang="en-US" sz="3500" spc="-5">
                            <a:latin typeface="Cambria Math" panose="02040503050406030204" pitchFamily="18" charset="0"/>
                            <a:cs typeface="Arial"/>
                          </a:rPr>
                          <m:t>2</m:t>
                        </m:r>
                      </m:e>
                    </m:d>
                    <m:r>
                      <a:rPr lang="en-US" sz="3500" spc="-5">
                        <a:latin typeface="Cambria Math" panose="02040503050406030204" pitchFamily="18" charset="0"/>
                        <a:cs typeface="Arial"/>
                      </a:rPr>
                      <m:t>+</m:t>
                    </m:r>
                    <m:r>
                      <a:rPr lang="en-US" sz="3500" spc="-5">
                        <a:latin typeface="Cambria Math" panose="02040503050406030204" pitchFamily="18" charset="0"/>
                        <a:cs typeface="Arial"/>
                      </a:rPr>
                      <m:t>1</m:t>
                    </m:r>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m:t>
                        </m:r>
                        <m:r>
                          <a:rPr lang="en-US" sz="3500" spc="-5">
                            <a:latin typeface="Cambria Math" panose="02040503050406030204" pitchFamily="18" charset="0"/>
                            <a:cs typeface="Arial"/>
                          </a:rPr>
                          <m:t>2</m:t>
                        </m:r>
                      </m:e>
                    </m:d>
                    <m:r>
                      <a:rPr lang="en-US" sz="3500" spc="-5">
                        <a:latin typeface="Cambria Math" panose="02040503050406030204" pitchFamily="18" charset="0"/>
                        <a:cs typeface="Arial"/>
                      </a:rPr>
                      <m:t>+</m:t>
                    </m:r>
                    <m:r>
                      <a:rPr lang="en-US" sz="3500" spc="-5">
                        <a:latin typeface="Cambria Math" panose="02040503050406030204" pitchFamily="18" charset="0"/>
                        <a:cs typeface="Arial"/>
                      </a:rPr>
                      <m:t>1</m:t>
                    </m:r>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oMath>
                </a14:m>
                <a:r>
                  <a:rPr lang="en-US" sz="3500" spc="-5" dirty="0">
                    <a:latin typeface="Arial"/>
                    <a:cs typeface="Arial"/>
                  </a:rPr>
                  <a:t>)</a:t>
                </a:r>
              </a:p>
            </p:txBody>
          </p:sp>
        </mc:Choice>
        <mc:Fallback xmlns="">
          <p:sp>
            <p:nvSpPr>
              <p:cNvPr id="3" name="Content Placeholder 2">
                <a:extLst>
                  <a:ext uri="{FF2B5EF4-FFF2-40B4-BE49-F238E27FC236}">
                    <a16:creationId xmlns:a16="http://schemas.microsoft.com/office/drawing/2014/main" id="{E671B7DF-13FC-4BAE-AAAA-486963E6A374}"/>
                  </a:ext>
                </a:extLst>
              </p:cNvPr>
              <p:cNvSpPr>
                <a:spLocks noGrp="1" noRot="1" noChangeAspect="1" noMove="1" noResize="1" noEditPoints="1" noAdjustHandles="1" noChangeArrowheads="1" noChangeShapeType="1" noTextEdit="1"/>
              </p:cNvSpPr>
              <p:nvPr>
                <p:ph idx="1"/>
              </p:nvPr>
            </p:nvSpPr>
            <p:spPr>
              <a:xfrm>
                <a:off x="457200" y="4650609"/>
                <a:ext cx="8229600" cy="2123901"/>
              </a:xfrm>
              <a:blipFill>
                <a:blip r:embed="rId2"/>
                <a:stretch>
                  <a:fillRect l="-370" t="-3448"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95DAB7-0E42-47E3-AD5A-E4D956C61854}"/>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6" name="Picture 5">
            <a:extLst>
              <a:ext uri="{FF2B5EF4-FFF2-40B4-BE49-F238E27FC236}">
                <a16:creationId xmlns:a16="http://schemas.microsoft.com/office/drawing/2014/main" id="{2C90FA98-A88F-4D8D-9B36-BAC1C8502727}"/>
              </a:ext>
            </a:extLst>
          </p:cNvPr>
          <p:cNvPicPr>
            <a:picLocks noChangeAspect="1"/>
          </p:cNvPicPr>
          <p:nvPr/>
        </p:nvPicPr>
        <p:blipFill>
          <a:blip r:embed="rId3"/>
          <a:stretch>
            <a:fillRect/>
          </a:stretch>
        </p:blipFill>
        <p:spPr>
          <a:xfrm>
            <a:off x="683568" y="1196752"/>
            <a:ext cx="7704036" cy="3400105"/>
          </a:xfrm>
          <a:prstGeom prst="rect">
            <a:avLst/>
          </a:prstGeom>
        </p:spPr>
      </p:pic>
    </p:spTree>
    <p:extLst>
      <p:ext uri="{BB962C8B-B14F-4D97-AF65-F5344CB8AC3E}">
        <p14:creationId xmlns:p14="http://schemas.microsoft.com/office/powerpoint/2010/main" val="34954841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F23F2-6054-4E5C-B35F-ECCD5EB5189F}"/>
              </a:ext>
            </a:extLst>
          </p:cNvPr>
          <p:cNvSpPr>
            <a:spLocks noGrp="1"/>
          </p:cNvSpPr>
          <p:nvPr>
            <p:ph type="title"/>
          </p:nvPr>
        </p:nvSpPr>
        <p:spPr>
          <a:xfrm>
            <a:off x="432420" y="373413"/>
            <a:ext cx="8229600" cy="868362"/>
          </a:xfrm>
        </p:spPr>
        <p:txBody>
          <a:bodyPr/>
          <a:lstStyle/>
          <a:p>
            <a:r>
              <a:rPr lang="en-US" dirty="0"/>
              <a:t>Max Pooling w. Examples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D9C45C-DBBC-4BD5-B3BE-589A694F40E3}"/>
                  </a:ext>
                </a:extLst>
              </p:cNvPr>
              <p:cNvSpPr>
                <a:spLocks noGrp="1"/>
              </p:cNvSpPr>
              <p:nvPr>
                <p:ph idx="1"/>
              </p:nvPr>
            </p:nvSpPr>
            <p:spPr>
              <a:xfrm>
                <a:off x="-108520" y="1295400"/>
                <a:ext cx="3528392" cy="5589984"/>
              </a:xfrm>
            </p:spPr>
            <p:txBody>
              <a:bodyPr>
                <a:normAutofit fontScale="92500" lnSpcReduction="10000"/>
              </a:bodyPr>
              <a:lstStyle/>
              <a:p>
                <a:r>
                  <a:rPr lang="en-US" dirty="0">
                    <a:solidFill>
                      <a:schemeClr val="tx1"/>
                    </a:solidFill>
                  </a:rPr>
                  <a:t>Max pooling: take the max element among the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elements in each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patch of each input activation map to reduce its dimension</a:t>
                </a:r>
              </a:p>
              <a:p>
                <a:r>
                  <a:rPr lang="en-US" dirty="0">
                    <a:solidFill>
                      <a:schemeClr val="tx1"/>
                    </a:solidFill>
                  </a:rPr>
                  <a:t>Alternative: average pooling is less commonly used</a:t>
                </a:r>
              </a:p>
            </p:txBody>
          </p:sp>
        </mc:Choice>
        <mc:Fallback xmlns="">
          <p:sp>
            <p:nvSpPr>
              <p:cNvPr id="3" name="Content Placeholder 2">
                <a:extLst>
                  <a:ext uri="{FF2B5EF4-FFF2-40B4-BE49-F238E27FC236}">
                    <a16:creationId xmlns:a16="http://schemas.microsoft.com/office/drawing/2014/main" id="{14D9C45C-DBBC-4BD5-B3BE-589A694F40E3}"/>
                  </a:ext>
                </a:extLst>
              </p:cNvPr>
              <p:cNvSpPr>
                <a:spLocks noGrp="1" noRot="1" noChangeAspect="1" noMove="1" noResize="1" noEditPoints="1" noAdjustHandles="1" noChangeArrowheads="1" noChangeShapeType="1" noTextEdit="1"/>
              </p:cNvSpPr>
              <p:nvPr>
                <p:ph idx="1"/>
              </p:nvPr>
            </p:nvSpPr>
            <p:spPr>
              <a:xfrm>
                <a:off x="-108520" y="1295400"/>
                <a:ext cx="3528392" cy="5589984"/>
              </a:xfrm>
              <a:blipFill>
                <a:blip r:embed="rId3"/>
                <a:stretch>
                  <a:fillRect l="-3454" t="-2293" r="-6563" b="-22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E9A1EB-8585-4097-9ADF-6D283311BA03}"/>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graphicFrame>
        <p:nvGraphicFramePr>
          <p:cNvPr id="5" name="object 4">
            <a:extLst>
              <a:ext uri="{FF2B5EF4-FFF2-40B4-BE49-F238E27FC236}">
                <a16:creationId xmlns:a16="http://schemas.microsoft.com/office/drawing/2014/main" id="{204AEAF9-3245-4278-BB79-4DEFB012B589}"/>
              </a:ext>
            </a:extLst>
          </p:cNvPr>
          <p:cNvGraphicFramePr>
            <a:graphicFrameLocks noGrp="1"/>
          </p:cNvGraphicFramePr>
          <p:nvPr>
            <p:extLst>
              <p:ext uri="{D42A27DB-BD31-4B8C-83A1-F6EECF244321}">
                <p14:modId xmlns:p14="http://schemas.microsoft.com/office/powerpoint/2010/main" val="1076589504"/>
              </p:ext>
            </p:extLst>
          </p:nvPr>
        </p:nvGraphicFramePr>
        <p:xfrm>
          <a:off x="3419872" y="1628800"/>
          <a:ext cx="2423492" cy="2423492"/>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gridCol w="605873">
                  <a:extLst>
                    <a:ext uri="{9D8B030D-6E8A-4147-A177-3AD203B41FA5}">
                      <a16:colId xmlns:a16="http://schemas.microsoft.com/office/drawing/2014/main" val="20002"/>
                    </a:ext>
                  </a:extLst>
                </a:gridCol>
                <a:gridCol w="605873">
                  <a:extLst>
                    <a:ext uri="{9D8B030D-6E8A-4147-A177-3AD203B41FA5}">
                      <a16:colId xmlns:a16="http://schemas.microsoft.com/office/drawing/2014/main" val="20003"/>
                    </a:ext>
                  </a:extLst>
                </a:gridCol>
              </a:tblGrid>
              <a:tr h="605873">
                <a:tc>
                  <a:txBody>
                    <a:bodyPr/>
                    <a:lstStyle/>
                    <a:p>
                      <a:pPr marL="213360">
                        <a:lnSpc>
                          <a:spcPct val="100000"/>
                        </a:lnSpc>
                        <a:spcBef>
                          <a:spcPts val="540"/>
                        </a:spcBef>
                      </a:pPr>
                      <a:r>
                        <a:rPr sz="2400" dirty="0">
                          <a:latin typeface="Arial"/>
                          <a:cs typeface="Arial"/>
                        </a:rPr>
                        <a:t>1</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nSpc>
                          <a:spcPct val="100000"/>
                        </a:lnSpc>
                        <a:spcBef>
                          <a:spcPts val="540"/>
                        </a:spcBef>
                      </a:pPr>
                      <a:r>
                        <a:rPr sz="2400" dirty="0">
                          <a:latin typeface="Arial"/>
                          <a:cs typeface="Arial"/>
                        </a:rPr>
                        <a:t>1</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nSpc>
                          <a:spcPct val="100000"/>
                        </a:lnSpc>
                        <a:spcBef>
                          <a:spcPts val="540"/>
                        </a:spcBef>
                      </a:pPr>
                      <a:r>
                        <a:rPr sz="2400" dirty="0">
                          <a:latin typeface="Arial"/>
                          <a:cs typeface="Arial"/>
                        </a:rPr>
                        <a:t>2</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latin typeface="Arial"/>
                          <a:cs typeface="Arial"/>
                        </a:rPr>
                        <a:t>4</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L="213360">
                        <a:lnSpc>
                          <a:spcPct val="100000"/>
                        </a:lnSpc>
                        <a:spcBef>
                          <a:spcPts val="540"/>
                        </a:spcBef>
                      </a:pPr>
                      <a:r>
                        <a:rPr sz="2400" dirty="0">
                          <a:latin typeface="Arial"/>
                          <a:cs typeface="Arial"/>
                        </a:rPr>
                        <a:t>5</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nSpc>
                          <a:spcPct val="100000"/>
                        </a:lnSpc>
                        <a:spcBef>
                          <a:spcPts val="540"/>
                        </a:spcBef>
                      </a:pPr>
                      <a:r>
                        <a:rPr sz="2400" dirty="0">
                          <a:solidFill>
                            <a:srgbClr val="C00000"/>
                          </a:solidFill>
                          <a:latin typeface="Arial"/>
                          <a:cs typeface="Arial"/>
                        </a:rPr>
                        <a:t>6</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nSpc>
                          <a:spcPct val="100000"/>
                        </a:lnSpc>
                        <a:spcBef>
                          <a:spcPts val="540"/>
                        </a:spcBef>
                      </a:pPr>
                      <a:r>
                        <a:rPr sz="2400" dirty="0">
                          <a:latin typeface="Arial"/>
                          <a:cs typeface="Arial"/>
                        </a:rPr>
                        <a:t>7</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rgbClr val="C00000"/>
                          </a:solidFill>
                          <a:latin typeface="Arial"/>
                          <a:cs typeface="Arial"/>
                        </a:rPr>
                        <a:t>8</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605873">
                <a:tc>
                  <a:txBody>
                    <a:bodyPr/>
                    <a:lstStyle/>
                    <a:p>
                      <a:pPr marL="213360">
                        <a:lnSpc>
                          <a:spcPct val="100000"/>
                        </a:lnSpc>
                        <a:spcBef>
                          <a:spcPts val="540"/>
                        </a:spcBef>
                      </a:pPr>
                      <a:r>
                        <a:rPr sz="2400" dirty="0">
                          <a:solidFill>
                            <a:srgbClr val="C00000"/>
                          </a:solidFill>
                          <a:latin typeface="Arial"/>
                          <a:cs typeface="Arial"/>
                        </a:rPr>
                        <a:t>3</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nSpc>
                          <a:spcPct val="100000"/>
                        </a:lnSpc>
                        <a:spcBef>
                          <a:spcPts val="540"/>
                        </a:spcBef>
                      </a:pPr>
                      <a:r>
                        <a:rPr sz="2400" dirty="0">
                          <a:latin typeface="Arial"/>
                          <a:cs typeface="Arial"/>
                        </a:rPr>
                        <a:t>2</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nSpc>
                          <a:spcPct val="100000"/>
                        </a:lnSpc>
                        <a:spcBef>
                          <a:spcPts val="540"/>
                        </a:spcBef>
                      </a:pPr>
                      <a:r>
                        <a:rPr sz="2400" dirty="0">
                          <a:latin typeface="Arial"/>
                          <a:cs typeface="Arial"/>
                        </a:rPr>
                        <a:t>1</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latin typeface="Arial"/>
                          <a:cs typeface="Arial"/>
                        </a:rPr>
                        <a:t>0</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2"/>
                  </a:ext>
                </a:extLst>
              </a:tr>
              <a:tr h="605873">
                <a:tc>
                  <a:txBody>
                    <a:bodyPr/>
                    <a:lstStyle/>
                    <a:p>
                      <a:pPr marL="213360">
                        <a:lnSpc>
                          <a:spcPct val="100000"/>
                        </a:lnSpc>
                        <a:spcBef>
                          <a:spcPts val="540"/>
                        </a:spcBef>
                      </a:pPr>
                      <a:r>
                        <a:rPr sz="2400" dirty="0">
                          <a:latin typeface="Arial"/>
                          <a:cs typeface="Arial"/>
                        </a:rPr>
                        <a:t>1</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nSpc>
                          <a:spcPct val="100000"/>
                        </a:lnSpc>
                        <a:spcBef>
                          <a:spcPts val="540"/>
                        </a:spcBef>
                      </a:pPr>
                      <a:r>
                        <a:rPr sz="2400" dirty="0">
                          <a:latin typeface="Arial"/>
                          <a:cs typeface="Arial"/>
                        </a:rPr>
                        <a:t>2</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nSpc>
                          <a:spcPct val="100000"/>
                        </a:lnSpc>
                        <a:spcBef>
                          <a:spcPts val="540"/>
                        </a:spcBef>
                      </a:pPr>
                      <a:r>
                        <a:rPr sz="2400" dirty="0">
                          <a:latin typeface="Arial"/>
                          <a:cs typeface="Arial"/>
                        </a:rPr>
                        <a:t>3</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rgbClr val="C00000"/>
                          </a:solidFill>
                          <a:latin typeface="Arial"/>
                          <a:cs typeface="Arial"/>
                        </a:rPr>
                        <a:t>4</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3"/>
                  </a:ext>
                </a:extLst>
              </a:tr>
            </a:tbl>
          </a:graphicData>
        </a:graphic>
      </p:graphicFrame>
      <p:sp>
        <p:nvSpPr>
          <p:cNvPr id="13" name="object 12">
            <a:extLst>
              <a:ext uri="{FF2B5EF4-FFF2-40B4-BE49-F238E27FC236}">
                <a16:creationId xmlns:a16="http://schemas.microsoft.com/office/drawing/2014/main" id="{7FAEBDDD-02C0-466B-84CF-42A80785228C}"/>
              </a:ext>
            </a:extLst>
          </p:cNvPr>
          <p:cNvSpPr/>
          <p:nvPr/>
        </p:nvSpPr>
        <p:spPr>
          <a:xfrm>
            <a:off x="5885186" y="2845309"/>
            <a:ext cx="2005492" cy="45719"/>
          </a:xfrm>
          <a:custGeom>
            <a:avLst/>
            <a:gdLst/>
            <a:ahLst/>
            <a:cxnLst/>
            <a:rect l="l" t="t" r="r" b="b"/>
            <a:pathLst>
              <a:path w="1918970">
                <a:moveTo>
                  <a:pt x="0" y="0"/>
                </a:moveTo>
                <a:lnTo>
                  <a:pt x="1918496" y="0"/>
                </a:lnTo>
              </a:path>
            </a:pathLst>
          </a:custGeom>
          <a:ln w="19049">
            <a:solidFill>
              <a:srgbClr val="000000"/>
            </a:solidFill>
          </a:ln>
        </p:spPr>
        <p:txBody>
          <a:bodyPr wrap="square" lIns="0" tIns="0" rIns="0" bIns="0" rtlCol="0"/>
          <a:lstStyle/>
          <a:p>
            <a:endParaRPr/>
          </a:p>
        </p:txBody>
      </p:sp>
      <p:sp>
        <p:nvSpPr>
          <p:cNvPr id="14" name="object 13">
            <a:extLst>
              <a:ext uri="{FF2B5EF4-FFF2-40B4-BE49-F238E27FC236}">
                <a16:creationId xmlns:a16="http://schemas.microsoft.com/office/drawing/2014/main" id="{35BF97B1-209A-41DB-BDAF-58E96FF41C77}"/>
              </a:ext>
            </a:extLst>
          </p:cNvPr>
          <p:cNvSpPr/>
          <p:nvPr/>
        </p:nvSpPr>
        <p:spPr>
          <a:xfrm>
            <a:off x="7803682" y="2813835"/>
            <a:ext cx="86995" cy="63500"/>
          </a:xfrm>
          <a:custGeom>
            <a:avLst/>
            <a:gdLst/>
            <a:ahLst/>
            <a:cxnLst/>
            <a:rect l="l" t="t" r="r" b="b"/>
            <a:pathLst>
              <a:path w="86995" h="63500">
                <a:moveTo>
                  <a:pt x="0" y="62949"/>
                </a:moveTo>
                <a:lnTo>
                  <a:pt x="86449" y="31474"/>
                </a:lnTo>
                <a:lnTo>
                  <a:pt x="0" y="0"/>
                </a:lnTo>
                <a:lnTo>
                  <a:pt x="0" y="62949"/>
                </a:lnTo>
                <a:close/>
              </a:path>
            </a:pathLst>
          </a:custGeom>
          <a:ln w="19049">
            <a:solidFill>
              <a:srgbClr val="000000"/>
            </a:solidFill>
          </a:ln>
        </p:spPr>
        <p:txBody>
          <a:bodyPr wrap="square" lIns="0" tIns="0" rIns="0" bIns="0" rtlCol="0"/>
          <a:lstStyle/>
          <a:p>
            <a:endParaRPr/>
          </a:p>
        </p:txBody>
      </p:sp>
      <p:sp>
        <p:nvSpPr>
          <p:cNvPr id="15" name="object 14">
            <a:extLst>
              <a:ext uri="{FF2B5EF4-FFF2-40B4-BE49-F238E27FC236}">
                <a16:creationId xmlns:a16="http://schemas.microsoft.com/office/drawing/2014/main" id="{68C88CC7-A5F6-40CD-AB53-D3A4A453F05C}"/>
              </a:ext>
            </a:extLst>
          </p:cNvPr>
          <p:cNvSpPr txBox="1"/>
          <p:nvPr/>
        </p:nvSpPr>
        <p:spPr>
          <a:xfrm>
            <a:off x="5865788" y="2087050"/>
            <a:ext cx="2024889" cy="602409"/>
          </a:xfrm>
          <a:prstGeom prst="rect">
            <a:avLst/>
          </a:prstGeom>
        </p:spPr>
        <p:txBody>
          <a:bodyPr vert="horz" wrap="square" lIns="0" tIns="0" rIns="0" bIns="0" rtlCol="0">
            <a:spAutoFit/>
          </a:bodyPr>
          <a:lstStyle/>
          <a:p>
            <a:pPr marL="12700" marR="5080">
              <a:lnSpc>
                <a:spcPct val="100699"/>
              </a:lnSpc>
            </a:pPr>
            <a:r>
              <a:rPr sz="2000" dirty="0">
                <a:latin typeface="Arial"/>
                <a:cs typeface="Arial"/>
              </a:rPr>
              <a:t>max </a:t>
            </a:r>
            <a:r>
              <a:rPr sz="2000" spc="-5" dirty="0">
                <a:latin typeface="Arial"/>
                <a:cs typeface="Arial"/>
              </a:rPr>
              <a:t>pool </a:t>
            </a:r>
            <a:r>
              <a:rPr lang="en-US" sz="2000" spc="-5" dirty="0">
                <a:latin typeface="Arial"/>
                <a:cs typeface="Arial"/>
              </a:rPr>
              <a:t>w.</a:t>
            </a:r>
            <a:r>
              <a:rPr sz="2000" spc="-5" dirty="0">
                <a:latin typeface="Arial"/>
                <a:cs typeface="Arial"/>
              </a:rPr>
              <a:t> 2x2</a:t>
            </a:r>
            <a:r>
              <a:rPr sz="2000" spc="-30" dirty="0">
                <a:latin typeface="Arial"/>
                <a:cs typeface="Arial"/>
              </a:rPr>
              <a:t> </a:t>
            </a:r>
            <a:endParaRPr lang="en-US" sz="2000" spc="-30" dirty="0">
              <a:latin typeface="Arial"/>
              <a:cs typeface="Arial"/>
            </a:endParaRPr>
          </a:p>
          <a:p>
            <a:pPr marL="12700" marR="5080">
              <a:lnSpc>
                <a:spcPct val="100699"/>
              </a:lnSpc>
            </a:pPr>
            <a:r>
              <a:rPr sz="2000" spc="-5" dirty="0">
                <a:latin typeface="Arial"/>
                <a:cs typeface="Arial"/>
              </a:rPr>
              <a:t>filter and stride</a:t>
            </a:r>
            <a:r>
              <a:rPr sz="2000" spc="-60" dirty="0">
                <a:latin typeface="Arial"/>
                <a:cs typeface="Arial"/>
              </a:rPr>
              <a:t> </a:t>
            </a:r>
            <a:r>
              <a:rPr sz="2000" spc="-5" dirty="0">
                <a:latin typeface="Arial"/>
                <a:cs typeface="Arial"/>
              </a:rPr>
              <a:t>2</a:t>
            </a:r>
            <a:endParaRPr sz="2000" dirty="0">
              <a:latin typeface="Arial"/>
              <a:cs typeface="Arial"/>
            </a:endParaRPr>
          </a:p>
        </p:txBody>
      </p:sp>
      <p:graphicFrame>
        <p:nvGraphicFramePr>
          <p:cNvPr id="16" name="object 15">
            <a:extLst>
              <a:ext uri="{FF2B5EF4-FFF2-40B4-BE49-F238E27FC236}">
                <a16:creationId xmlns:a16="http://schemas.microsoft.com/office/drawing/2014/main" id="{C8135198-F88D-45E8-BAEF-8DFD99619A2F}"/>
              </a:ext>
            </a:extLst>
          </p:cNvPr>
          <p:cNvGraphicFramePr>
            <a:graphicFrameLocks noGrp="1"/>
          </p:cNvGraphicFramePr>
          <p:nvPr>
            <p:extLst>
              <p:ext uri="{D42A27DB-BD31-4B8C-83A1-F6EECF244321}">
                <p14:modId xmlns:p14="http://schemas.microsoft.com/office/powerpoint/2010/main" val="2087049759"/>
              </p:ext>
            </p:extLst>
          </p:nvPr>
        </p:nvGraphicFramePr>
        <p:xfrm>
          <a:off x="7934215" y="2253870"/>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r">
                        <a:lnSpc>
                          <a:spcPct val="100000"/>
                        </a:lnSpc>
                        <a:spcBef>
                          <a:spcPts val="540"/>
                        </a:spcBef>
                      </a:pPr>
                      <a:r>
                        <a:rPr sz="2400" dirty="0">
                          <a:latin typeface="Arial"/>
                          <a:cs typeface="Arial"/>
                        </a:rPr>
                        <a:t>6</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r">
                        <a:lnSpc>
                          <a:spcPct val="100000"/>
                        </a:lnSpc>
                        <a:spcBef>
                          <a:spcPts val="540"/>
                        </a:spcBef>
                      </a:pPr>
                      <a:r>
                        <a:rPr sz="2400" dirty="0">
                          <a:latin typeface="Arial"/>
                          <a:cs typeface="Arial"/>
                        </a:rPr>
                        <a:t>8</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r">
                        <a:lnSpc>
                          <a:spcPct val="100000"/>
                        </a:lnSpc>
                        <a:spcBef>
                          <a:spcPts val="540"/>
                        </a:spcBef>
                      </a:pPr>
                      <a:r>
                        <a:rPr sz="2400" dirty="0">
                          <a:latin typeface="Arial"/>
                          <a:cs typeface="Arial"/>
                        </a:rPr>
                        <a:t>3</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r">
                        <a:lnSpc>
                          <a:spcPct val="100000"/>
                        </a:lnSpc>
                        <a:spcBef>
                          <a:spcPts val="540"/>
                        </a:spcBef>
                      </a:pPr>
                      <a:r>
                        <a:rPr sz="2400" dirty="0">
                          <a:latin typeface="Arial"/>
                          <a:cs typeface="Arial"/>
                        </a:rPr>
                        <a:t>4</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pic>
        <p:nvPicPr>
          <p:cNvPr id="8194" name="Picture 2">
            <a:extLst>
              <a:ext uri="{FF2B5EF4-FFF2-40B4-BE49-F238E27FC236}">
                <a16:creationId xmlns:a16="http://schemas.microsoft.com/office/drawing/2014/main" id="{4C7BD9D2-C7C7-4963-94B4-5B532C6C8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3850" y="4101086"/>
            <a:ext cx="3384582" cy="2673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692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01C28-6CEA-4FFD-BA6C-51E7EF923507}"/>
              </a:ext>
            </a:extLst>
          </p:cNvPr>
          <p:cNvSpPr>
            <a:spLocks noGrp="1"/>
          </p:cNvSpPr>
          <p:nvPr>
            <p:ph type="title"/>
          </p:nvPr>
        </p:nvSpPr>
        <p:spPr/>
        <p:txBody>
          <a:bodyPr/>
          <a:lstStyle/>
          <a:p>
            <a:r>
              <a:rPr lang="en-US" dirty="0"/>
              <a:t>Overlapping Pooling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27EBFC-6A61-4248-8F81-7D4F52E08F62}"/>
                  </a:ext>
                </a:extLst>
              </p:cNvPr>
              <p:cNvSpPr>
                <a:spLocks noGrp="1"/>
              </p:cNvSpPr>
              <p:nvPr>
                <p:ph idx="1"/>
              </p:nvPr>
            </p:nvSpPr>
            <p:spPr>
              <a:xfrm>
                <a:off x="457200" y="1177702"/>
                <a:ext cx="8229600" cy="2277616"/>
              </a:xfrm>
            </p:spPr>
            <p:txBody>
              <a:bodyPr>
                <a:normAutofit fontScale="77500" lnSpcReduction="20000"/>
              </a:bodyPr>
              <a:lstStyle/>
              <a:p>
                <a:r>
                  <a:rPr lang="en-US" dirty="0"/>
                  <a:t>Input volume: </a:t>
                </a:r>
                <a14:m>
                  <m:oMath xmlns:m="http://schemas.openxmlformats.org/officeDocument/2006/math">
                    <m:r>
                      <a:rPr lang="en-US" b="0" i="1" dirty="0" smtClean="0">
                        <a:latin typeface="Cambria Math" panose="02040503050406030204" pitchFamily="18" charset="0"/>
                      </a:rPr>
                      <m:t>𝑁</m:t>
                    </m:r>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i="1" dirty="0">
                        <a:latin typeface="Cambria Math" panose="02040503050406030204" pitchFamily="18" charset="0"/>
                      </a:rPr>
                      <m:t>×</m:t>
                    </m:r>
                    <m:sSub>
                      <m:sSubPr>
                        <m:ctrlPr>
                          <a:rPr lang="en-US" altLang="zh-CN" b="0" i="1" dirty="0" smtClean="0">
                            <a:latin typeface="Cambria Math" panose="02040503050406030204" pitchFamily="18" charset="0"/>
                          </a:rPr>
                        </m:ctrlPr>
                      </m:sSubPr>
                      <m:e>
                        <m:r>
                          <m:rPr>
                            <m:sty m:val="p"/>
                          </m:rPr>
                          <a:rPr lang="en-US" altLang="zh-CN" b="0" i="1" dirty="0">
                            <a:latin typeface="Cambria Math" panose="02040503050406030204" pitchFamily="18" charset="0"/>
                          </a:rPr>
                          <m:t>D</m:t>
                        </m:r>
                      </m:e>
                      <m:sub>
                        <m:r>
                          <a:rPr lang="en-US" altLang="zh-CN" b="0" i="1" dirty="0" smtClean="0">
                            <a:latin typeface="Cambria Math" panose="02040503050406030204" pitchFamily="18" charset="0"/>
                          </a:rPr>
                          <m:t>1</m:t>
                        </m:r>
                      </m:sub>
                    </m:sSub>
                  </m:oMath>
                </a14:m>
                <a:endParaRPr lang="en-US" dirty="0"/>
              </a:p>
              <a:p>
                <a:r>
                  <a:rPr lang="en-US" altLang="zh-CN" dirty="0"/>
                  <a:t>A </a:t>
                </a:r>
                <a14:m>
                  <m:oMath xmlns:m="http://schemas.openxmlformats.org/officeDocument/2006/math">
                    <m:r>
                      <a:rPr lang="en-US" b="0" i="1" dirty="0" smtClean="0">
                        <a:latin typeface="Cambria Math" panose="02040503050406030204" pitchFamily="18" charset="0"/>
                      </a:rPr>
                      <m:t>3×3</m:t>
                    </m:r>
                  </m:oMath>
                </a14:m>
                <a:r>
                  <a:rPr lang="en-US" dirty="0"/>
                  <a:t> filter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dirty="0"/>
                  <a:t>Output volume: </a:t>
                </a:r>
                <a14:m>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b="0" i="1" dirty="0" smtClean="0">
                        <a:latin typeface="Cambria Math" panose="02040503050406030204" pitchFamily="18" charset="0"/>
                      </a:rPr>
                      <m:t>−2)×(</m:t>
                    </m:r>
                    <m:r>
                      <a:rPr lang="en-US" i="1" dirty="0">
                        <a:latin typeface="Cambria Math" panose="02040503050406030204" pitchFamily="18" charset="0"/>
                      </a:rPr>
                      <m:t>𝑁</m:t>
                    </m:r>
                    <m:r>
                      <a:rPr lang="en-US" i="1" dirty="0">
                        <a:latin typeface="Cambria Math" panose="02040503050406030204" pitchFamily="18" charset="0"/>
                      </a:rPr>
                      <m:t>−2)×</m:t>
                    </m:r>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D</m:t>
                        </m:r>
                      </m:e>
                      <m:sub>
                        <m:r>
                          <a:rPr lang="en-US" altLang="zh-CN" i="1" dirty="0">
                            <a:latin typeface="Cambria Math" panose="02040503050406030204" pitchFamily="18" charset="0"/>
                          </a:rPr>
                          <m:t>1</m:t>
                        </m:r>
                      </m:sub>
                    </m:sSub>
                  </m:oMath>
                </a14:m>
                <a:r>
                  <a:rPr lang="en-US" dirty="0"/>
                  <a:t>(since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−3</m:t>
                        </m:r>
                      </m:e>
                    </m:d>
                    <m:r>
                      <a:rPr lang="en-US" b="0" i="1" smtClean="0">
                        <a:latin typeface="Cambria Math" panose="02040503050406030204" pitchFamily="18" charset="0"/>
                      </a:rPr>
                      <m:t>+1=</m:t>
                    </m:r>
                    <m:r>
                      <a:rPr lang="en-US" i="1">
                        <a:latin typeface="Cambria Math" panose="02040503050406030204" pitchFamily="18" charset="0"/>
                      </a:rPr>
                      <m:t>𝑁</m:t>
                    </m:r>
                    <m:r>
                      <a:rPr lang="en-US" i="1">
                        <a:latin typeface="Cambria Math" panose="02040503050406030204" pitchFamily="18" charset="0"/>
                      </a:rPr>
                      <m:t>−2</m:t>
                    </m:r>
                  </m:oMath>
                </a14:m>
                <a:r>
                  <a:rPr lang="en-US" dirty="0"/>
                  <a:t>)</a:t>
                </a:r>
              </a:p>
              <a:p>
                <a:r>
                  <a:rPr lang="en-US" dirty="0"/>
                  <a:t>(This setting is uncommon. It is more common to have </a:t>
                </a:r>
                <a14:m>
                  <m:oMath xmlns:m="http://schemas.openxmlformats.org/officeDocument/2006/math">
                    <m:r>
                      <a:rPr lang="en-US" sz="3200" i="1" spc="-5" smtClean="0">
                        <a:latin typeface="Cambria Math" panose="02040503050406030204" pitchFamily="18" charset="0"/>
                        <a:cs typeface="Arial"/>
                      </a:rPr>
                      <m:t>𝐹</m:t>
                    </m:r>
                    <m:r>
                      <a:rPr lang="en-US" sz="3200" i="1" spc="-5" smtClean="0">
                        <a:latin typeface="Cambria Math" panose="02040503050406030204" pitchFamily="18" charset="0"/>
                        <a:cs typeface="Arial"/>
                      </a:rPr>
                      <m:t>=3, </m:t>
                    </m:r>
                    <m:r>
                      <a:rPr lang="en-US" sz="3200" i="1" spc="-5" smtClean="0">
                        <a:latin typeface="Cambria Math" panose="02040503050406030204" pitchFamily="18" charset="0"/>
                        <a:cs typeface="Arial"/>
                      </a:rPr>
                      <m:t>𝑆</m:t>
                    </m:r>
                    <m:r>
                      <a:rPr lang="en-US" sz="3200" i="1" spc="-5" smtClean="0">
                        <a:latin typeface="Cambria Math" panose="02040503050406030204" pitchFamily="18" charset="0"/>
                        <a:cs typeface="Arial"/>
                      </a:rPr>
                      <m:t>=2</m:t>
                    </m:r>
                  </m:oMath>
                </a14:m>
                <a:r>
                  <a:rPr lang="en-US" dirty="0"/>
                  <a:t> for overlapping pooling)</a:t>
                </a:r>
              </a:p>
            </p:txBody>
          </p:sp>
        </mc:Choice>
        <mc:Fallback xmlns="">
          <p:sp>
            <p:nvSpPr>
              <p:cNvPr id="3" name="Content Placeholder 2">
                <a:extLst>
                  <a:ext uri="{FF2B5EF4-FFF2-40B4-BE49-F238E27FC236}">
                    <a16:creationId xmlns:a16="http://schemas.microsoft.com/office/drawing/2014/main" id="{BB27EBFC-6A61-4248-8F81-7D4F52E08F62}"/>
                  </a:ext>
                </a:extLst>
              </p:cNvPr>
              <p:cNvSpPr>
                <a:spLocks noGrp="1" noRot="1" noChangeAspect="1" noMove="1" noResize="1" noEditPoints="1" noAdjustHandles="1" noChangeArrowheads="1" noChangeShapeType="1" noTextEdit="1"/>
              </p:cNvSpPr>
              <p:nvPr>
                <p:ph idx="1"/>
              </p:nvPr>
            </p:nvSpPr>
            <p:spPr>
              <a:xfrm>
                <a:off x="457200" y="1177702"/>
                <a:ext cx="8229600" cy="2277616"/>
              </a:xfrm>
              <a:blipFill>
                <a:blip r:embed="rId3"/>
                <a:stretch>
                  <a:fillRect l="-1037" t="-5348" r="-1333" b="-615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9D7B2C-006B-4842-8058-15EAC805B566}"/>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7170" name="Picture 2">
            <a:extLst>
              <a:ext uri="{FF2B5EF4-FFF2-40B4-BE49-F238E27FC236}">
                <a16:creationId xmlns:a16="http://schemas.microsoft.com/office/drawing/2014/main" id="{48C01281-4C72-4576-A32F-48A7070A7135}"/>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834583" y="3414294"/>
            <a:ext cx="5474834" cy="3428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18349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1F5B0-035F-4ECD-9C70-34BCE787D5C7}"/>
              </a:ext>
            </a:extLst>
          </p:cNvPr>
          <p:cNvSpPr>
            <a:spLocks noGrp="1"/>
          </p:cNvSpPr>
          <p:nvPr>
            <p:ph type="title"/>
          </p:nvPr>
        </p:nvSpPr>
        <p:spPr/>
        <p:txBody>
          <a:bodyPr/>
          <a:lstStyle/>
          <a:p>
            <a:r>
              <a:rPr lang="en-US" dirty="0"/>
              <a:t>FC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CCD2FD-D1D8-4985-BB75-E414575B7CE8}"/>
                  </a:ext>
                </a:extLst>
              </p:cNvPr>
              <p:cNvSpPr>
                <a:spLocks noGrp="1"/>
              </p:cNvSpPr>
              <p:nvPr>
                <p:ph idx="1"/>
              </p:nvPr>
            </p:nvSpPr>
            <p:spPr>
              <a:xfrm>
                <a:off x="457200" y="1143000"/>
                <a:ext cx="8229600" cy="1781944"/>
              </a:xfrm>
            </p:spPr>
            <p:txBody>
              <a:bodyPr>
                <a:normAutofit fontScale="92500" lnSpcReduction="10000"/>
              </a:bodyPr>
              <a:lstStyle/>
              <a:p>
                <a:r>
                  <a:rPr lang="en-US" sz="3200" spc="-5" dirty="0">
                    <a:latin typeface="Arial"/>
                    <a:cs typeface="Arial"/>
                  </a:rPr>
                  <a:t>Contains neurons that connect to the entire input volume w. </a:t>
                </a:r>
                <a:r>
                  <a:rPr lang="en-US" dirty="0">
                    <a:latin typeface="Arial"/>
                    <a:cs typeface="Arial"/>
                  </a:rPr>
                  <a:t>no weight sharing</a:t>
                </a:r>
              </a:p>
              <a:p>
                <a:pPr lvl="1"/>
                <a:r>
                  <a:rPr lang="en-US" dirty="0"/>
                  <a:t>No. params for FC layer of size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𝑜𝑢𝑡</m:t>
                        </m:r>
                      </m:sub>
                    </m:sSub>
                  </m:oMath>
                </a14:m>
                <a:r>
                  <a:rPr lang="en-US" dirty="0"/>
                  <a:t> connected to input layer of size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oMath>
                </a14:m>
                <a:r>
                  <a:rPr lang="en-US" dirty="0"/>
                  <a:t> is </a:t>
                </a:r>
                <a14:m>
                  <m:oMath xmlns:m="http://schemas.openxmlformats.org/officeDocument/2006/math">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𝑜𝑢𝑡</m:t>
                        </m:r>
                      </m:sub>
                    </m:sSub>
                  </m:oMath>
                </a14:m>
                <a:endParaRPr lang="en-US" dirty="0"/>
              </a:p>
            </p:txBody>
          </p:sp>
        </mc:Choice>
        <mc:Fallback xmlns="">
          <p:sp>
            <p:nvSpPr>
              <p:cNvPr id="3" name="Content Placeholder 2">
                <a:extLst>
                  <a:ext uri="{FF2B5EF4-FFF2-40B4-BE49-F238E27FC236}">
                    <a16:creationId xmlns:a16="http://schemas.microsoft.com/office/drawing/2014/main" id="{F3CCD2FD-D1D8-4985-BB75-E414575B7CE8}"/>
                  </a:ext>
                </a:extLst>
              </p:cNvPr>
              <p:cNvSpPr>
                <a:spLocks noGrp="1" noRot="1" noChangeAspect="1" noMove="1" noResize="1" noEditPoints="1" noAdjustHandles="1" noChangeArrowheads="1" noChangeShapeType="1" noTextEdit="1"/>
              </p:cNvSpPr>
              <p:nvPr>
                <p:ph idx="1"/>
              </p:nvPr>
            </p:nvSpPr>
            <p:spPr>
              <a:xfrm>
                <a:off x="457200" y="1143000"/>
                <a:ext cx="8229600" cy="1781944"/>
              </a:xfrm>
              <a:blipFill>
                <a:blip r:embed="rId2"/>
                <a:stretch>
                  <a:fillRect l="-1481" t="-7192" r="-2370" b="-445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C57B9F-1D41-4007-888E-7BD01641747C}"/>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2050" name="Picture 2" descr="See the source image">
            <a:extLst>
              <a:ext uri="{FF2B5EF4-FFF2-40B4-BE49-F238E27FC236}">
                <a16:creationId xmlns:a16="http://schemas.microsoft.com/office/drawing/2014/main" id="{98CE3D17-D81B-4907-B235-F5FEDF651E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3003014"/>
            <a:ext cx="3023475" cy="333184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85C3F78A-6BD5-44BF-8E56-096F15C86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2173" y="3066534"/>
            <a:ext cx="5775627" cy="3363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41015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EC7AE-F4CE-4983-B590-B0B3D1F4C2D7}"/>
              </a:ext>
            </a:extLst>
          </p:cNvPr>
          <p:cNvSpPr>
            <a:spLocks noGrp="1"/>
          </p:cNvSpPr>
          <p:nvPr>
            <p:ph type="title"/>
          </p:nvPr>
        </p:nvSpPr>
        <p:spPr/>
        <p:txBody>
          <a:bodyPr/>
          <a:lstStyle/>
          <a:p>
            <a:r>
              <a:rPr lang="en-US" sz="3600" dirty="0"/>
              <a:t>No. Params in Each Layer </a:t>
            </a:r>
            <a:endParaRPr lang="en-SE" sz="3600" dirty="0"/>
          </a:p>
        </p:txBody>
      </p:sp>
      <p:sp>
        <p:nvSpPr>
          <p:cNvPr id="4" name="Slide Number Placeholder 3">
            <a:extLst>
              <a:ext uri="{FF2B5EF4-FFF2-40B4-BE49-F238E27FC236}">
                <a16:creationId xmlns:a16="http://schemas.microsoft.com/office/drawing/2014/main" id="{C5623C58-8728-4B13-A1FB-9BB065D1CB8F}"/>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sp>
        <p:nvSpPr>
          <p:cNvPr id="16" name="TextBox 15">
            <a:extLst>
              <a:ext uri="{FF2B5EF4-FFF2-40B4-BE49-F238E27FC236}">
                <a16:creationId xmlns:a16="http://schemas.microsoft.com/office/drawing/2014/main" id="{422C6E11-B9B1-43F3-B3F4-8B732BCDB3DA}"/>
              </a:ext>
            </a:extLst>
          </p:cNvPr>
          <p:cNvSpPr txBox="1"/>
          <p:nvPr/>
        </p:nvSpPr>
        <p:spPr>
          <a:xfrm>
            <a:off x="1619672" y="6578486"/>
            <a:ext cx="5670376" cy="261610"/>
          </a:xfrm>
          <a:prstGeom prst="rect">
            <a:avLst/>
          </a:prstGeom>
          <a:noFill/>
        </p:spPr>
        <p:txBody>
          <a:bodyPr wrap="square">
            <a:spAutoFit/>
          </a:bodyPr>
          <a:lstStyle/>
          <a:p>
            <a:r>
              <a:rPr lang="en-SE" sz="1050" dirty="0"/>
              <a:t>https://stanford.edu/~shervine/teaching/cs-230/cheatsheet-convolutional-neural-networks</a:t>
            </a:r>
          </a:p>
        </p:txBody>
      </p:sp>
      <mc:AlternateContent xmlns:mc="http://schemas.openxmlformats.org/markup-compatibility/2006" xmlns:a14="http://schemas.microsoft.com/office/drawing/2010/main">
        <mc:Choice Requires="a14">
          <p:graphicFrame>
            <p:nvGraphicFramePr>
              <p:cNvPr id="15" name="Table 16">
                <a:extLst>
                  <a:ext uri="{FF2B5EF4-FFF2-40B4-BE49-F238E27FC236}">
                    <a16:creationId xmlns:a16="http://schemas.microsoft.com/office/drawing/2014/main" id="{452D6C3E-371D-42DB-9734-2D5C76717D09}"/>
                  </a:ext>
                </a:extLst>
              </p:cNvPr>
              <p:cNvGraphicFramePr>
                <a:graphicFrameLocks noGrp="1"/>
              </p:cNvGraphicFramePr>
              <p:nvPr>
                <p:extLst>
                  <p:ext uri="{D42A27DB-BD31-4B8C-83A1-F6EECF244321}">
                    <p14:modId xmlns:p14="http://schemas.microsoft.com/office/powerpoint/2010/main" val="603081777"/>
                  </p:ext>
                </p:extLst>
              </p:nvPr>
            </p:nvGraphicFramePr>
            <p:xfrm>
              <a:off x="323528" y="1598615"/>
              <a:ext cx="8496944" cy="3990625"/>
            </p:xfrm>
            <a:graphic>
              <a:graphicData uri="http://schemas.openxmlformats.org/drawingml/2006/table">
                <a:tbl>
                  <a:tblPr firstRow="1" bandRow="1">
                    <a:tableStyleId>{5940675A-B579-460E-94D1-54222C63F5DA}</a:tableStyleId>
                  </a:tblPr>
                  <a:tblGrid>
                    <a:gridCol w="1593177">
                      <a:extLst>
                        <a:ext uri="{9D8B030D-6E8A-4147-A177-3AD203B41FA5}">
                          <a16:colId xmlns:a16="http://schemas.microsoft.com/office/drawing/2014/main" val="689878172"/>
                        </a:ext>
                      </a:extLst>
                    </a:gridCol>
                    <a:gridCol w="2655295">
                      <a:extLst>
                        <a:ext uri="{9D8B030D-6E8A-4147-A177-3AD203B41FA5}">
                          <a16:colId xmlns:a16="http://schemas.microsoft.com/office/drawing/2014/main" val="3400467994"/>
                        </a:ext>
                      </a:extLst>
                    </a:gridCol>
                    <a:gridCol w="2124236">
                      <a:extLst>
                        <a:ext uri="{9D8B030D-6E8A-4147-A177-3AD203B41FA5}">
                          <a16:colId xmlns:a16="http://schemas.microsoft.com/office/drawing/2014/main" val="1076166490"/>
                        </a:ext>
                      </a:extLst>
                    </a:gridCol>
                    <a:gridCol w="2124236">
                      <a:extLst>
                        <a:ext uri="{9D8B030D-6E8A-4147-A177-3AD203B41FA5}">
                          <a16:colId xmlns:a16="http://schemas.microsoft.com/office/drawing/2014/main" val="3909718265"/>
                        </a:ext>
                      </a:extLst>
                    </a:gridCol>
                  </a:tblGrid>
                  <a:tr h="652279">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761815">
                    <a:tc>
                      <a:txBody>
                        <a:bodyPr/>
                        <a:lstStyle/>
                        <a:p>
                          <a:pPr algn="ctr"/>
                          <a:endParaRPr lang="en-SE" dirty="0"/>
                        </a:p>
                      </a:txBody>
                      <a:tcPr/>
                    </a:tc>
                    <a:tc>
                      <a:txBody>
                        <a:bodyPr/>
                        <a:lstStyle/>
                        <a:p>
                          <a:pPr algn="ctr"/>
                          <a:endParaRPr lang="en-SE"/>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522284">
                    <a:tc>
                      <a:txBody>
                        <a:bodyPr/>
                        <a:lstStyle/>
                        <a:p>
                          <a:pPr algn="ctr"/>
                          <a:r>
                            <a:rPr lang="en-US" dirty="0"/>
                            <a:t>Input size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1</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1</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1</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1</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oMath>
                            </m:oMathPara>
                          </a14:m>
                          <a:endParaRPr lang="en-SE" dirty="0"/>
                        </a:p>
                      </a:txBody>
                      <a:tcPr/>
                    </a:tc>
                    <a:extLst>
                      <a:ext uri="{0D108BD9-81ED-4DB2-BD59-A6C34878D82A}">
                        <a16:rowId xmlns:a16="http://schemas.microsoft.com/office/drawing/2014/main" val="1126843772"/>
                      </a:ext>
                    </a:extLst>
                  </a:tr>
                  <a:tr h="527464">
                    <a:tc>
                      <a:txBody>
                        <a:bodyPr/>
                        <a:lstStyle/>
                        <a:p>
                          <a:pPr algn="ctr"/>
                          <a:r>
                            <a:rPr lang="en-US" dirty="0"/>
                            <a:t>Output Size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2</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2</m:t>
                                    </m:r>
                                  </m:sub>
                                </m:sSub>
                                <m:r>
                                  <a:rPr lang="en-US" b="0" smtClean="0">
                                    <a:latin typeface="Cambria Math" panose="02040503050406030204" pitchFamily="18" charset="0"/>
                                  </a:rPr>
                                  <m:t>×</m:t>
                                </m:r>
                                <m:r>
                                  <a:rPr lang="en-US" b="0" smtClean="0">
                                    <a:latin typeface="Cambria Math" panose="02040503050406030204" pitchFamily="18" charset="0"/>
                                  </a:rPr>
                                  <m:t>𝐾</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2</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2</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886839762"/>
                      </a:ext>
                    </a:extLst>
                  </a:tr>
                  <a:tr h="526783">
                    <a:tc>
                      <a:txBody>
                        <a:bodyPr/>
                        <a:lstStyle/>
                        <a:p>
                          <a:pPr algn="ctr"/>
                          <a:r>
                            <a:rPr lang="en-US" dirty="0"/>
                            <a:t>No. params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r>
                                      <a:rPr lang="en-US" b="0"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r>
                                      <a:rPr lang="en-US" b="0" smtClean="0">
                                        <a:latin typeface="Cambria Math" panose="02040503050406030204" pitchFamily="18" charset="0"/>
                                      </a:rPr>
                                      <m:t>+1</m:t>
                                    </m:r>
                                  </m:e>
                                </m:d>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968128737"/>
                      </a:ext>
                    </a:extLst>
                  </a:tr>
                </a:tbl>
              </a:graphicData>
            </a:graphic>
          </p:graphicFrame>
        </mc:Choice>
        <mc:Fallback xmlns="">
          <p:graphicFrame>
            <p:nvGraphicFramePr>
              <p:cNvPr id="15" name="Table 16">
                <a:extLst>
                  <a:ext uri="{FF2B5EF4-FFF2-40B4-BE49-F238E27FC236}">
                    <a16:creationId xmlns:a16="http://schemas.microsoft.com/office/drawing/2014/main" id="{452D6C3E-371D-42DB-9734-2D5C76717D09}"/>
                  </a:ext>
                </a:extLst>
              </p:cNvPr>
              <p:cNvGraphicFramePr>
                <a:graphicFrameLocks noGrp="1"/>
              </p:cNvGraphicFramePr>
              <p:nvPr>
                <p:extLst>
                  <p:ext uri="{D42A27DB-BD31-4B8C-83A1-F6EECF244321}">
                    <p14:modId xmlns:p14="http://schemas.microsoft.com/office/powerpoint/2010/main" val="603081777"/>
                  </p:ext>
                </p:extLst>
              </p:nvPr>
            </p:nvGraphicFramePr>
            <p:xfrm>
              <a:off x="323528" y="1598615"/>
              <a:ext cx="8496944" cy="3990625"/>
            </p:xfrm>
            <a:graphic>
              <a:graphicData uri="http://schemas.openxmlformats.org/drawingml/2006/table">
                <a:tbl>
                  <a:tblPr firstRow="1" bandRow="1">
                    <a:tableStyleId>{5940675A-B579-460E-94D1-54222C63F5DA}</a:tableStyleId>
                  </a:tblPr>
                  <a:tblGrid>
                    <a:gridCol w="1593177">
                      <a:extLst>
                        <a:ext uri="{9D8B030D-6E8A-4147-A177-3AD203B41FA5}">
                          <a16:colId xmlns:a16="http://schemas.microsoft.com/office/drawing/2014/main" val="689878172"/>
                        </a:ext>
                      </a:extLst>
                    </a:gridCol>
                    <a:gridCol w="2655295">
                      <a:extLst>
                        <a:ext uri="{9D8B030D-6E8A-4147-A177-3AD203B41FA5}">
                          <a16:colId xmlns:a16="http://schemas.microsoft.com/office/drawing/2014/main" val="3400467994"/>
                        </a:ext>
                      </a:extLst>
                    </a:gridCol>
                    <a:gridCol w="2124236">
                      <a:extLst>
                        <a:ext uri="{9D8B030D-6E8A-4147-A177-3AD203B41FA5}">
                          <a16:colId xmlns:a16="http://schemas.microsoft.com/office/drawing/2014/main" val="1076166490"/>
                        </a:ext>
                      </a:extLst>
                    </a:gridCol>
                    <a:gridCol w="2124236">
                      <a:extLst>
                        <a:ext uri="{9D8B030D-6E8A-4147-A177-3AD203B41FA5}">
                          <a16:colId xmlns:a16="http://schemas.microsoft.com/office/drawing/2014/main" val="3909718265"/>
                        </a:ext>
                      </a:extLst>
                    </a:gridCol>
                  </a:tblGrid>
                  <a:tr h="652279">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761815">
                    <a:tc>
                      <a:txBody>
                        <a:bodyPr/>
                        <a:lstStyle/>
                        <a:p>
                          <a:pPr algn="ctr"/>
                          <a:endParaRPr lang="en-SE" dirty="0"/>
                        </a:p>
                      </a:txBody>
                      <a:tcPr/>
                    </a:tc>
                    <a:tc>
                      <a:txBody>
                        <a:bodyPr/>
                        <a:lstStyle/>
                        <a:p>
                          <a:pPr algn="ctr"/>
                          <a:endParaRPr lang="en-SE"/>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522284">
                    <a:tc>
                      <a:txBody>
                        <a:bodyPr/>
                        <a:lstStyle/>
                        <a:p>
                          <a:pPr algn="ctr"/>
                          <a:r>
                            <a:rPr lang="en-US" dirty="0"/>
                            <a:t>Input size</a:t>
                          </a:r>
                          <a:endParaRPr lang="en-SE" dirty="0"/>
                        </a:p>
                      </a:txBody>
                      <a:tcPr/>
                    </a:tc>
                    <a:tc>
                      <a:txBody>
                        <a:bodyPr/>
                        <a:lstStyle/>
                        <a:p>
                          <a:endParaRPr lang="en-SE"/>
                        </a:p>
                      </a:txBody>
                      <a:tcPr>
                        <a:blipFill>
                          <a:blip r:embed="rId3"/>
                          <a:stretch>
                            <a:fillRect l="-60092" t="-466279" r="-160550" b="-203488"/>
                          </a:stretch>
                        </a:blipFill>
                      </a:tcPr>
                    </a:tc>
                    <a:tc>
                      <a:txBody>
                        <a:bodyPr/>
                        <a:lstStyle/>
                        <a:p>
                          <a:endParaRPr lang="en-SE"/>
                        </a:p>
                      </a:txBody>
                      <a:tcPr>
                        <a:blipFill>
                          <a:blip r:embed="rId3"/>
                          <a:stretch>
                            <a:fillRect l="-200000" t="-466279" r="-100573" b="-203488"/>
                          </a:stretch>
                        </a:blipFill>
                      </a:tcPr>
                    </a:tc>
                    <a:tc>
                      <a:txBody>
                        <a:bodyPr/>
                        <a:lstStyle/>
                        <a:p>
                          <a:endParaRPr lang="en-SE"/>
                        </a:p>
                      </a:txBody>
                      <a:tcPr>
                        <a:blipFill>
                          <a:blip r:embed="rId3"/>
                          <a:stretch>
                            <a:fillRect l="-300862" t="-466279" r="-862" b="-203488"/>
                          </a:stretch>
                        </a:blipFill>
                      </a:tcPr>
                    </a:tc>
                    <a:extLst>
                      <a:ext uri="{0D108BD9-81ED-4DB2-BD59-A6C34878D82A}">
                        <a16:rowId xmlns:a16="http://schemas.microsoft.com/office/drawing/2014/main" val="1126843772"/>
                      </a:ext>
                    </a:extLst>
                  </a:tr>
                  <a:tr h="527464">
                    <a:tc>
                      <a:txBody>
                        <a:bodyPr/>
                        <a:lstStyle/>
                        <a:p>
                          <a:pPr algn="ctr"/>
                          <a:r>
                            <a:rPr lang="en-US" dirty="0"/>
                            <a:t>Output Size</a:t>
                          </a:r>
                          <a:endParaRPr lang="en-SE" dirty="0"/>
                        </a:p>
                      </a:txBody>
                      <a:tcPr/>
                    </a:tc>
                    <a:tc>
                      <a:txBody>
                        <a:bodyPr/>
                        <a:lstStyle/>
                        <a:p>
                          <a:endParaRPr lang="en-SE"/>
                        </a:p>
                      </a:txBody>
                      <a:tcPr>
                        <a:blipFill>
                          <a:blip r:embed="rId3"/>
                          <a:stretch>
                            <a:fillRect l="-60092" t="-559770" r="-160550" b="-101149"/>
                          </a:stretch>
                        </a:blipFill>
                      </a:tcPr>
                    </a:tc>
                    <a:tc>
                      <a:txBody>
                        <a:bodyPr/>
                        <a:lstStyle/>
                        <a:p>
                          <a:endParaRPr lang="en-SE"/>
                        </a:p>
                      </a:txBody>
                      <a:tcPr>
                        <a:blipFill>
                          <a:blip r:embed="rId3"/>
                          <a:stretch>
                            <a:fillRect l="-200000" t="-559770" r="-100573" b="-101149"/>
                          </a:stretch>
                        </a:blipFill>
                      </a:tcPr>
                    </a:tc>
                    <a:tc>
                      <a:txBody>
                        <a:bodyPr/>
                        <a:lstStyle/>
                        <a:p>
                          <a:endParaRPr lang="en-SE"/>
                        </a:p>
                      </a:txBody>
                      <a:tcPr>
                        <a:blipFill>
                          <a:blip r:embed="rId3"/>
                          <a:stretch>
                            <a:fillRect l="-300862" t="-559770" r="-862" b="-101149"/>
                          </a:stretch>
                        </a:blipFill>
                      </a:tcPr>
                    </a:tc>
                    <a:extLst>
                      <a:ext uri="{0D108BD9-81ED-4DB2-BD59-A6C34878D82A}">
                        <a16:rowId xmlns:a16="http://schemas.microsoft.com/office/drawing/2014/main" val="886839762"/>
                      </a:ext>
                    </a:extLst>
                  </a:tr>
                  <a:tr h="526783">
                    <a:tc>
                      <a:txBody>
                        <a:bodyPr/>
                        <a:lstStyle/>
                        <a:p>
                          <a:pPr algn="ctr"/>
                          <a:r>
                            <a:rPr lang="en-US" dirty="0"/>
                            <a:t>No. params</a:t>
                          </a:r>
                          <a:endParaRPr lang="en-SE" dirty="0"/>
                        </a:p>
                      </a:txBody>
                      <a:tcPr/>
                    </a:tc>
                    <a:tc>
                      <a:txBody>
                        <a:bodyPr/>
                        <a:lstStyle/>
                        <a:p>
                          <a:endParaRPr lang="en-SE"/>
                        </a:p>
                      </a:txBody>
                      <a:tcPr>
                        <a:blipFill>
                          <a:blip r:embed="rId3"/>
                          <a:stretch>
                            <a:fillRect l="-60092" t="-667442" r="-160550" b="-2326"/>
                          </a:stretch>
                        </a:blipFill>
                      </a:tcPr>
                    </a:tc>
                    <a:tc>
                      <a:txBody>
                        <a:bodyPr/>
                        <a:lstStyle/>
                        <a:p>
                          <a:endParaRPr lang="en-SE"/>
                        </a:p>
                      </a:txBody>
                      <a:tcPr>
                        <a:blipFill>
                          <a:blip r:embed="rId3"/>
                          <a:stretch>
                            <a:fillRect l="-200000" t="-667442" r="-100573" b="-2326"/>
                          </a:stretch>
                        </a:blipFill>
                      </a:tcPr>
                    </a:tc>
                    <a:tc>
                      <a:txBody>
                        <a:bodyPr/>
                        <a:lstStyle/>
                        <a:p>
                          <a:endParaRPr lang="en-SE"/>
                        </a:p>
                      </a:txBody>
                      <a:tcPr>
                        <a:blipFill>
                          <a:blip r:embed="rId3"/>
                          <a:stretch>
                            <a:fillRect l="-300862" t="-667442" r="-862" b="-2326"/>
                          </a:stretch>
                        </a:blipFill>
                      </a:tcPr>
                    </a:tc>
                    <a:extLst>
                      <a:ext uri="{0D108BD9-81ED-4DB2-BD59-A6C34878D82A}">
                        <a16:rowId xmlns:a16="http://schemas.microsoft.com/office/drawing/2014/main" val="968128737"/>
                      </a:ext>
                    </a:extLst>
                  </a:tr>
                </a:tbl>
              </a:graphicData>
            </a:graphic>
          </p:graphicFrame>
        </mc:Fallback>
      </mc:AlternateContent>
      <p:pic>
        <p:nvPicPr>
          <p:cNvPr id="18" name="Picture 17">
            <a:extLst>
              <a:ext uri="{FF2B5EF4-FFF2-40B4-BE49-F238E27FC236}">
                <a16:creationId xmlns:a16="http://schemas.microsoft.com/office/drawing/2014/main" id="{96D4AE8D-303B-48F0-AFD6-9B3878BD951E}"/>
              </a:ext>
            </a:extLst>
          </p:cNvPr>
          <p:cNvPicPr>
            <a:picLocks noChangeAspect="1"/>
          </p:cNvPicPr>
          <p:nvPr/>
        </p:nvPicPr>
        <p:blipFill>
          <a:blip r:embed="rId4"/>
          <a:stretch>
            <a:fillRect/>
          </a:stretch>
        </p:blipFill>
        <p:spPr>
          <a:xfrm>
            <a:off x="2071380" y="2381257"/>
            <a:ext cx="2019582" cy="1352739"/>
          </a:xfrm>
          <a:prstGeom prst="rect">
            <a:avLst/>
          </a:prstGeom>
        </p:spPr>
      </p:pic>
      <p:pic>
        <p:nvPicPr>
          <p:cNvPr id="20" name="Picture 19">
            <a:extLst>
              <a:ext uri="{FF2B5EF4-FFF2-40B4-BE49-F238E27FC236}">
                <a16:creationId xmlns:a16="http://schemas.microsoft.com/office/drawing/2014/main" id="{6C29C978-09BB-4CEE-ADA4-BA21CCAC16C5}"/>
              </a:ext>
            </a:extLst>
          </p:cNvPr>
          <p:cNvPicPr>
            <a:picLocks noChangeAspect="1"/>
          </p:cNvPicPr>
          <p:nvPr/>
        </p:nvPicPr>
        <p:blipFill>
          <a:blip r:embed="rId5"/>
          <a:stretch>
            <a:fillRect/>
          </a:stretch>
        </p:blipFill>
        <p:spPr>
          <a:xfrm>
            <a:off x="4798368" y="2381257"/>
            <a:ext cx="1438476" cy="1352739"/>
          </a:xfrm>
          <a:prstGeom prst="rect">
            <a:avLst/>
          </a:prstGeom>
        </p:spPr>
      </p:pic>
      <p:pic>
        <p:nvPicPr>
          <p:cNvPr id="22" name="Picture 21">
            <a:extLst>
              <a:ext uri="{FF2B5EF4-FFF2-40B4-BE49-F238E27FC236}">
                <a16:creationId xmlns:a16="http://schemas.microsoft.com/office/drawing/2014/main" id="{44F4DE84-5017-448A-8946-7287BAA1FA62}"/>
              </a:ext>
            </a:extLst>
          </p:cNvPr>
          <p:cNvPicPr>
            <a:picLocks noChangeAspect="1"/>
          </p:cNvPicPr>
          <p:nvPr/>
        </p:nvPicPr>
        <p:blipFill>
          <a:blip r:embed="rId6"/>
          <a:stretch>
            <a:fillRect/>
          </a:stretch>
        </p:blipFill>
        <p:spPr>
          <a:xfrm>
            <a:off x="7236296" y="2503390"/>
            <a:ext cx="1152128" cy="1331680"/>
          </a:xfrm>
          <a:prstGeom prst="rect">
            <a:avLst/>
          </a:prstGeom>
        </p:spPr>
      </p:pic>
    </p:spTree>
    <p:extLst>
      <p:ext uri="{BB962C8B-B14F-4D97-AF65-F5344CB8AC3E}">
        <p14:creationId xmlns:p14="http://schemas.microsoft.com/office/powerpoint/2010/main" val="37722713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6C777-5BF1-4552-866C-17FEBD6C3F08}"/>
              </a:ext>
            </a:extLst>
          </p:cNvPr>
          <p:cNvSpPr>
            <a:spLocks noGrp="1"/>
          </p:cNvSpPr>
          <p:nvPr>
            <p:ph type="title"/>
          </p:nvPr>
        </p:nvSpPr>
        <p:spPr>
          <a:xfrm>
            <a:off x="395537" y="-99392"/>
            <a:ext cx="8429182" cy="868362"/>
          </a:xfrm>
        </p:spPr>
        <p:txBody>
          <a:bodyPr/>
          <a:lstStyle/>
          <a:p>
            <a:r>
              <a:rPr lang="en-US" sz="3600" dirty="0"/>
              <a:t>Case Study: LeNet-5 [</a:t>
            </a:r>
            <a:r>
              <a:rPr lang="en-US" sz="3600" dirty="0" err="1"/>
              <a:t>LeCun</a:t>
            </a:r>
            <a:r>
              <a:rPr lang="en-US" sz="3600" dirty="0"/>
              <a:t> et al. 1998] </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B1E771-20E8-4452-BF12-7EF8AE1C19D3}"/>
                  </a:ext>
                </a:extLst>
              </p:cNvPr>
              <p:cNvSpPr>
                <a:spLocks noGrp="1"/>
              </p:cNvSpPr>
              <p:nvPr>
                <p:ph idx="1"/>
              </p:nvPr>
            </p:nvSpPr>
            <p:spPr>
              <a:xfrm>
                <a:off x="0" y="809776"/>
                <a:ext cx="8964488" cy="3915368"/>
              </a:xfrm>
            </p:spPr>
            <p:txBody>
              <a:bodyPr>
                <a:normAutofit/>
              </a:bodyPr>
              <a:lstStyle/>
              <a:p>
                <a:r>
                  <a:rPr lang="en-US" sz="1200" dirty="0"/>
                  <a:t>Architecture is [</a:t>
                </a:r>
                <a:r>
                  <a:rPr lang="en-US" sz="1200" spc="-5" dirty="0">
                    <a:latin typeface="Arial"/>
                    <a:cs typeface="Arial"/>
                  </a:rPr>
                  <a:t>CONV-POOL-CONV-POOL-CONV-FC-FC</a:t>
                </a:r>
                <a:r>
                  <a:rPr lang="en-US" sz="1200" dirty="0"/>
                  <a:t>]</a:t>
                </a:r>
              </a:p>
              <a:p>
                <a:r>
                  <a:rPr lang="en-US" sz="1200" dirty="0"/>
                  <a:t>Input image: </a:t>
                </a:r>
                <a14:m>
                  <m:oMath xmlns:m="http://schemas.openxmlformats.org/officeDocument/2006/math">
                    <m:r>
                      <a:rPr lang="en-US" sz="1200" i="1">
                        <a:latin typeface="Cambria Math" panose="02040503050406030204" pitchFamily="18" charset="0"/>
                      </a:rPr>
                      <m:t>32</m:t>
                    </m:r>
                    <m:r>
                      <a:rPr lang="en-US" sz="1200" i="1">
                        <a:latin typeface="Cambria Math" panose="02040503050406030204" pitchFamily="18" charset="0"/>
                      </a:rPr>
                      <m:t>×</m:t>
                    </m:r>
                    <m:r>
                      <a:rPr lang="en-US" sz="1200" i="1">
                        <a:latin typeface="Cambria Math" panose="02040503050406030204" pitchFamily="18" charset="0"/>
                      </a:rPr>
                      <m:t>32</m:t>
                    </m:r>
                    <m:r>
                      <a:rPr lang="en-US" sz="1200" i="1">
                        <a:latin typeface="Cambria Math" panose="02040503050406030204" pitchFamily="18" charset="0"/>
                      </a:rPr>
                      <m:t>×</m:t>
                    </m:r>
                    <m:r>
                      <a:rPr lang="en-US" sz="1200" i="1">
                        <a:latin typeface="Cambria Math" panose="02040503050406030204" pitchFamily="18" charset="0"/>
                      </a:rPr>
                      <m:t>1</m:t>
                    </m:r>
                    <m:r>
                      <a:rPr lang="en-US" sz="1200" i="1">
                        <a:latin typeface="Cambria Math" panose="02040503050406030204" pitchFamily="18" charset="0"/>
                      </a:rPr>
                      <m:t> </m:t>
                    </m:r>
                  </m:oMath>
                </a14:m>
                <a:r>
                  <a:rPr lang="en-US" sz="1200" dirty="0"/>
                  <a:t>(grey-scale images of hand-written digits w. size </a:t>
                </a:r>
                <a14:m>
                  <m:oMath xmlns:m="http://schemas.openxmlformats.org/officeDocument/2006/math">
                    <m:r>
                      <a:rPr lang="en-US" sz="1200" b="0" i="1" smtClean="0">
                        <a:latin typeface="Cambria Math" panose="02040503050406030204" pitchFamily="18" charset="0"/>
                      </a:rPr>
                      <m:t>32</m:t>
                    </m:r>
                    <m:r>
                      <a:rPr lang="en-US" sz="1200" b="0" i="1" smtClean="0">
                        <a:latin typeface="Cambria Math" panose="02040503050406030204" pitchFamily="18" charset="0"/>
                      </a:rPr>
                      <m:t>×</m:t>
                    </m:r>
                    <m:r>
                      <a:rPr lang="en-US" sz="1200" b="0" i="1" smtClean="0">
                        <a:latin typeface="Cambria Math" panose="02040503050406030204" pitchFamily="18" charset="0"/>
                      </a:rPr>
                      <m:t>32</m:t>
                    </m:r>
                  </m:oMath>
                </a14:m>
                <a:r>
                  <a:rPr lang="en-US" sz="1200" dirty="0"/>
                  <a:t> pixels)</a:t>
                </a:r>
              </a:p>
              <a:p>
                <a:r>
                  <a:rPr lang="en-US" sz="1200" dirty="0"/>
                  <a:t>Conv filters </a:t>
                </a:r>
                <a14:m>
                  <m:oMath xmlns:m="http://schemas.openxmlformats.org/officeDocument/2006/math">
                    <m:r>
                      <a:rPr lang="en-US" sz="1200" i="1" dirty="0" smtClean="0">
                        <a:latin typeface="Cambria Math" panose="02040503050406030204" pitchFamily="18" charset="0"/>
                      </a:rPr>
                      <m:t>5</m:t>
                    </m:r>
                    <m:r>
                      <a:rPr lang="en-US" sz="1200" b="0" i="1" dirty="0" smtClean="0">
                        <a:latin typeface="Cambria Math" panose="02040503050406030204" pitchFamily="18" charset="0"/>
                      </a:rPr>
                      <m:t>×</m:t>
                    </m:r>
                    <m:r>
                      <a:rPr lang="en-US" sz="1200" i="1" dirty="0" smtClean="0">
                        <a:latin typeface="Cambria Math" panose="02040503050406030204" pitchFamily="18" charset="0"/>
                      </a:rPr>
                      <m:t>5</m:t>
                    </m:r>
                    <m:r>
                      <a:rPr lang="en-US" sz="1200" b="0" i="1" dirty="0" smtClean="0">
                        <a:latin typeface="Cambria Math" panose="02040503050406030204" pitchFamily="18" charset="0"/>
                      </a:rPr>
                      <m:t>×</m:t>
                    </m:r>
                    <m:r>
                      <a:rPr lang="en-US" sz="1200" b="0" i="1" dirty="0" smtClean="0">
                        <a:latin typeface="Cambria Math" panose="02040503050406030204" pitchFamily="18" charset="0"/>
                      </a:rPr>
                      <m:t>1</m:t>
                    </m:r>
                  </m:oMath>
                </a14:m>
                <a:r>
                  <a:rPr lang="en-US" sz="1200" dirty="0"/>
                  <a:t> w. stride 1; Subsampling (Pooling) layers were </a:t>
                </a:r>
                <a14:m>
                  <m:oMath xmlns:m="http://schemas.openxmlformats.org/officeDocument/2006/math">
                    <m:r>
                      <a:rPr lang="en-US" sz="1200" i="1" dirty="0" smtClean="0">
                        <a:latin typeface="Cambria Math" panose="02040503050406030204" pitchFamily="18" charset="0"/>
                      </a:rPr>
                      <m:t>2</m:t>
                    </m:r>
                    <m:r>
                      <a:rPr lang="en-US" sz="1200" b="0" i="1" dirty="0" smtClean="0">
                        <a:latin typeface="Cambria Math" panose="02040503050406030204" pitchFamily="18" charset="0"/>
                      </a:rPr>
                      <m:t>×</m:t>
                    </m:r>
                    <m:r>
                      <a:rPr lang="en-US" sz="1200" i="1" dirty="0" smtClean="0">
                        <a:latin typeface="Cambria Math" panose="02040503050406030204" pitchFamily="18" charset="0"/>
                      </a:rPr>
                      <m:t>2</m:t>
                    </m:r>
                  </m:oMath>
                </a14:m>
                <a:r>
                  <a:rPr lang="en-US" sz="1200" dirty="0"/>
                  <a:t> w. stride </a:t>
                </a:r>
                <a14:m>
                  <m:oMath xmlns:m="http://schemas.openxmlformats.org/officeDocument/2006/math">
                    <m:r>
                      <a:rPr lang="en-US" sz="1200" i="1" dirty="0" smtClean="0">
                        <a:latin typeface="Cambria Math" panose="02040503050406030204" pitchFamily="18" charset="0"/>
                      </a:rPr>
                      <m:t>2</m:t>
                    </m:r>
                  </m:oMath>
                </a14:m>
                <a:endParaRPr lang="en-US" sz="1200" dirty="0"/>
              </a:p>
              <a:p>
                <a:r>
                  <a:rPr lang="en-US" sz="1200" dirty="0"/>
                  <a:t>Conv layer C1 maps from input volume </a:t>
                </a:r>
                <a14:m>
                  <m:oMath xmlns:m="http://schemas.openxmlformats.org/officeDocument/2006/math">
                    <m:r>
                      <a:rPr lang="en-US" sz="1200" i="1" smtClean="0">
                        <a:latin typeface="Cambria Math" panose="02040503050406030204" pitchFamily="18" charset="0"/>
                      </a:rPr>
                      <m:t>32</m:t>
                    </m:r>
                    <m:r>
                      <a:rPr lang="en-US" sz="1200" i="1" smtClean="0">
                        <a:latin typeface="Cambria Math" panose="02040503050406030204" pitchFamily="18" charset="0"/>
                      </a:rPr>
                      <m:t>×</m:t>
                    </m:r>
                    <m:r>
                      <a:rPr lang="en-US" sz="1200" i="1" smtClean="0">
                        <a:latin typeface="Cambria Math" panose="02040503050406030204" pitchFamily="18" charset="0"/>
                      </a:rPr>
                      <m:t>32</m:t>
                    </m:r>
                    <m:r>
                      <a:rPr lang="en-US" sz="1200" b="0" i="1" smtClean="0">
                        <a:latin typeface="Cambria Math" panose="02040503050406030204" pitchFamily="18" charset="0"/>
                      </a:rPr>
                      <m:t>×</m:t>
                    </m:r>
                    <m:r>
                      <a:rPr lang="en-US" sz="1200" b="0" i="1" smtClean="0">
                        <a:latin typeface="Cambria Math" panose="02040503050406030204" pitchFamily="18" charset="0"/>
                      </a:rPr>
                      <m:t>1</m:t>
                    </m:r>
                  </m:oMath>
                </a14:m>
                <a:r>
                  <a:rPr lang="en-US" sz="1200" dirty="0"/>
                  <a:t> to 6 feature maps w. volume </a:t>
                </a:r>
                <a14:m>
                  <m:oMath xmlns:m="http://schemas.openxmlformats.org/officeDocument/2006/math">
                    <m:r>
                      <a:rPr lang="en-US" sz="1200" b="0" i="1" smtClean="0">
                        <a:latin typeface="Cambria Math" panose="02040503050406030204" pitchFamily="18" charset="0"/>
                      </a:rPr>
                      <m:t>28</m:t>
                    </m:r>
                    <m:r>
                      <a:rPr lang="en-US" sz="1200" b="0" i="1" smtClean="0">
                        <a:latin typeface="Cambria Math" panose="02040503050406030204" pitchFamily="18" charset="0"/>
                      </a:rPr>
                      <m:t>×</m:t>
                    </m:r>
                    <m:r>
                      <a:rPr lang="en-US" sz="1200" b="0" i="1" smtClean="0">
                        <a:latin typeface="Cambria Math" panose="02040503050406030204" pitchFamily="18" charset="0"/>
                      </a:rPr>
                      <m:t>28</m:t>
                    </m:r>
                    <m:r>
                      <a:rPr lang="en-US" sz="1200" b="0" i="1" smtClean="0">
                        <a:latin typeface="Cambria Math" panose="02040503050406030204" pitchFamily="18" charset="0"/>
                      </a:rPr>
                      <m:t>×</m:t>
                    </m:r>
                    <m:r>
                      <a:rPr lang="en-US" sz="1200" b="0" i="1" smtClean="0">
                        <a:latin typeface="Cambria Math" panose="02040503050406030204" pitchFamily="18" charset="0"/>
                      </a:rPr>
                      <m:t>6</m:t>
                    </m:r>
                  </m:oMath>
                </a14:m>
                <a:r>
                  <a:rPr lang="en-US" sz="1200" dirty="0"/>
                  <a:t> (since </a:t>
                </a:r>
                <a14:m>
                  <m:oMath xmlns:m="http://schemas.openxmlformats.org/officeDocument/2006/math">
                    <m:f>
                      <m:fPr>
                        <m:ctrlPr>
                          <a:rPr lang="en-US" sz="1200" b="0" i="1" dirty="0" smtClean="0">
                            <a:latin typeface="Cambria Math" panose="02040503050406030204" pitchFamily="18" charset="0"/>
                          </a:rPr>
                        </m:ctrlPr>
                      </m:fPr>
                      <m:num>
                        <m:r>
                          <a:rPr lang="en-US" sz="1200" b="0" i="0" dirty="0" smtClean="0">
                            <a:latin typeface="Cambria Math" panose="02040503050406030204" pitchFamily="18" charset="0"/>
                          </a:rPr>
                          <m:t>1</m:t>
                        </m:r>
                      </m:num>
                      <m:den>
                        <m:r>
                          <a:rPr lang="en-US" sz="1200" b="0" i="0" dirty="0" smtClean="0">
                            <a:latin typeface="Cambria Math" panose="02040503050406030204" pitchFamily="18" charset="0"/>
                          </a:rPr>
                          <m:t>1</m:t>
                        </m:r>
                      </m:den>
                    </m:f>
                    <m:r>
                      <a:rPr lang="en-US" sz="1200" b="0" i="0" dirty="0" smtClean="0">
                        <a:latin typeface="Cambria Math" panose="02040503050406030204" pitchFamily="18" charset="0"/>
                      </a:rPr>
                      <m:t>(</m:t>
                    </m:r>
                    <m:r>
                      <a:rPr lang="en-US" sz="1200" b="0" i="1" dirty="0" smtClean="0">
                        <a:latin typeface="Cambria Math" panose="02040503050406030204" pitchFamily="18" charset="0"/>
                      </a:rPr>
                      <m:t>32</m:t>
                    </m:r>
                    <m:r>
                      <a:rPr lang="en-US" sz="1200" b="0" i="1" dirty="0" smtClean="0">
                        <a:latin typeface="Cambria Math" panose="02040503050406030204" pitchFamily="18" charset="0"/>
                      </a:rPr>
                      <m:t>−</m:t>
                    </m:r>
                    <m:r>
                      <a:rPr lang="en-US" sz="1200" b="0" i="1" dirty="0" smtClean="0">
                        <a:latin typeface="Cambria Math" panose="02040503050406030204" pitchFamily="18" charset="0"/>
                      </a:rPr>
                      <m:t>5</m:t>
                    </m:r>
                    <m:r>
                      <a:rPr lang="en-US" sz="1200" b="0" i="1" dirty="0" smtClean="0">
                        <a:latin typeface="Cambria Math" panose="02040503050406030204" pitchFamily="18" charset="0"/>
                      </a:rPr>
                      <m:t>)+</m:t>
                    </m:r>
                    <m:r>
                      <a:rPr lang="en-US" sz="1200" b="0" i="1" dirty="0" smtClean="0">
                        <a:latin typeface="Cambria Math" panose="02040503050406030204" pitchFamily="18" charset="0"/>
                      </a:rPr>
                      <m:t>1</m:t>
                    </m:r>
                    <m:r>
                      <a:rPr lang="en-US" sz="1200" b="0" i="1" dirty="0" smtClean="0">
                        <a:latin typeface="Cambria Math" panose="02040503050406030204" pitchFamily="18" charset="0"/>
                      </a:rPr>
                      <m:t>=</m:t>
                    </m:r>
                    <m:r>
                      <a:rPr lang="en-US" sz="1200" b="0" i="1" dirty="0" smtClean="0">
                        <a:latin typeface="Cambria Math" panose="02040503050406030204" pitchFamily="18" charset="0"/>
                      </a:rPr>
                      <m:t>28</m:t>
                    </m:r>
                  </m:oMath>
                </a14:m>
                <a:r>
                  <a:rPr lang="en-US" sz="1200" dirty="0"/>
                  <a:t>)</a:t>
                </a:r>
              </a:p>
              <a:p>
                <a:r>
                  <a:rPr lang="en-US" sz="1200" dirty="0"/>
                  <a:t>Subsampling layer S2 maps from input volume </a:t>
                </a:r>
                <a14:m>
                  <m:oMath xmlns:m="http://schemas.openxmlformats.org/officeDocument/2006/math">
                    <m:r>
                      <a:rPr lang="en-US" sz="1200" b="0" i="1" smtClean="0">
                        <a:latin typeface="Cambria Math" panose="02040503050406030204" pitchFamily="18" charset="0"/>
                      </a:rPr>
                      <m:t>28</m:t>
                    </m:r>
                    <m:r>
                      <a:rPr lang="en-US" sz="1200" i="1" smtClean="0">
                        <a:latin typeface="Cambria Math" panose="02040503050406030204" pitchFamily="18" charset="0"/>
                      </a:rPr>
                      <m:t>×</m:t>
                    </m:r>
                    <m:r>
                      <a:rPr lang="en-US" sz="1200" b="0" i="1" smtClean="0">
                        <a:latin typeface="Cambria Math" panose="02040503050406030204" pitchFamily="18" charset="0"/>
                      </a:rPr>
                      <m:t>28</m:t>
                    </m:r>
                    <m:r>
                      <a:rPr lang="en-US" sz="1200" b="0" i="1" smtClean="0">
                        <a:latin typeface="Cambria Math" panose="02040503050406030204" pitchFamily="18" charset="0"/>
                      </a:rPr>
                      <m:t>×</m:t>
                    </m:r>
                    <m:r>
                      <a:rPr lang="en-US" sz="1200" b="0" i="1" smtClean="0">
                        <a:latin typeface="Cambria Math" panose="02040503050406030204" pitchFamily="18" charset="0"/>
                      </a:rPr>
                      <m:t>1</m:t>
                    </m:r>
                  </m:oMath>
                </a14:m>
                <a:r>
                  <a:rPr lang="en-US" sz="1200" dirty="0"/>
                  <a:t> to 6 feature maps w. volume </a:t>
                </a:r>
                <a14:m>
                  <m:oMath xmlns:m="http://schemas.openxmlformats.org/officeDocument/2006/math">
                    <m:r>
                      <a:rPr lang="en-US" sz="1200" b="0" i="1" smtClean="0">
                        <a:latin typeface="Cambria Math" panose="02040503050406030204" pitchFamily="18" charset="0"/>
                      </a:rPr>
                      <m:t>14</m:t>
                    </m:r>
                    <m:r>
                      <a:rPr lang="en-US" sz="1200" b="0" i="1" smtClean="0">
                        <a:latin typeface="Cambria Math" panose="02040503050406030204" pitchFamily="18" charset="0"/>
                      </a:rPr>
                      <m:t>×</m:t>
                    </m:r>
                    <m:r>
                      <a:rPr lang="en-US" sz="1200" b="0" i="1" smtClean="0">
                        <a:latin typeface="Cambria Math" panose="02040503050406030204" pitchFamily="18" charset="0"/>
                      </a:rPr>
                      <m:t>14</m:t>
                    </m:r>
                    <m:r>
                      <a:rPr lang="en-US" sz="1200" b="0" i="1" smtClean="0">
                        <a:latin typeface="Cambria Math" panose="02040503050406030204" pitchFamily="18" charset="0"/>
                      </a:rPr>
                      <m:t>×</m:t>
                    </m:r>
                    <m:r>
                      <a:rPr lang="en-US" sz="1200" b="0" i="1" smtClean="0">
                        <a:latin typeface="Cambria Math" panose="02040503050406030204" pitchFamily="18" charset="0"/>
                      </a:rPr>
                      <m:t>6</m:t>
                    </m:r>
                  </m:oMath>
                </a14:m>
                <a:r>
                  <a:rPr lang="en-US" sz="1200" dirty="0"/>
                  <a:t> (since </a:t>
                </a:r>
                <a14:m>
                  <m:oMath xmlns:m="http://schemas.openxmlformats.org/officeDocument/2006/math">
                    <m:f>
                      <m:fPr>
                        <m:ctrlPr>
                          <a:rPr lang="en-US" sz="1200" i="1" dirty="0">
                            <a:latin typeface="Cambria Math" panose="02040503050406030204" pitchFamily="18" charset="0"/>
                          </a:rPr>
                        </m:ctrlPr>
                      </m:fPr>
                      <m:num>
                        <m:r>
                          <a:rPr lang="en-US" sz="1200" dirty="0">
                            <a:latin typeface="Cambria Math" panose="02040503050406030204" pitchFamily="18" charset="0"/>
                          </a:rPr>
                          <m:t>1</m:t>
                        </m:r>
                      </m:num>
                      <m:den>
                        <m:r>
                          <a:rPr lang="en-US" sz="1200" b="0" i="0" dirty="0" smtClean="0">
                            <a:latin typeface="Cambria Math" panose="02040503050406030204" pitchFamily="18" charset="0"/>
                          </a:rPr>
                          <m:t>2</m:t>
                        </m:r>
                      </m:den>
                    </m:f>
                    <m:r>
                      <a:rPr lang="en-US" sz="1200" dirty="0">
                        <a:latin typeface="Cambria Math" panose="02040503050406030204" pitchFamily="18" charset="0"/>
                      </a:rPr>
                      <m:t>(</m:t>
                    </m:r>
                    <m:r>
                      <a:rPr lang="en-US" sz="1200" b="0" i="1" dirty="0" smtClean="0">
                        <a:latin typeface="Cambria Math" panose="02040503050406030204" pitchFamily="18" charset="0"/>
                      </a:rPr>
                      <m:t>28</m:t>
                    </m:r>
                    <m:r>
                      <a:rPr lang="en-US" sz="1200" i="1" dirty="0">
                        <a:latin typeface="Cambria Math" panose="02040503050406030204" pitchFamily="18" charset="0"/>
                      </a:rPr>
                      <m:t>−</m:t>
                    </m:r>
                    <m:r>
                      <a:rPr lang="en-US" sz="1200" b="0" i="1" dirty="0" smtClean="0">
                        <a:latin typeface="Cambria Math" panose="02040503050406030204" pitchFamily="18" charset="0"/>
                      </a:rPr>
                      <m:t>2</m:t>
                    </m:r>
                    <m:r>
                      <a:rPr lang="en-US" sz="1200" i="1" dirty="0">
                        <a:latin typeface="Cambria Math" panose="02040503050406030204" pitchFamily="18" charset="0"/>
                      </a:rPr>
                      <m:t>)+</m:t>
                    </m:r>
                    <m:r>
                      <a:rPr lang="en-US" sz="1200" i="1" dirty="0">
                        <a:latin typeface="Cambria Math" panose="02040503050406030204" pitchFamily="18" charset="0"/>
                      </a:rPr>
                      <m:t>1</m:t>
                    </m:r>
                    <m:r>
                      <a:rPr lang="en-US" sz="1200" i="1" dirty="0">
                        <a:latin typeface="Cambria Math" panose="02040503050406030204" pitchFamily="18" charset="0"/>
                      </a:rPr>
                      <m:t>=</m:t>
                    </m:r>
                    <m:r>
                      <a:rPr lang="en-US" sz="1200" b="0" i="1" dirty="0" smtClean="0">
                        <a:latin typeface="Cambria Math" panose="02040503050406030204" pitchFamily="18" charset="0"/>
                      </a:rPr>
                      <m:t>14</m:t>
                    </m:r>
                  </m:oMath>
                </a14:m>
                <a:r>
                  <a:rPr lang="en-US" sz="1200" dirty="0"/>
                  <a:t>)</a:t>
                </a:r>
              </a:p>
              <a:p>
                <a:r>
                  <a:rPr lang="en-US" sz="1200" dirty="0"/>
                  <a:t>Conv layer C3 maps from input volume </a:t>
                </a:r>
                <a14:m>
                  <m:oMath xmlns:m="http://schemas.openxmlformats.org/officeDocument/2006/math">
                    <m:r>
                      <a:rPr lang="en-US" sz="1200" b="0" i="1" smtClean="0">
                        <a:latin typeface="Cambria Math" panose="02040503050406030204" pitchFamily="18" charset="0"/>
                      </a:rPr>
                      <m:t>14</m:t>
                    </m:r>
                    <m:r>
                      <a:rPr lang="en-US" sz="1200" i="1" smtClean="0">
                        <a:latin typeface="Cambria Math" panose="02040503050406030204" pitchFamily="18" charset="0"/>
                      </a:rPr>
                      <m:t>×</m:t>
                    </m:r>
                    <m:r>
                      <a:rPr lang="en-US" sz="1200" b="0" i="1" smtClean="0">
                        <a:latin typeface="Cambria Math" panose="02040503050406030204" pitchFamily="18" charset="0"/>
                      </a:rPr>
                      <m:t>14</m:t>
                    </m:r>
                    <m:r>
                      <a:rPr lang="en-US" sz="1200" b="0" i="1" smtClean="0">
                        <a:latin typeface="Cambria Math" panose="02040503050406030204" pitchFamily="18" charset="0"/>
                      </a:rPr>
                      <m:t>×</m:t>
                    </m:r>
                    <m:r>
                      <a:rPr lang="en-US" sz="1200" b="0" i="1" smtClean="0">
                        <a:latin typeface="Cambria Math" panose="02040503050406030204" pitchFamily="18" charset="0"/>
                      </a:rPr>
                      <m:t>6</m:t>
                    </m:r>
                  </m:oMath>
                </a14:m>
                <a:r>
                  <a:rPr lang="en-US" sz="1200" dirty="0"/>
                  <a:t> to 16 feature maps w. volume </a:t>
                </a:r>
                <a14:m>
                  <m:oMath xmlns:m="http://schemas.openxmlformats.org/officeDocument/2006/math">
                    <m:r>
                      <a:rPr lang="en-US" sz="1200" b="0" i="1" smtClean="0">
                        <a:latin typeface="Cambria Math" panose="02040503050406030204" pitchFamily="18" charset="0"/>
                      </a:rPr>
                      <m:t>10</m:t>
                    </m:r>
                    <m:r>
                      <a:rPr lang="en-US" sz="1200" b="0" i="1" smtClean="0">
                        <a:latin typeface="Cambria Math" panose="02040503050406030204" pitchFamily="18" charset="0"/>
                      </a:rPr>
                      <m:t>×</m:t>
                    </m:r>
                    <m:r>
                      <a:rPr lang="en-US" sz="1200" b="0" i="1" smtClean="0">
                        <a:latin typeface="Cambria Math" panose="02040503050406030204" pitchFamily="18" charset="0"/>
                      </a:rPr>
                      <m:t>10</m:t>
                    </m:r>
                    <m:r>
                      <a:rPr lang="en-US" sz="1200" b="0" i="1" smtClean="0">
                        <a:latin typeface="Cambria Math" panose="02040503050406030204" pitchFamily="18" charset="0"/>
                      </a:rPr>
                      <m:t>×</m:t>
                    </m:r>
                    <m:r>
                      <a:rPr lang="en-US" sz="1200" b="0" i="1" smtClean="0">
                        <a:latin typeface="Cambria Math" panose="02040503050406030204" pitchFamily="18" charset="0"/>
                      </a:rPr>
                      <m:t>16</m:t>
                    </m:r>
                  </m:oMath>
                </a14:m>
                <a:r>
                  <a:rPr lang="en-US" sz="1200" dirty="0"/>
                  <a:t> (since </a:t>
                </a:r>
                <a14:m>
                  <m:oMath xmlns:m="http://schemas.openxmlformats.org/officeDocument/2006/math">
                    <m:f>
                      <m:fPr>
                        <m:ctrlPr>
                          <a:rPr lang="en-US" sz="1200" b="0" i="1" dirty="0" smtClean="0">
                            <a:latin typeface="Cambria Math" panose="02040503050406030204" pitchFamily="18" charset="0"/>
                          </a:rPr>
                        </m:ctrlPr>
                      </m:fPr>
                      <m:num>
                        <m:r>
                          <a:rPr lang="en-US" sz="1200" b="0" i="0" dirty="0" smtClean="0">
                            <a:latin typeface="Cambria Math" panose="02040503050406030204" pitchFamily="18" charset="0"/>
                          </a:rPr>
                          <m:t>1</m:t>
                        </m:r>
                      </m:num>
                      <m:den>
                        <m:r>
                          <a:rPr lang="en-US" sz="1200" b="0" i="0" dirty="0" smtClean="0">
                            <a:latin typeface="Cambria Math" panose="02040503050406030204" pitchFamily="18" charset="0"/>
                          </a:rPr>
                          <m:t>1</m:t>
                        </m:r>
                      </m:den>
                    </m:f>
                    <m:r>
                      <a:rPr lang="en-US" sz="1200" b="0" i="0" dirty="0" smtClean="0">
                        <a:latin typeface="Cambria Math" panose="02040503050406030204" pitchFamily="18" charset="0"/>
                      </a:rPr>
                      <m:t>(</m:t>
                    </m:r>
                    <m:r>
                      <a:rPr lang="en-US" sz="1200" b="0" i="1" dirty="0" smtClean="0">
                        <a:latin typeface="Cambria Math" panose="02040503050406030204" pitchFamily="18" charset="0"/>
                      </a:rPr>
                      <m:t>14</m:t>
                    </m:r>
                    <m:r>
                      <a:rPr lang="en-US" sz="1200" b="0" i="1" dirty="0" smtClean="0">
                        <a:latin typeface="Cambria Math" panose="02040503050406030204" pitchFamily="18" charset="0"/>
                      </a:rPr>
                      <m:t>−</m:t>
                    </m:r>
                    <m:r>
                      <a:rPr lang="en-US" sz="1200" b="0" i="1" dirty="0" smtClean="0">
                        <a:latin typeface="Cambria Math" panose="02040503050406030204" pitchFamily="18" charset="0"/>
                      </a:rPr>
                      <m:t>5</m:t>
                    </m:r>
                    <m:r>
                      <a:rPr lang="en-US" sz="1200" b="0" i="1" dirty="0" smtClean="0">
                        <a:latin typeface="Cambria Math" panose="02040503050406030204" pitchFamily="18" charset="0"/>
                      </a:rPr>
                      <m:t>)+</m:t>
                    </m:r>
                    <m:r>
                      <a:rPr lang="en-US" sz="1200" b="0" i="1" dirty="0" smtClean="0">
                        <a:latin typeface="Cambria Math" panose="02040503050406030204" pitchFamily="18" charset="0"/>
                      </a:rPr>
                      <m:t>1</m:t>
                    </m:r>
                    <m:r>
                      <a:rPr lang="en-US" sz="1200" b="0" i="1" dirty="0" smtClean="0">
                        <a:latin typeface="Cambria Math" panose="02040503050406030204" pitchFamily="18" charset="0"/>
                      </a:rPr>
                      <m:t>=</m:t>
                    </m:r>
                    <m:r>
                      <a:rPr lang="en-US" sz="1200" b="0" i="1" dirty="0" smtClean="0">
                        <a:latin typeface="Cambria Math" panose="02040503050406030204" pitchFamily="18" charset="0"/>
                      </a:rPr>
                      <m:t>10</m:t>
                    </m:r>
                  </m:oMath>
                </a14:m>
                <a:r>
                  <a:rPr lang="en-US" sz="1200" dirty="0"/>
                  <a:t>)</a:t>
                </a:r>
              </a:p>
              <a:p>
                <a:r>
                  <a:rPr lang="en-US" sz="1200" dirty="0"/>
                  <a:t>Subsampling layer S4 maps from input volume </a:t>
                </a:r>
                <a14:m>
                  <m:oMath xmlns:m="http://schemas.openxmlformats.org/officeDocument/2006/math">
                    <m:r>
                      <a:rPr lang="en-US" sz="1200" b="0" i="1" smtClean="0">
                        <a:latin typeface="Cambria Math" panose="02040503050406030204" pitchFamily="18" charset="0"/>
                      </a:rPr>
                      <m:t>10</m:t>
                    </m:r>
                    <m:r>
                      <a:rPr lang="en-US" sz="1200" i="1" smtClean="0">
                        <a:latin typeface="Cambria Math" panose="02040503050406030204" pitchFamily="18" charset="0"/>
                      </a:rPr>
                      <m:t>×</m:t>
                    </m:r>
                    <m:r>
                      <a:rPr lang="en-US" sz="1200" b="0" i="1" smtClean="0">
                        <a:latin typeface="Cambria Math" panose="02040503050406030204" pitchFamily="18" charset="0"/>
                      </a:rPr>
                      <m:t>10</m:t>
                    </m:r>
                    <m:r>
                      <a:rPr lang="en-US" sz="1200" b="0" i="1" smtClean="0">
                        <a:latin typeface="Cambria Math" panose="02040503050406030204" pitchFamily="18" charset="0"/>
                      </a:rPr>
                      <m:t>×</m:t>
                    </m:r>
                    <m:r>
                      <a:rPr lang="en-US" sz="1200" b="0" i="1" smtClean="0">
                        <a:latin typeface="Cambria Math" panose="02040503050406030204" pitchFamily="18" charset="0"/>
                      </a:rPr>
                      <m:t>16</m:t>
                    </m:r>
                  </m:oMath>
                </a14:m>
                <a:r>
                  <a:rPr lang="en-US" sz="1200" dirty="0"/>
                  <a:t> to 16 feature maps w. volume </a:t>
                </a:r>
                <a14:m>
                  <m:oMath xmlns:m="http://schemas.openxmlformats.org/officeDocument/2006/math">
                    <m:r>
                      <a:rPr lang="en-US" sz="1200" b="0" i="1" smtClean="0">
                        <a:latin typeface="Cambria Math" panose="02040503050406030204" pitchFamily="18" charset="0"/>
                      </a:rPr>
                      <m:t>5</m:t>
                    </m:r>
                    <m:r>
                      <a:rPr lang="en-US" sz="1200" b="0" i="1" smtClean="0">
                        <a:latin typeface="Cambria Math" panose="02040503050406030204" pitchFamily="18" charset="0"/>
                      </a:rPr>
                      <m:t>×</m:t>
                    </m:r>
                    <m:r>
                      <a:rPr lang="en-US" sz="1200" b="0" i="1" smtClean="0">
                        <a:latin typeface="Cambria Math" panose="02040503050406030204" pitchFamily="18" charset="0"/>
                      </a:rPr>
                      <m:t>5</m:t>
                    </m:r>
                    <m:r>
                      <a:rPr lang="en-US" sz="1200" b="0" i="1" smtClean="0">
                        <a:latin typeface="Cambria Math" panose="02040503050406030204" pitchFamily="18" charset="0"/>
                      </a:rPr>
                      <m:t>×</m:t>
                    </m:r>
                    <m:r>
                      <a:rPr lang="en-US" sz="1200" b="0" i="1" smtClean="0">
                        <a:latin typeface="Cambria Math" panose="02040503050406030204" pitchFamily="18" charset="0"/>
                      </a:rPr>
                      <m:t>16</m:t>
                    </m:r>
                  </m:oMath>
                </a14:m>
                <a:r>
                  <a:rPr lang="en-US" sz="1200" dirty="0"/>
                  <a:t> (since </a:t>
                </a:r>
                <a14:m>
                  <m:oMath xmlns:m="http://schemas.openxmlformats.org/officeDocument/2006/math">
                    <m:f>
                      <m:fPr>
                        <m:ctrlPr>
                          <a:rPr lang="en-US" sz="1200" i="1" dirty="0">
                            <a:latin typeface="Cambria Math" panose="02040503050406030204" pitchFamily="18" charset="0"/>
                          </a:rPr>
                        </m:ctrlPr>
                      </m:fPr>
                      <m:num>
                        <m:r>
                          <a:rPr lang="en-US" sz="1200" dirty="0">
                            <a:latin typeface="Cambria Math" panose="02040503050406030204" pitchFamily="18" charset="0"/>
                          </a:rPr>
                          <m:t>1</m:t>
                        </m:r>
                      </m:num>
                      <m:den>
                        <m:r>
                          <a:rPr lang="en-US" sz="1200" b="0" i="0" dirty="0" smtClean="0">
                            <a:latin typeface="Cambria Math" panose="02040503050406030204" pitchFamily="18" charset="0"/>
                          </a:rPr>
                          <m:t>2</m:t>
                        </m:r>
                      </m:den>
                    </m:f>
                    <m:r>
                      <a:rPr lang="en-US" sz="1200" dirty="0">
                        <a:latin typeface="Cambria Math" panose="02040503050406030204" pitchFamily="18" charset="0"/>
                      </a:rPr>
                      <m:t>(</m:t>
                    </m:r>
                    <m:r>
                      <a:rPr lang="en-US" sz="1200" b="0" i="1" dirty="0" smtClean="0">
                        <a:latin typeface="Cambria Math" panose="02040503050406030204" pitchFamily="18" charset="0"/>
                      </a:rPr>
                      <m:t>10</m:t>
                    </m:r>
                    <m:r>
                      <a:rPr lang="en-US" sz="1200" i="1" dirty="0">
                        <a:latin typeface="Cambria Math" panose="02040503050406030204" pitchFamily="18" charset="0"/>
                      </a:rPr>
                      <m:t>−</m:t>
                    </m:r>
                    <m:r>
                      <a:rPr lang="en-US" sz="1200" b="0" i="1" dirty="0" smtClean="0">
                        <a:latin typeface="Cambria Math" panose="02040503050406030204" pitchFamily="18" charset="0"/>
                      </a:rPr>
                      <m:t>2</m:t>
                    </m:r>
                    <m:r>
                      <a:rPr lang="en-US" sz="1200" i="1" dirty="0">
                        <a:latin typeface="Cambria Math" panose="02040503050406030204" pitchFamily="18" charset="0"/>
                      </a:rPr>
                      <m:t>)+</m:t>
                    </m:r>
                    <m:r>
                      <a:rPr lang="en-US" sz="1200" i="1" dirty="0">
                        <a:latin typeface="Cambria Math" panose="02040503050406030204" pitchFamily="18" charset="0"/>
                      </a:rPr>
                      <m:t>1</m:t>
                    </m:r>
                    <m:r>
                      <a:rPr lang="en-US" sz="1200" i="1" dirty="0">
                        <a:latin typeface="Cambria Math" panose="02040503050406030204" pitchFamily="18" charset="0"/>
                      </a:rPr>
                      <m:t>=</m:t>
                    </m:r>
                    <m:r>
                      <a:rPr lang="en-US" sz="1200" b="0" i="1" dirty="0" smtClean="0">
                        <a:latin typeface="Cambria Math" panose="02040503050406030204" pitchFamily="18" charset="0"/>
                      </a:rPr>
                      <m:t>5</m:t>
                    </m:r>
                  </m:oMath>
                </a14:m>
                <a:r>
                  <a:rPr lang="en-US" sz="1200" dirty="0"/>
                  <a:t>)</a:t>
                </a:r>
              </a:p>
              <a:p>
                <a:r>
                  <a:rPr lang="en-US" sz="1200" dirty="0"/>
                  <a:t>Conv layer C5 maps from input volume </a:t>
                </a:r>
                <a14:m>
                  <m:oMath xmlns:m="http://schemas.openxmlformats.org/officeDocument/2006/math">
                    <m:r>
                      <a:rPr lang="en-US" sz="1200" b="0" i="1" smtClean="0">
                        <a:latin typeface="Cambria Math" panose="02040503050406030204" pitchFamily="18" charset="0"/>
                      </a:rPr>
                      <m:t>5</m:t>
                    </m:r>
                    <m:r>
                      <a:rPr lang="en-US" sz="1200" i="1" smtClean="0">
                        <a:latin typeface="Cambria Math" panose="02040503050406030204" pitchFamily="18" charset="0"/>
                      </a:rPr>
                      <m:t>×</m:t>
                    </m:r>
                    <m:r>
                      <a:rPr lang="en-US" sz="1200" b="0" i="1" smtClean="0">
                        <a:latin typeface="Cambria Math" panose="02040503050406030204" pitchFamily="18" charset="0"/>
                      </a:rPr>
                      <m:t>5</m:t>
                    </m:r>
                    <m:r>
                      <a:rPr lang="en-US" sz="1200" b="0" i="1" smtClean="0">
                        <a:latin typeface="Cambria Math" panose="02040503050406030204" pitchFamily="18" charset="0"/>
                      </a:rPr>
                      <m:t>×</m:t>
                    </m:r>
                    <m:r>
                      <a:rPr lang="en-US" sz="1200" b="0" i="1" smtClean="0">
                        <a:latin typeface="Cambria Math" panose="02040503050406030204" pitchFamily="18" charset="0"/>
                      </a:rPr>
                      <m:t>16</m:t>
                    </m:r>
                  </m:oMath>
                </a14:m>
                <a:r>
                  <a:rPr lang="en-US" sz="1200" dirty="0"/>
                  <a:t> to 120 feature maps w. volume </a:t>
                </a:r>
                <a14:m>
                  <m:oMath xmlns:m="http://schemas.openxmlformats.org/officeDocument/2006/math">
                    <m:r>
                      <a:rPr lang="en-US" sz="1200" b="0" i="1" smtClean="0">
                        <a:latin typeface="Cambria Math" panose="02040503050406030204" pitchFamily="18" charset="0"/>
                      </a:rPr>
                      <m:t>1</m:t>
                    </m:r>
                    <m:r>
                      <a:rPr lang="en-US" sz="1200" b="0" i="1" smtClean="0">
                        <a:latin typeface="Cambria Math" panose="02040503050406030204" pitchFamily="18" charset="0"/>
                      </a:rPr>
                      <m:t>×</m:t>
                    </m:r>
                    <m:r>
                      <a:rPr lang="en-US" sz="1200" b="0" i="1" smtClean="0">
                        <a:latin typeface="Cambria Math" panose="02040503050406030204" pitchFamily="18" charset="0"/>
                      </a:rPr>
                      <m:t>1</m:t>
                    </m:r>
                    <m:r>
                      <a:rPr lang="en-US" sz="1200" b="0" i="1" smtClean="0">
                        <a:latin typeface="Cambria Math" panose="02040503050406030204" pitchFamily="18" charset="0"/>
                      </a:rPr>
                      <m:t>×</m:t>
                    </m:r>
                    <m:r>
                      <a:rPr lang="en-US" sz="1200" b="0" i="1" smtClean="0">
                        <a:latin typeface="Cambria Math" panose="02040503050406030204" pitchFamily="18" charset="0"/>
                      </a:rPr>
                      <m:t>120</m:t>
                    </m:r>
                  </m:oMath>
                </a14:m>
                <a:r>
                  <a:rPr lang="en-US" sz="1200" dirty="0"/>
                  <a:t> (since </a:t>
                </a:r>
                <a14:m>
                  <m:oMath xmlns:m="http://schemas.openxmlformats.org/officeDocument/2006/math">
                    <m:f>
                      <m:fPr>
                        <m:ctrlPr>
                          <a:rPr lang="en-US" sz="1200" b="0" i="1" dirty="0" smtClean="0">
                            <a:latin typeface="Cambria Math" panose="02040503050406030204" pitchFamily="18" charset="0"/>
                          </a:rPr>
                        </m:ctrlPr>
                      </m:fPr>
                      <m:num>
                        <m:r>
                          <a:rPr lang="en-US" sz="1200" b="0" i="0" dirty="0" smtClean="0">
                            <a:latin typeface="Cambria Math" panose="02040503050406030204" pitchFamily="18" charset="0"/>
                          </a:rPr>
                          <m:t>1</m:t>
                        </m:r>
                      </m:num>
                      <m:den>
                        <m:r>
                          <a:rPr lang="en-US" sz="1200" b="0" i="0" dirty="0" smtClean="0">
                            <a:latin typeface="Cambria Math" panose="02040503050406030204" pitchFamily="18" charset="0"/>
                          </a:rPr>
                          <m:t>1</m:t>
                        </m:r>
                      </m:den>
                    </m:f>
                    <m:r>
                      <a:rPr lang="en-US" sz="1200" b="0" i="0" dirty="0" smtClean="0">
                        <a:latin typeface="Cambria Math" panose="02040503050406030204" pitchFamily="18" charset="0"/>
                      </a:rPr>
                      <m:t>(</m:t>
                    </m:r>
                    <m:r>
                      <a:rPr lang="en-US" sz="1200" b="0" i="1" dirty="0" smtClean="0">
                        <a:latin typeface="Cambria Math" panose="02040503050406030204" pitchFamily="18" charset="0"/>
                      </a:rPr>
                      <m:t>5</m:t>
                    </m:r>
                    <m:r>
                      <a:rPr lang="en-US" sz="1200" b="0" i="1" dirty="0" smtClean="0">
                        <a:latin typeface="Cambria Math" panose="02040503050406030204" pitchFamily="18" charset="0"/>
                      </a:rPr>
                      <m:t>−</m:t>
                    </m:r>
                    <m:r>
                      <a:rPr lang="en-US" sz="1200" b="0" i="1" dirty="0" smtClean="0">
                        <a:latin typeface="Cambria Math" panose="02040503050406030204" pitchFamily="18" charset="0"/>
                      </a:rPr>
                      <m:t>5</m:t>
                    </m:r>
                    <m:r>
                      <a:rPr lang="en-US" sz="1200" b="0" i="1" dirty="0" smtClean="0">
                        <a:latin typeface="Cambria Math" panose="02040503050406030204" pitchFamily="18" charset="0"/>
                      </a:rPr>
                      <m:t>)+</m:t>
                    </m:r>
                    <m:r>
                      <a:rPr lang="en-US" sz="1200" b="0" i="1" dirty="0" smtClean="0">
                        <a:latin typeface="Cambria Math" panose="02040503050406030204" pitchFamily="18" charset="0"/>
                      </a:rPr>
                      <m:t>1</m:t>
                    </m:r>
                    <m:r>
                      <a:rPr lang="en-US" sz="1200" b="0" i="1" dirty="0" smtClean="0">
                        <a:latin typeface="Cambria Math" panose="02040503050406030204" pitchFamily="18" charset="0"/>
                      </a:rPr>
                      <m:t>=</m:t>
                    </m:r>
                    <m:r>
                      <a:rPr lang="en-US" sz="1200" b="0" i="1" dirty="0" smtClean="0">
                        <a:latin typeface="Cambria Math" panose="02040503050406030204" pitchFamily="18" charset="0"/>
                      </a:rPr>
                      <m:t>1</m:t>
                    </m:r>
                  </m:oMath>
                </a14:m>
                <a:r>
                  <a:rPr lang="en-US" sz="1200" dirty="0"/>
                  <a:t>)</a:t>
                </a:r>
              </a:p>
              <a:p>
                <a:pPr lvl="1"/>
                <a:r>
                  <a:rPr lang="en-US" sz="1100" dirty="0"/>
                  <a:t>Fig shows “Full Connection” before C5, but it is actually a Conv layer w. filter size equal to input size, followed by a “flatten” layer to turn it from </a:t>
                </a:r>
                <a14:m>
                  <m:oMath xmlns:m="http://schemas.openxmlformats.org/officeDocument/2006/math">
                    <m:r>
                      <a:rPr lang="en-US" sz="1100" b="0" i="1" smtClean="0">
                        <a:latin typeface="Cambria Math" panose="02040503050406030204" pitchFamily="18" charset="0"/>
                      </a:rPr>
                      <m:t>1</m:t>
                    </m:r>
                    <m:r>
                      <a:rPr lang="en-US" sz="1100" b="0" i="1" smtClean="0">
                        <a:latin typeface="Cambria Math" panose="02040503050406030204" pitchFamily="18" charset="0"/>
                      </a:rPr>
                      <m:t>×</m:t>
                    </m:r>
                    <m:r>
                      <a:rPr lang="en-US" sz="1100" b="0" i="1" smtClean="0">
                        <a:latin typeface="Cambria Math" panose="02040503050406030204" pitchFamily="18" charset="0"/>
                      </a:rPr>
                      <m:t>1</m:t>
                    </m:r>
                    <m:r>
                      <a:rPr lang="en-US" sz="1100" b="0" i="1" smtClean="0">
                        <a:latin typeface="Cambria Math" panose="02040503050406030204" pitchFamily="18" charset="0"/>
                      </a:rPr>
                      <m:t>×</m:t>
                    </m:r>
                    <m:r>
                      <a:rPr lang="en-US" sz="1100" b="0" i="1" smtClean="0">
                        <a:latin typeface="Cambria Math" panose="02040503050406030204" pitchFamily="18" charset="0"/>
                      </a:rPr>
                      <m:t>120</m:t>
                    </m:r>
                  </m:oMath>
                </a14:m>
                <a:r>
                  <a:rPr lang="en-US" sz="1100" dirty="0"/>
                  <a:t> to a linear array of </a:t>
                </a:r>
                <a14:m>
                  <m:oMath xmlns:m="http://schemas.openxmlformats.org/officeDocument/2006/math">
                    <m:r>
                      <a:rPr lang="en-US" sz="1100" i="1">
                        <a:latin typeface="Cambria Math" panose="02040503050406030204" pitchFamily="18" charset="0"/>
                      </a:rPr>
                      <m:t>120</m:t>
                    </m:r>
                  </m:oMath>
                </a14:m>
                <a:r>
                  <a:rPr lang="en-US" sz="1100" dirty="0"/>
                  <a:t> neurons</a:t>
                </a:r>
              </a:p>
              <a:p>
                <a:r>
                  <a:rPr lang="en-US" sz="1200" dirty="0"/>
                  <a:t>Subsequent FC layers F6 and Output have 84 and 10 neurons, respectively</a:t>
                </a:r>
              </a:p>
            </p:txBody>
          </p:sp>
        </mc:Choice>
        <mc:Fallback xmlns="">
          <p:sp>
            <p:nvSpPr>
              <p:cNvPr id="3" name="Content Placeholder 2">
                <a:extLst>
                  <a:ext uri="{FF2B5EF4-FFF2-40B4-BE49-F238E27FC236}">
                    <a16:creationId xmlns:a16="http://schemas.microsoft.com/office/drawing/2014/main" id="{A4B1E771-20E8-4452-BF12-7EF8AE1C19D3}"/>
                  </a:ext>
                </a:extLst>
              </p:cNvPr>
              <p:cNvSpPr>
                <a:spLocks noGrp="1" noRot="1" noChangeAspect="1" noMove="1" noResize="1" noEditPoints="1" noAdjustHandles="1" noChangeArrowheads="1" noChangeShapeType="1" noTextEdit="1"/>
              </p:cNvSpPr>
              <p:nvPr>
                <p:ph idx="1"/>
              </p:nvPr>
            </p:nvSpPr>
            <p:spPr>
              <a:xfrm>
                <a:off x="0" y="809776"/>
                <a:ext cx="8964488" cy="3915368"/>
              </a:xfrm>
              <a:blipFill>
                <a:blip r:embed="rId2"/>
                <a:stretch>
                  <a:fillRect t="-31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2604979-8AD0-478E-90BE-A99E5A768381}"/>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sp>
        <p:nvSpPr>
          <p:cNvPr id="5" name="object 5">
            <a:extLst>
              <a:ext uri="{FF2B5EF4-FFF2-40B4-BE49-F238E27FC236}">
                <a16:creationId xmlns:a16="http://schemas.microsoft.com/office/drawing/2014/main" id="{C8EE2420-8DEE-4687-96CD-746714A7DC47}"/>
              </a:ext>
            </a:extLst>
          </p:cNvPr>
          <p:cNvSpPr/>
          <p:nvPr/>
        </p:nvSpPr>
        <p:spPr>
          <a:xfrm>
            <a:off x="0" y="4582882"/>
            <a:ext cx="6804248" cy="2014340"/>
          </a:xfrm>
          <a:prstGeom prst="rect">
            <a:avLst/>
          </a:prstGeom>
          <a:blipFill>
            <a:blip r:embed="rId3" cstate="print"/>
            <a:stretch>
              <a:fillRect/>
            </a:stretch>
          </a:blipFill>
        </p:spPr>
        <p:txBody>
          <a:bodyPr wrap="square" lIns="0" tIns="0" rIns="0" bIns="0" rtlCol="0"/>
          <a:lstStyle/>
          <a:p>
            <a:endParaRPr/>
          </a:p>
        </p:txBody>
      </p:sp>
      <p:pic>
        <p:nvPicPr>
          <p:cNvPr id="7" name="Picture 6">
            <a:extLst>
              <a:ext uri="{FF2B5EF4-FFF2-40B4-BE49-F238E27FC236}">
                <a16:creationId xmlns:a16="http://schemas.microsoft.com/office/drawing/2014/main" id="{EA34733B-6E6D-46E7-95FF-D26A731162A3}"/>
              </a:ext>
            </a:extLst>
          </p:cNvPr>
          <p:cNvPicPr>
            <a:picLocks noChangeAspect="1"/>
          </p:cNvPicPr>
          <p:nvPr/>
        </p:nvPicPr>
        <p:blipFill>
          <a:blip r:embed="rId4"/>
          <a:stretch>
            <a:fillRect/>
          </a:stretch>
        </p:blipFill>
        <p:spPr>
          <a:xfrm>
            <a:off x="6003404" y="4550679"/>
            <a:ext cx="3140596" cy="1598719"/>
          </a:xfrm>
          <a:prstGeom prst="rect">
            <a:avLst/>
          </a:prstGeom>
        </p:spPr>
      </p:pic>
    </p:spTree>
    <p:extLst>
      <p:ext uri="{BB962C8B-B14F-4D97-AF65-F5344CB8AC3E}">
        <p14:creationId xmlns:p14="http://schemas.microsoft.com/office/powerpoint/2010/main" val="22897383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6A395-D83D-4A5A-9772-E4308F692484}"/>
              </a:ext>
            </a:extLst>
          </p:cNvPr>
          <p:cNvSpPr>
            <a:spLocks noGrp="1"/>
          </p:cNvSpPr>
          <p:nvPr>
            <p:ph type="title"/>
          </p:nvPr>
        </p:nvSpPr>
        <p:spPr/>
        <p:txBody>
          <a:bodyPr/>
          <a:lstStyle/>
          <a:p>
            <a:r>
              <a:rPr lang="en-US" dirty="0"/>
              <a:t>LeNet-5 Summary </a:t>
            </a:r>
            <a:endParaRPr lang="en-SE" dirty="0"/>
          </a:p>
        </p:txBody>
      </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ECACB256-BBAF-477B-8FB8-A23E93928CF2}"/>
                  </a:ext>
                </a:extLst>
              </p:cNvPr>
              <p:cNvGraphicFramePr>
                <a:graphicFrameLocks noGrp="1"/>
              </p:cNvGraphicFramePr>
              <p:nvPr>
                <p:ph idx="1"/>
                <p:extLst>
                  <p:ext uri="{D42A27DB-BD31-4B8C-83A1-F6EECF244321}">
                    <p14:modId xmlns:p14="http://schemas.microsoft.com/office/powerpoint/2010/main" val="2003283382"/>
                  </p:ext>
                </p:extLst>
              </p:nvPr>
            </p:nvGraphicFramePr>
            <p:xfrm>
              <a:off x="179512" y="1052736"/>
              <a:ext cx="8640960" cy="3352800"/>
            </p:xfrm>
            <a:graphic>
              <a:graphicData uri="http://schemas.openxmlformats.org/drawingml/2006/table">
                <a:tbl>
                  <a:tblPr firstRow="1" bandRow="1">
                    <a:tableStyleId>{5C22544A-7EE6-4342-B048-85BDC9FD1C3A}</a:tableStyleId>
                  </a:tblPr>
                  <a:tblGrid>
                    <a:gridCol w="864096">
                      <a:extLst>
                        <a:ext uri="{9D8B030D-6E8A-4147-A177-3AD203B41FA5}">
                          <a16:colId xmlns:a16="http://schemas.microsoft.com/office/drawing/2014/main" val="1101612330"/>
                        </a:ext>
                      </a:extLst>
                    </a:gridCol>
                    <a:gridCol w="1656184">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331237">
                    <a:tc>
                      <a:txBody>
                        <a:bodyPr/>
                        <a:lstStyle/>
                        <a:p>
                          <a:pPr algn="ctr"/>
                          <a:r>
                            <a:rPr lang="en-US" sz="1600" dirty="0">
                              <a:solidFill>
                                <a:schemeClr val="tx1"/>
                              </a:solidFill>
                            </a:rPr>
                            <a:t>Layer</a:t>
                          </a:r>
                          <a:endParaRPr lang="en-SE" sz="1600" dirty="0">
                            <a:solidFill>
                              <a:schemeClr val="tx1"/>
                            </a:solidFill>
                          </a:endParaRPr>
                        </a:p>
                      </a:txBody>
                      <a:tcPr/>
                    </a:tc>
                    <a:tc>
                      <a:txBody>
                        <a:bodyPr/>
                        <a:lstStyle/>
                        <a:p>
                          <a:pPr algn="ctr"/>
                          <a:r>
                            <a:rPr lang="en-US" sz="1600" dirty="0">
                              <a:solidFill>
                                <a:schemeClr val="tx1"/>
                              </a:solidFill>
                            </a:rPr>
                            <a:t>Layer Type</a:t>
                          </a:r>
                          <a:endParaRPr lang="en-SE" sz="1600" dirty="0">
                            <a:solidFill>
                              <a:schemeClr val="tx1"/>
                            </a:solidFill>
                          </a:endParaRPr>
                        </a:p>
                      </a:txBody>
                      <a:tcPr/>
                    </a:tc>
                    <a:tc>
                      <a:txBody>
                        <a:bodyPr/>
                        <a:lstStyle/>
                        <a:p>
                          <a:pPr algn="ctr"/>
                          <a:r>
                            <a:rPr lang="en-US" sz="1600" dirty="0">
                              <a:solidFill>
                                <a:schemeClr val="tx1"/>
                              </a:solidFill>
                            </a:rPr>
                            <a:t>No. Filters</a:t>
                          </a:r>
                          <a:endParaRPr lang="en-SE" sz="1600" dirty="0">
                            <a:solidFill>
                              <a:schemeClr val="tx1"/>
                            </a:solidFill>
                          </a:endParaRPr>
                        </a:p>
                      </a:txBody>
                      <a:tcPr/>
                    </a:tc>
                    <a:tc>
                      <a:txBody>
                        <a:bodyPr/>
                        <a:lstStyle/>
                        <a:p>
                          <a:pPr algn="ctr"/>
                          <a:r>
                            <a:rPr lang="en-US" sz="1600" dirty="0">
                              <a:solidFill>
                                <a:schemeClr val="tx1"/>
                              </a:solidFill>
                            </a:rPr>
                            <a:t>Filter Size</a:t>
                          </a:r>
                          <a:endParaRPr lang="en-SE" sz="1600" dirty="0">
                            <a:solidFill>
                              <a:schemeClr val="tx1"/>
                            </a:solidFill>
                          </a:endParaRPr>
                        </a:p>
                      </a:txBody>
                      <a:tcPr/>
                    </a:tc>
                    <a:tc>
                      <a:txBody>
                        <a:bodyPr/>
                        <a:lstStyle/>
                        <a:p>
                          <a:pPr algn="ctr"/>
                          <a:r>
                            <a:rPr lang="en-US" sz="1600" dirty="0">
                              <a:solidFill>
                                <a:schemeClr val="tx1"/>
                              </a:solidFill>
                            </a:rPr>
                            <a:t>Layer Size</a:t>
                          </a:r>
                          <a:endParaRPr lang="en-SE" sz="1600" dirty="0">
                            <a:solidFill>
                              <a:schemeClr val="tx1"/>
                            </a:solidFill>
                          </a:endParaRPr>
                        </a:p>
                      </a:txBody>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1237">
                    <a:tc>
                      <a:txBody>
                        <a:bodyPr/>
                        <a:lstStyle/>
                        <a:p>
                          <a:pPr algn="ctr"/>
                          <a:r>
                            <a:rPr lang="en-US" sz="1600" dirty="0"/>
                            <a:t>Input</a:t>
                          </a:r>
                          <a:endParaRPr lang="en-SE" sz="1600" dirty="0"/>
                        </a:p>
                      </a:txBody>
                      <a:tcPr/>
                    </a:tc>
                    <a:tc>
                      <a:txBody>
                        <a:bodyPr/>
                        <a:lstStyle/>
                        <a:p>
                          <a:pPr algn="ctr"/>
                          <a:r>
                            <a:rPr lang="en-US" sz="1600" dirty="0"/>
                            <a:t>Image</a:t>
                          </a:r>
                          <a:endParaRPr lang="en-SE" sz="1600" dirty="0"/>
                        </a:p>
                      </a:txBody>
                      <a:tcPr/>
                    </a:tc>
                    <a:tc>
                      <a:txBody>
                        <a:bodyPr/>
                        <a:lstStyle/>
                        <a:p>
                          <a:pPr algn="ctr"/>
                          <a:r>
                            <a:rPr lang="en-US" sz="1600" dirty="0"/>
                            <a:t>-</a:t>
                          </a:r>
                          <a:endParaRPr lang="en-SE" sz="1600" dirty="0"/>
                        </a:p>
                      </a:txBody>
                      <a:tcPr/>
                    </a:tc>
                    <a:tc>
                      <a:txBody>
                        <a:bodyPr/>
                        <a:lstStyle/>
                        <a:p>
                          <a:pPr algn="ctr"/>
                          <a:r>
                            <a:rPr lang="en-US" sz="1600" dirty="0"/>
                            <a:t>-</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32×32×1</m:t>
                                </m:r>
                              </m:oMath>
                            </m:oMathPara>
                          </a14:m>
                          <a:endParaRPr lang="en-SE" sz="1600" dirty="0"/>
                        </a:p>
                      </a:txBody>
                      <a:tcPr/>
                    </a:tc>
                    <a:tc>
                      <a:txBody>
                        <a:bodyPr/>
                        <a:lstStyle/>
                        <a:p>
                          <a:pPr algn="ctr"/>
                          <a:r>
                            <a:rPr lang="en-US" sz="1600" dirty="0"/>
                            <a:t>-</a:t>
                          </a:r>
                          <a:endParaRPr lang="en-SE" sz="1600" dirty="0"/>
                        </a:p>
                      </a:txBody>
                      <a:tcPr/>
                    </a:tc>
                    <a:extLst>
                      <a:ext uri="{0D108BD9-81ED-4DB2-BD59-A6C34878D82A}">
                        <a16:rowId xmlns:a16="http://schemas.microsoft.com/office/drawing/2014/main" val="778575107"/>
                      </a:ext>
                    </a:extLst>
                  </a:tr>
                  <a:tr h="331237">
                    <a:tc>
                      <a:txBody>
                        <a:bodyPr/>
                        <a:lstStyle/>
                        <a:p>
                          <a:pPr algn="ctr"/>
                          <a:r>
                            <a:rPr lang="en-US" sz="1600" dirty="0"/>
                            <a:t>C1</a:t>
                          </a:r>
                          <a:endParaRPr lang="en-SE" sz="1600" dirty="0"/>
                        </a:p>
                      </a:txBody>
                      <a:tcPr/>
                    </a:tc>
                    <a:tc>
                      <a:txBody>
                        <a:bodyPr/>
                        <a:lstStyle/>
                        <a:p>
                          <a:pPr algn="ctr"/>
                          <a:r>
                            <a:rPr lang="en-US" sz="1600" dirty="0"/>
                            <a:t>Conv</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156</m:t>
                                </m:r>
                              </m:oMath>
                            </m:oMathPara>
                          </a14:m>
                          <a:endParaRPr lang="en-SE" sz="1600" dirty="0"/>
                        </a:p>
                      </a:txBody>
                      <a:tcPr/>
                    </a:tc>
                    <a:extLst>
                      <a:ext uri="{0D108BD9-81ED-4DB2-BD59-A6C34878D82A}">
                        <a16:rowId xmlns:a16="http://schemas.microsoft.com/office/drawing/2014/main" val="3797273843"/>
                      </a:ext>
                    </a:extLst>
                  </a:tr>
                  <a:tr h="331237">
                    <a:tc>
                      <a:txBody>
                        <a:bodyPr/>
                        <a:lstStyle/>
                        <a:p>
                          <a:pPr algn="ctr"/>
                          <a:r>
                            <a:rPr lang="en-US" sz="1600" dirty="0"/>
                            <a:t>S2</a:t>
                          </a:r>
                          <a:endParaRPr lang="en-SE" sz="1600" dirty="0"/>
                        </a:p>
                      </a:txBody>
                      <a:tcPr/>
                    </a:tc>
                    <a:tc>
                      <a:txBody>
                        <a:bodyPr/>
                        <a:lstStyle/>
                        <a:p>
                          <a:pPr algn="ctr"/>
                          <a:r>
                            <a:rPr lang="en-US" sz="1600" dirty="0" err="1"/>
                            <a:t>Subsamp</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1308874589"/>
                      </a:ext>
                    </a:extLst>
                  </a:tr>
                  <a:tr h="331237">
                    <a:tc>
                      <a:txBody>
                        <a:bodyPr/>
                        <a:lstStyle/>
                        <a:p>
                          <a:pPr algn="ctr"/>
                          <a:r>
                            <a:rPr lang="en-US" sz="1600" dirty="0"/>
                            <a:t>C3</a:t>
                          </a:r>
                          <a:endParaRPr lang="en-SE" sz="1600" dirty="0"/>
                        </a:p>
                      </a:txBody>
                      <a:tcPr/>
                    </a:tc>
                    <a:tc>
                      <a:txBody>
                        <a:bodyPr/>
                        <a:lstStyle/>
                        <a:p>
                          <a:pPr algn="ctr"/>
                          <a:r>
                            <a:rPr lang="en-US" sz="1600" dirty="0"/>
                            <a:t>Conv</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2416</m:t>
                                </m:r>
                              </m:oMath>
                            </m:oMathPara>
                          </a14:m>
                          <a:endParaRPr lang="en-SE" sz="1600" dirty="0"/>
                        </a:p>
                      </a:txBody>
                      <a:tcPr/>
                    </a:tc>
                    <a:extLst>
                      <a:ext uri="{0D108BD9-81ED-4DB2-BD59-A6C34878D82A}">
                        <a16:rowId xmlns:a16="http://schemas.microsoft.com/office/drawing/2014/main" val="1137292161"/>
                      </a:ext>
                    </a:extLst>
                  </a:tr>
                  <a:tr h="331237">
                    <a:tc>
                      <a:txBody>
                        <a:bodyPr/>
                        <a:lstStyle/>
                        <a:p>
                          <a:pPr algn="ctr"/>
                          <a:r>
                            <a:rPr lang="en-US" sz="1600" dirty="0"/>
                            <a:t>S4</a:t>
                          </a:r>
                          <a:endParaRPr lang="en-SE" sz="1600" dirty="0"/>
                        </a:p>
                      </a:txBody>
                      <a:tcPr/>
                    </a:tc>
                    <a:tc>
                      <a:txBody>
                        <a:bodyPr/>
                        <a:lstStyle/>
                        <a:p>
                          <a:pPr algn="ctr"/>
                          <a:r>
                            <a:rPr lang="en-US" sz="1600" dirty="0" err="1"/>
                            <a:t>Subsamp</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3154861950"/>
                      </a:ext>
                    </a:extLst>
                  </a:tr>
                  <a:tr h="331237">
                    <a:tc>
                      <a:txBody>
                        <a:bodyPr/>
                        <a:lstStyle/>
                        <a:p>
                          <a:pPr algn="ctr"/>
                          <a:r>
                            <a:rPr lang="en-US" sz="1600" dirty="0"/>
                            <a:t>C5</a:t>
                          </a:r>
                          <a:endParaRPr lang="en-SE" sz="1600" dirty="0"/>
                        </a:p>
                      </a:txBody>
                      <a:tcPr/>
                    </a:tc>
                    <a:tc>
                      <a:txBody>
                        <a:bodyPr/>
                        <a:lstStyle/>
                        <a:p>
                          <a:pPr algn="ctr"/>
                          <a:r>
                            <a:rPr lang="en-US" sz="1600" dirty="0"/>
                            <a:t>Conv+</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1×1×120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48120</m:t>
                                </m:r>
                              </m:oMath>
                            </m:oMathPara>
                          </a14:m>
                          <a:endParaRPr lang="en-SE" sz="1600" dirty="0"/>
                        </a:p>
                      </a:txBody>
                      <a:tcPr/>
                    </a:tc>
                    <a:extLst>
                      <a:ext uri="{0D108BD9-81ED-4DB2-BD59-A6C34878D82A}">
                        <a16:rowId xmlns:a16="http://schemas.microsoft.com/office/drawing/2014/main" val="3965331634"/>
                      </a:ext>
                    </a:extLst>
                  </a:tr>
                  <a:tr h="331237">
                    <a:tc>
                      <a:txBody>
                        <a:bodyPr/>
                        <a:lstStyle/>
                        <a:p>
                          <a:pPr algn="ctr"/>
                          <a:endParaRPr lang="en-SE" sz="1600" dirty="0"/>
                        </a:p>
                      </a:txBody>
                      <a:tcPr/>
                    </a:tc>
                    <a:tc>
                      <a:txBody>
                        <a:bodyPr/>
                        <a:lstStyle/>
                        <a:p>
                          <a:pPr algn="ctr"/>
                          <a:r>
                            <a:rPr lang="en-US" sz="1600" dirty="0"/>
                            <a:t>Flatten</a:t>
                          </a:r>
                          <a:endParaRPr lang="en-SE" sz="1600" dirty="0"/>
                        </a:p>
                      </a:txBody>
                      <a:tcPr/>
                    </a:tc>
                    <a:tc>
                      <a:txBody>
                        <a:bodyPr/>
                        <a:lstStyle/>
                        <a:p>
                          <a:pPr algn="ctr"/>
                          <a:r>
                            <a:rPr lang="en-US" sz="1600" dirty="0"/>
                            <a:t>-</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120</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3043206844"/>
                      </a:ext>
                    </a:extLst>
                  </a:tr>
                  <a:tr h="331237">
                    <a:tc>
                      <a:txBody>
                        <a:bodyPr/>
                        <a:lstStyle/>
                        <a:p>
                          <a:pPr algn="ctr"/>
                          <a:r>
                            <a:rPr lang="en-US" sz="1600" dirty="0"/>
                            <a:t>S6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84</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10164</m:t>
                                </m:r>
                              </m:oMath>
                            </m:oMathPara>
                          </a14:m>
                          <a:endParaRPr lang="en-SE" sz="1600" dirty="0"/>
                        </a:p>
                      </a:txBody>
                      <a:tcPr/>
                    </a:tc>
                    <a:extLst>
                      <a:ext uri="{0D108BD9-81ED-4DB2-BD59-A6C34878D82A}">
                        <a16:rowId xmlns:a16="http://schemas.microsoft.com/office/drawing/2014/main" val="839731789"/>
                      </a:ext>
                    </a:extLst>
                  </a:tr>
                  <a:tr h="331237">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850</m:t>
                                </m:r>
                              </m:oMath>
                            </m:oMathPara>
                          </a14:m>
                          <a:endParaRPr lang="en-SE" sz="1600" dirty="0"/>
                        </a:p>
                      </a:txBody>
                      <a:tcPr/>
                    </a:tc>
                    <a:extLst>
                      <a:ext uri="{0D108BD9-81ED-4DB2-BD59-A6C34878D82A}">
                        <a16:rowId xmlns:a16="http://schemas.microsoft.com/office/drawing/2014/main" val="1686210177"/>
                      </a:ext>
                    </a:extLst>
                  </a:tr>
                </a:tbl>
              </a:graphicData>
            </a:graphic>
          </p:graphicFrame>
        </mc:Choice>
        <mc:Fallback xmlns="">
          <p:graphicFrame>
            <p:nvGraphicFramePr>
              <p:cNvPr id="5" name="Table 5">
                <a:extLst>
                  <a:ext uri="{FF2B5EF4-FFF2-40B4-BE49-F238E27FC236}">
                    <a16:creationId xmlns:a16="http://schemas.microsoft.com/office/drawing/2014/main" id="{ECACB256-BBAF-477B-8FB8-A23E93928CF2}"/>
                  </a:ext>
                </a:extLst>
              </p:cNvPr>
              <p:cNvGraphicFramePr>
                <a:graphicFrameLocks noGrp="1"/>
              </p:cNvGraphicFramePr>
              <p:nvPr>
                <p:ph idx="1"/>
                <p:extLst>
                  <p:ext uri="{D42A27DB-BD31-4B8C-83A1-F6EECF244321}">
                    <p14:modId xmlns:p14="http://schemas.microsoft.com/office/powerpoint/2010/main" val="2003283382"/>
                  </p:ext>
                </p:extLst>
              </p:nvPr>
            </p:nvGraphicFramePr>
            <p:xfrm>
              <a:off x="179512" y="1052736"/>
              <a:ext cx="8640960" cy="3352800"/>
            </p:xfrm>
            <a:graphic>
              <a:graphicData uri="http://schemas.openxmlformats.org/drawingml/2006/table">
                <a:tbl>
                  <a:tblPr firstRow="1" bandRow="1">
                    <a:tableStyleId>{5C22544A-7EE6-4342-B048-85BDC9FD1C3A}</a:tableStyleId>
                  </a:tblPr>
                  <a:tblGrid>
                    <a:gridCol w="864096">
                      <a:extLst>
                        <a:ext uri="{9D8B030D-6E8A-4147-A177-3AD203B41FA5}">
                          <a16:colId xmlns:a16="http://schemas.microsoft.com/office/drawing/2014/main" val="1101612330"/>
                        </a:ext>
                      </a:extLst>
                    </a:gridCol>
                    <a:gridCol w="1656184">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335280">
                    <a:tc>
                      <a:txBody>
                        <a:bodyPr/>
                        <a:lstStyle/>
                        <a:p>
                          <a:pPr algn="ctr"/>
                          <a:r>
                            <a:rPr lang="en-US" sz="1600" dirty="0">
                              <a:solidFill>
                                <a:schemeClr val="tx1"/>
                              </a:solidFill>
                            </a:rPr>
                            <a:t>Layer</a:t>
                          </a:r>
                          <a:endParaRPr lang="en-SE" sz="1600" dirty="0">
                            <a:solidFill>
                              <a:schemeClr val="tx1"/>
                            </a:solidFill>
                          </a:endParaRPr>
                        </a:p>
                      </a:txBody>
                      <a:tcPr/>
                    </a:tc>
                    <a:tc>
                      <a:txBody>
                        <a:bodyPr/>
                        <a:lstStyle/>
                        <a:p>
                          <a:pPr algn="ctr"/>
                          <a:r>
                            <a:rPr lang="en-US" sz="1600" dirty="0">
                              <a:solidFill>
                                <a:schemeClr val="tx1"/>
                              </a:solidFill>
                            </a:rPr>
                            <a:t>Layer Type</a:t>
                          </a:r>
                          <a:endParaRPr lang="en-SE" sz="1600" dirty="0">
                            <a:solidFill>
                              <a:schemeClr val="tx1"/>
                            </a:solidFill>
                          </a:endParaRPr>
                        </a:p>
                      </a:txBody>
                      <a:tcPr/>
                    </a:tc>
                    <a:tc>
                      <a:txBody>
                        <a:bodyPr/>
                        <a:lstStyle/>
                        <a:p>
                          <a:pPr algn="ctr"/>
                          <a:r>
                            <a:rPr lang="en-US" sz="1600" dirty="0">
                              <a:solidFill>
                                <a:schemeClr val="tx1"/>
                              </a:solidFill>
                            </a:rPr>
                            <a:t>No. Filters</a:t>
                          </a:r>
                          <a:endParaRPr lang="en-SE" sz="1600" dirty="0">
                            <a:solidFill>
                              <a:schemeClr val="tx1"/>
                            </a:solidFill>
                          </a:endParaRPr>
                        </a:p>
                      </a:txBody>
                      <a:tcPr/>
                    </a:tc>
                    <a:tc>
                      <a:txBody>
                        <a:bodyPr/>
                        <a:lstStyle/>
                        <a:p>
                          <a:pPr algn="ctr"/>
                          <a:r>
                            <a:rPr lang="en-US" sz="1600" dirty="0">
                              <a:solidFill>
                                <a:schemeClr val="tx1"/>
                              </a:solidFill>
                            </a:rPr>
                            <a:t>Filter Size</a:t>
                          </a:r>
                          <a:endParaRPr lang="en-SE" sz="1600" dirty="0">
                            <a:solidFill>
                              <a:schemeClr val="tx1"/>
                            </a:solidFill>
                          </a:endParaRPr>
                        </a:p>
                      </a:txBody>
                      <a:tcPr/>
                    </a:tc>
                    <a:tc>
                      <a:txBody>
                        <a:bodyPr/>
                        <a:lstStyle/>
                        <a:p>
                          <a:pPr algn="ctr"/>
                          <a:r>
                            <a:rPr lang="en-US" sz="1600" dirty="0">
                              <a:solidFill>
                                <a:schemeClr val="tx1"/>
                              </a:solidFill>
                            </a:rPr>
                            <a:t>Layer Size</a:t>
                          </a:r>
                          <a:endParaRPr lang="en-SE" sz="1600" dirty="0">
                            <a:solidFill>
                              <a:schemeClr val="tx1"/>
                            </a:solidFill>
                          </a:endParaRPr>
                        </a:p>
                      </a:txBody>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5280">
                    <a:tc>
                      <a:txBody>
                        <a:bodyPr/>
                        <a:lstStyle/>
                        <a:p>
                          <a:pPr algn="ctr"/>
                          <a:r>
                            <a:rPr lang="en-US" sz="1600" dirty="0"/>
                            <a:t>Input</a:t>
                          </a:r>
                          <a:endParaRPr lang="en-SE" sz="1600" dirty="0"/>
                        </a:p>
                      </a:txBody>
                      <a:tcPr/>
                    </a:tc>
                    <a:tc>
                      <a:txBody>
                        <a:bodyPr/>
                        <a:lstStyle/>
                        <a:p>
                          <a:pPr algn="ctr"/>
                          <a:r>
                            <a:rPr lang="en-US" sz="1600" dirty="0"/>
                            <a:t>Image</a:t>
                          </a:r>
                          <a:endParaRPr lang="en-SE" sz="1600" dirty="0"/>
                        </a:p>
                      </a:txBody>
                      <a:tcPr/>
                    </a:tc>
                    <a:tc>
                      <a:txBody>
                        <a:bodyPr/>
                        <a:lstStyle/>
                        <a:p>
                          <a:pPr algn="ctr"/>
                          <a:r>
                            <a:rPr lang="en-US" sz="1600" dirty="0"/>
                            <a:t>-</a:t>
                          </a:r>
                          <a:endParaRPr lang="en-SE" sz="1600" dirty="0"/>
                        </a:p>
                      </a:txBody>
                      <a:tcPr/>
                    </a:tc>
                    <a:tc>
                      <a:txBody>
                        <a:bodyPr/>
                        <a:lstStyle/>
                        <a:p>
                          <a:pPr algn="ctr"/>
                          <a:r>
                            <a:rPr lang="en-US" sz="1600" dirty="0"/>
                            <a:t>-</a:t>
                          </a:r>
                          <a:endParaRPr lang="en-SE" sz="1600" dirty="0"/>
                        </a:p>
                      </a:txBody>
                      <a:tcPr/>
                    </a:tc>
                    <a:tc>
                      <a:txBody>
                        <a:bodyPr/>
                        <a:lstStyle/>
                        <a:p>
                          <a:endParaRPr lang="en-SE"/>
                        </a:p>
                      </a:txBody>
                      <a:tcPr>
                        <a:blipFill>
                          <a:blip r:embed="rId2"/>
                          <a:stretch>
                            <a:fillRect l="-237288" t="-103636" r="-64972" b="-825455"/>
                          </a:stretch>
                        </a:blipFill>
                      </a:tcPr>
                    </a:tc>
                    <a:tc>
                      <a:txBody>
                        <a:bodyPr/>
                        <a:lstStyle/>
                        <a:p>
                          <a:pPr algn="ctr"/>
                          <a:r>
                            <a:rPr lang="en-US" sz="1600" dirty="0"/>
                            <a:t>-</a:t>
                          </a:r>
                          <a:endParaRPr lang="en-SE" sz="1600" dirty="0"/>
                        </a:p>
                      </a:txBody>
                      <a:tcPr/>
                    </a:tc>
                    <a:extLst>
                      <a:ext uri="{0D108BD9-81ED-4DB2-BD59-A6C34878D82A}">
                        <a16:rowId xmlns:a16="http://schemas.microsoft.com/office/drawing/2014/main" val="778575107"/>
                      </a:ext>
                    </a:extLst>
                  </a:tr>
                  <a:tr h="335280">
                    <a:tc>
                      <a:txBody>
                        <a:bodyPr/>
                        <a:lstStyle/>
                        <a:p>
                          <a:pPr algn="ctr"/>
                          <a:r>
                            <a:rPr lang="en-US" sz="1600" dirty="0"/>
                            <a:t>C1</a:t>
                          </a:r>
                          <a:endParaRPr lang="en-SE" sz="1600" dirty="0"/>
                        </a:p>
                      </a:txBody>
                      <a:tcPr/>
                    </a:tc>
                    <a:tc>
                      <a:txBody>
                        <a:bodyPr/>
                        <a:lstStyle/>
                        <a:p>
                          <a:pPr algn="ctr"/>
                          <a:r>
                            <a:rPr lang="en-US" sz="1600" dirty="0"/>
                            <a:t>Conv</a:t>
                          </a:r>
                          <a:endParaRPr lang="en-SE" sz="1600" dirty="0"/>
                        </a:p>
                      </a:txBody>
                      <a:tcPr/>
                    </a:tc>
                    <a:tc>
                      <a:txBody>
                        <a:bodyPr/>
                        <a:lstStyle/>
                        <a:p>
                          <a:endParaRPr lang="en-SE"/>
                        </a:p>
                      </a:txBody>
                      <a:tcPr>
                        <a:blipFill>
                          <a:blip r:embed="rId2"/>
                          <a:stretch>
                            <a:fillRect l="-207500" t="-203636" r="-404500" b="-725455"/>
                          </a:stretch>
                        </a:blipFill>
                      </a:tcPr>
                    </a:tc>
                    <a:tc>
                      <a:txBody>
                        <a:bodyPr/>
                        <a:lstStyle/>
                        <a:p>
                          <a:endParaRPr lang="en-SE"/>
                        </a:p>
                      </a:txBody>
                      <a:tcPr>
                        <a:blipFill>
                          <a:blip r:embed="rId2"/>
                          <a:stretch>
                            <a:fillRect l="-273333" t="-203636" r="-259556" b="-725455"/>
                          </a:stretch>
                        </a:blipFill>
                      </a:tcPr>
                    </a:tc>
                    <a:tc>
                      <a:txBody>
                        <a:bodyPr/>
                        <a:lstStyle/>
                        <a:p>
                          <a:endParaRPr lang="en-SE"/>
                        </a:p>
                      </a:txBody>
                      <a:tcPr>
                        <a:blipFill>
                          <a:blip r:embed="rId2"/>
                          <a:stretch>
                            <a:fillRect l="-237288" t="-203636" r="-64972" b="-725455"/>
                          </a:stretch>
                        </a:blipFill>
                      </a:tcPr>
                    </a:tc>
                    <a:tc>
                      <a:txBody>
                        <a:bodyPr/>
                        <a:lstStyle/>
                        <a:p>
                          <a:endParaRPr lang="en-SE"/>
                        </a:p>
                      </a:txBody>
                      <a:tcPr>
                        <a:blipFill>
                          <a:blip r:embed="rId2"/>
                          <a:stretch>
                            <a:fillRect l="-530667" t="-203636" r="-2222" b="-725455"/>
                          </a:stretch>
                        </a:blipFill>
                      </a:tcPr>
                    </a:tc>
                    <a:extLst>
                      <a:ext uri="{0D108BD9-81ED-4DB2-BD59-A6C34878D82A}">
                        <a16:rowId xmlns:a16="http://schemas.microsoft.com/office/drawing/2014/main" val="3797273843"/>
                      </a:ext>
                    </a:extLst>
                  </a:tr>
                  <a:tr h="335280">
                    <a:tc>
                      <a:txBody>
                        <a:bodyPr/>
                        <a:lstStyle/>
                        <a:p>
                          <a:pPr algn="ctr"/>
                          <a:r>
                            <a:rPr lang="en-US" sz="1600" dirty="0"/>
                            <a:t>S2</a:t>
                          </a:r>
                          <a:endParaRPr lang="en-SE" sz="1600" dirty="0"/>
                        </a:p>
                      </a:txBody>
                      <a:tcPr/>
                    </a:tc>
                    <a:tc>
                      <a:txBody>
                        <a:bodyPr/>
                        <a:lstStyle/>
                        <a:p>
                          <a:pPr algn="ctr"/>
                          <a:r>
                            <a:rPr lang="en-US" sz="1600" dirty="0" err="1"/>
                            <a:t>Subsamp</a:t>
                          </a:r>
                          <a:endParaRPr lang="en-SE" sz="1600" dirty="0"/>
                        </a:p>
                      </a:txBody>
                      <a:tcPr/>
                    </a:tc>
                    <a:tc>
                      <a:txBody>
                        <a:bodyPr/>
                        <a:lstStyle/>
                        <a:p>
                          <a:endParaRPr lang="en-SE"/>
                        </a:p>
                      </a:txBody>
                      <a:tcPr>
                        <a:blipFill>
                          <a:blip r:embed="rId2"/>
                          <a:stretch>
                            <a:fillRect l="-207500" t="-303636" r="-404500" b="-625455"/>
                          </a:stretch>
                        </a:blipFill>
                      </a:tcPr>
                    </a:tc>
                    <a:tc>
                      <a:txBody>
                        <a:bodyPr/>
                        <a:lstStyle/>
                        <a:p>
                          <a:endParaRPr lang="en-SE"/>
                        </a:p>
                      </a:txBody>
                      <a:tcPr>
                        <a:blipFill>
                          <a:blip r:embed="rId2"/>
                          <a:stretch>
                            <a:fillRect l="-273333" t="-303636" r="-259556" b="-625455"/>
                          </a:stretch>
                        </a:blipFill>
                      </a:tcPr>
                    </a:tc>
                    <a:tc>
                      <a:txBody>
                        <a:bodyPr/>
                        <a:lstStyle/>
                        <a:p>
                          <a:endParaRPr lang="en-SE"/>
                        </a:p>
                      </a:txBody>
                      <a:tcPr>
                        <a:blipFill>
                          <a:blip r:embed="rId2"/>
                          <a:stretch>
                            <a:fillRect l="-237288" t="-303636" r="-64972" b="-625455"/>
                          </a:stretch>
                        </a:blipFill>
                      </a:tcPr>
                    </a:tc>
                    <a:tc>
                      <a:txBody>
                        <a:bodyPr/>
                        <a:lstStyle/>
                        <a:p>
                          <a:endParaRPr lang="en-SE"/>
                        </a:p>
                      </a:txBody>
                      <a:tcPr>
                        <a:blipFill>
                          <a:blip r:embed="rId2"/>
                          <a:stretch>
                            <a:fillRect l="-530667" t="-303636" r="-2222" b="-625455"/>
                          </a:stretch>
                        </a:blipFill>
                      </a:tcPr>
                    </a:tc>
                    <a:extLst>
                      <a:ext uri="{0D108BD9-81ED-4DB2-BD59-A6C34878D82A}">
                        <a16:rowId xmlns:a16="http://schemas.microsoft.com/office/drawing/2014/main" val="1308874589"/>
                      </a:ext>
                    </a:extLst>
                  </a:tr>
                  <a:tr h="335280">
                    <a:tc>
                      <a:txBody>
                        <a:bodyPr/>
                        <a:lstStyle/>
                        <a:p>
                          <a:pPr algn="ctr"/>
                          <a:r>
                            <a:rPr lang="en-US" sz="1600" dirty="0"/>
                            <a:t>C3</a:t>
                          </a:r>
                          <a:endParaRPr lang="en-SE" sz="1600" dirty="0"/>
                        </a:p>
                      </a:txBody>
                      <a:tcPr/>
                    </a:tc>
                    <a:tc>
                      <a:txBody>
                        <a:bodyPr/>
                        <a:lstStyle/>
                        <a:p>
                          <a:pPr algn="ctr"/>
                          <a:r>
                            <a:rPr lang="en-US" sz="1600" dirty="0"/>
                            <a:t>Conv</a:t>
                          </a:r>
                          <a:endParaRPr lang="en-SE" sz="1600" dirty="0"/>
                        </a:p>
                      </a:txBody>
                      <a:tcPr/>
                    </a:tc>
                    <a:tc>
                      <a:txBody>
                        <a:bodyPr/>
                        <a:lstStyle/>
                        <a:p>
                          <a:endParaRPr lang="en-SE"/>
                        </a:p>
                      </a:txBody>
                      <a:tcPr>
                        <a:blipFill>
                          <a:blip r:embed="rId2"/>
                          <a:stretch>
                            <a:fillRect l="-207500" t="-396429" r="-404500" b="-514286"/>
                          </a:stretch>
                        </a:blipFill>
                      </a:tcPr>
                    </a:tc>
                    <a:tc>
                      <a:txBody>
                        <a:bodyPr/>
                        <a:lstStyle/>
                        <a:p>
                          <a:endParaRPr lang="en-SE"/>
                        </a:p>
                      </a:txBody>
                      <a:tcPr>
                        <a:blipFill>
                          <a:blip r:embed="rId2"/>
                          <a:stretch>
                            <a:fillRect l="-273333" t="-396429" r="-259556" b="-514286"/>
                          </a:stretch>
                        </a:blipFill>
                      </a:tcPr>
                    </a:tc>
                    <a:tc>
                      <a:txBody>
                        <a:bodyPr/>
                        <a:lstStyle/>
                        <a:p>
                          <a:endParaRPr lang="en-SE"/>
                        </a:p>
                      </a:txBody>
                      <a:tcPr>
                        <a:blipFill>
                          <a:blip r:embed="rId2"/>
                          <a:stretch>
                            <a:fillRect l="-237288" t="-396429" r="-64972" b="-514286"/>
                          </a:stretch>
                        </a:blipFill>
                      </a:tcPr>
                    </a:tc>
                    <a:tc>
                      <a:txBody>
                        <a:bodyPr/>
                        <a:lstStyle/>
                        <a:p>
                          <a:endParaRPr lang="en-SE"/>
                        </a:p>
                      </a:txBody>
                      <a:tcPr>
                        <a:blipFill>
                          <a:blip r:embed="rId2"/>
                          <a:stretch>
                            <a:fillRect l="-530667" t="-396429" r="-2222" b="-514286"/>
                          </a:stretch>
                        </a:blipFill>
                      </a:tcPr>
                    </a:tc>
                    <a:extLst>
                      <a:ext uri="{0D108BD9-81ED-4DB2-BD59-A6C34878D82A}">
                        <a16:rowId xmlns:a16="http://schemas.microsoft.com/office/drawing/2014/main" val="1137292161"/>
                      </a:ext>
                    </a:extLst>
                  </a:tr>
                  <a:tr h="335280">
                    <a:tc>
                      <a:txBody>
                        <a:bodyPr/>
                        <a:lstStyle/>
                        <a:p>
                          <a:pPr algn="ctr"/>
                          <a:r>
                            <a:rPr lang="en-US" sz="1600" dirty="0"/>
                            <a:t>S4</a:t>
                          </a:r>
                          <a:endParaRPr lang="en-SE" sz="1600" dirty="0"/>
                        </a:p>
                      </a:txBody>
                      <a:tcPr/>
                    </a:tc>
                    <a:tc>
                      <a:txBody>
                        <a:bodyPr/>
                        <a:lstStyle/>
                        <a:p>
                          <a:pPr algn="ctr"/>
                          <a:r>
                            <a:rPr lang="en-US" sz="1600" dirty="0" err="1"/>
                            <a:t>Subsamp</a:t>
                          </a:r>
                          <a:endParaRPr lang="en-SE" sz="1600" dirty="0"/>
                        </a:p>
                      </a:txBody>
                      <a:tcPr/>
                    </a:tc>
                    <a:tc>
                      <a:txBody>
                        <a:bodyPr/>
                        <a:lstStyle/>
                        <a:p>
                          <a:endParaRPr lang="en-SE"/>
                        </a:p>
                      </a:txBody>
                      <a:tcPr>
                        <a:blipFill>
                          <a:blip r:embed="rId2"/>
                          <a:stretch>
                            <a:fillRect l="-207500" t="-505455" r="-404500" b="-423636"/>
                          </a:stretch>
                        </a:blipFill>
                      </a:tcPr>
                    </a:tc>
                    <a:tc>
                      <a:txBody>
                        <a:bodyPr/>
                        <a:lstStyle/>
                        <a:p>
                          <a:endParaRPr lang="en-SE"/>
                        </a:p>
                      </a:txBody>
                      <a:tcPr>
                        <a:blipFill>
                          <a:blip r:embed="rId2"/>
                          <a:stretch>
                            <a:fillRect l="-273333" t="-505455" r="-259556" b="-423636"/>
                          </a:stretch>
                        </a:blipFill>
                      </a:tcPr>
                    </a:tc>
                    <a:tc>
                      <a:txBody>
                        <a:bodyPr/>
                        <a:lstStyle/>
                        <a:p>
                          <a:endParaRPr lang="en-SE"/>
                        </a:p>
                      </a:txBody>
                      <a:tcPr>
                        <a:blipFill>
                          <a:blip r:embed="rId2"/>
                          <a:stretch>
                            <a:fillRect l="-237288" t="-505455" r="-64972" b="-423636"/>
                          </a:stretch>
                        </a:blipFill>
                      </a:tcPr>
                    </a:tc>
                    <a:tc>
                      <a:txBody>
                        <a:bodyPr/>
                        <a:lstStyle/>
                        <a:p>
                          <a:endParaRPr lang="en-SE"/>
                        </a:p>
                      </a:txBody>
                      <a:tcPr>
                        <a:blipFill>
                          <a:blip r:embed="rId2"/>
                          <a:stretch>
                            <a:fillRect l="-530667" t="-505455" r="-2222" b="-423636"/>
                          </a:stretch>
                        </a:blipFill>
                      </a:tcPr>
                    </a:tc>
                    <a:extLst>
                      <a:ext uri="{0D108BD9-81ED-4DB2-BD59-A6C34878D82A}">
                        <a16:rowId xmlns:a16="http://schemas.microsoft.com/office/drawing/2014/main" val="3154861950"/>
                      </a:ext>
                    </a:extLst>
                  </a:tr>
                  <a:tr h="335280">
                    <a:tc>
                      <a:txBody>
                        <a:bodyPr/>
                        <a:lstStyle/>
                        <a:p>
                          <a:pPr algn="ctr"/>
                          <a:r>
                            <a:rPr lang="en-US" sz="1600" dirty="0"/>
                            <a:t>C5</a:t>
                          </a:r>
                          <a:endParaRPr lang="en-SE" sz="1600" dirty="0"/>
                        </a:p>
                      </a:txBody>
                      <a:tcPr/>
                    </a:tc>
                    <a:tc>
                      <a:txBody>
                        <a:bodyPr/>
                        <a:lstStyle/>
                        <a:p>
                          <a:pPr algn="ctr"/>
                          <a:r>
                            <a:rPr lang="en-US" sz="1600" dirty="0"/>
                            <a:t>Conv+</a:t>
                          </a:r>
                          <a:endParaRPr lang="en-SE" sz="1600" dirty="0"/>
                        </a:p>
                      </a:txBody>
                      <a:tcPr/>
                    </a:tc>
                    <a:tc>
                      <a:txBody>
                        <a:bodyPr/>
                        <a:lstStyle/>
                        <a:p>
                          <a:endParaRPr lang="en-SE"/>
                        </a:p>
                      </a:txBody>
                      <a:tcPr>
                        <a:blipFill>
                          <a:blip r:embed="rId2"/>
                          <a:stretch>
                            <a:fillRect l="-207500" t="-605455" r="-404500" b="-323636"/>
                          </a:stretch>
                        </a:blipFill>
                      </a:tcPr>
                    </a:tc>
                    <a:tc>
                      <a:txBody>
                        <a:bodyPr/>
                        <a:lstStyle/>
                        <a:p>
                          <a:endParaRPr lang="en-SE"/>
                        </a:p>
                      </a:txBody>
                      <a:tcPr>
                        <a:blipFill>
                          <a:blip r:embed="rId2"/>
                          <a:stretch>
                            <a:fillRect l="-273333" t="-605455" r="-259556" b="-323636"/>
                          </a:stretch>
                        </a:blipFill>
                      </a:tcPr>
                    </a:tc>
                    <a:tc>
                      <a:txBody>
                        <a:bodyPr/>
                        <a:lstStyle/>
                        <a:p>
                          <a:endParaRPr lang="en-SE"/>
                        </a:p>
                      </a:txBody>
                      <a:tcPr>
                        <a:blipFill>
                          <a:blip r:embed="rId2"/>
                          <a:stretch>
                            <a:fillRect l="-237288" t="-605455" r="-64972" b="-323636"/>
                          </a:stretch>
                        </a:blipFill>
                      </a:tcPr>
                    </a:tc>
                    <a:tc>
                      <a:txBody>
                        <a:bodyPr/>
                        <a:lstStyle/>
                        <a:p>
                          <a:endParaRPr lang="en-SE"/>
                        </a:p>
                      </a:txBody>
                      <a:tcPr>
                        <a:blipFill>
                          <a:blip r:embed="rId2"/>
                          <a:stretch>
                            <a:fillRect l="-530667" t="-605455" r="-2222" b="-323636"/>
                          </a:stretch>
                        </a:blipFill>
                      </a:tcPr>
                    </a:tc>
                    <a:extLst>
                      <a:ext uri="{0D108BD9-81ED-4DB2-BD59-A6C34878D82A}">
                        <a16:rowId xmlns:a16="http://schemas.microsoft.com/office/drawing/2014/main" val="3965331634"/>
                      </a:ext>
                    </a:extLst>
                  </a:tr>
                  <a:tr h="335280">
                    <a:tc>
                      <a:txBody>
                        <a:bodyPr/>
                        <a:lstStyle/>
                        <a:p>
                          <a:pPr algn="ctr"/>
                          <a:endParaRPr lang="en-SE" sz="1600" dirty="0"/>
                        </a:p>
                      </a:txBody>
                      <a:tcPr/>
                    </a:tc>
                    <a:tc>
                      <a:txBody>
                        <a:bodyPr/>
                        <a:lstStyle/>
                        <a:p>
                          <a:pPr algn="ctr"/>
                          <a:r>
                            <a:rPr lang="en-US" sz="1600" dirty="0"/>
                            <a:t>Flatten</a:t>
                          </a:r>
                          <a:endParaRPr lang="en-SE" sz="1600" dirty="0"/>
                        </a:p>
                      </a:txBody>
                      <a:tcPr/>
                    </a:tc>
                    <a:tc>
                      <a:txBody>
                        <a:bodyPr/>
                        <a:lstStyle/>
                        <a:p>
                          <a:pPr algn="ctr"/>
                          <a:r>
                            <a:rPr lang="en-US" sz="1600" dirty="0"/>
                            <a:t>-</a:t>
                          </a:r>
                          <a:endParaRPr lang="en-SE" sz="1600" dirty="0"/>
                        </a:p>
                      </a:txBody>
                      <a:tcPr/>
                    </a:tc>
                    <a:tc>
                      <a:txBody>
                        <a:bodyPr/>
                        <a:lstStyle/>
                        <a:p>
                          <a:endParaRPr lang="en-SE"/>
                        </a:p>
                      </a:txBody>
                      <a:tcPr>
                        <a:blipFill>
                          <a:blip r:embed="rId2"/>
                          <a:stretch>
                            <a:fillRect l="-273333" t="-705455" r="-259556" b="-223636"/>
                          </a:stretch>
                        </a:blipFill>
                      </a:tcPr>
                    </a:tc>
                    <a:tc>
                      <a:txBody>
                        <a:bodyPr/>
                        <a:lstStyle/>
                        <a:p>
                          <a:endParaRPr lang="en-SE"/>
                        </a:p>
                      </a:txBody>
                      <a:tcPr>
                        <a:blipFill>
                          <a:blip r:embed="rId2"/>
                          <a:stretch>
                            <a:fillRect l="-237288" t="-705455" r="-64972" b="-223636"/>
                          </a:stretch>
                        </a:blipFill>
                      </a:tcPr>
                    </a:tc>
                    <a:tc>
                      <a:txBody>
                        <a:bodyPr/>
                        <a:lstStyle/>
                        <a:p>
                          <a:endParaRPr lang="en-SE"/>
                        </a:p>
                      </a:txBody>
                      <a:tcPr>
                        <a:blipFill>
                          <a:blip r:embed="rId2"/>
                          <a:stretch>
                            <a:fillRect l="-530667" t="-705455" r="-2222" b="-223636"/>
                          </a:stretch>
                        </a:blipFill>
                      </a:tcPr>
                    </a:tc>
                    <a:extLst>
                      <a:ext uri="{0D108BD9-81ED-4DB2-BD59-A6C34878D82A}">
                        <a16:rowId xmlns:a16="http://schemas.microsoft.com/office/drawing/2014/main" val="3043206844"/>
                      </a:ext>
                    </a:extLst>
                  </a:tr>
                  <a:tr h="335280">
                    <a:tc>
                      <a:txBody>
                        <a:bodyPr/>
                        <a:lstStyle/>
                        <a:p>
                          <a:pPr algn="ctr"/>
                          <a:r>
                            <a:rPr lang="en-US" sz="1600" dirty="0"/>
                            <a:t>S6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endParaRPr lang="en-SE"/>
                        </a:p>
                      </a:txBody>
                      <a:tcPr>
                        <a:blipFill>
                          <a:blip r:embed="rId2"/>
                          <a:stretch>
                            <a:fillRect l="-273333" t="-805455" r="-259556" b="-123636"/>
                          </a:stretch>
                        </a:blipFill>
                      </a:tcPr>
                    </a:tc>
                    <a:tc>
                      <a:txBody>
                        <a:bodyPr/>
                        <a:lstStyle/>
                        <a:p>
                          <a:endParaRPr lang="en-SE"/>
                        </a:p>
                      </a:txBody>
                      <a:tcPr>
                        <a:blipFill>
                          <a:blip r:embed="rId2"/>
                          <a:stretch>
                            <a:fillRect l="-237288" t="-805455" r="-64972" b="-123636"/>
                          </a:stretch>
                        </a:blipFill>
                      </a:tcPr>
                    </a:tc>
                    <a:tc>
                      <a:txBody>
                        <a:bodyPr/>
                        <a:lstStyle/>
                        <a:p>
                          <a:endParaRPr lang="en-SE"/>
                        </a:p>
                      </a:txBody>
                      <a:tcPr>
                        <a:blipFill>
                          <a:blip r:embed="rId2"/>
                          <a:stretch>
                            <a:fillRect l="-530667" t="-805455" r="-2222" b="-123636"/>
                          </a:stretch>
                        </a:blipFill>
                      </a:tcPr>
                    </a:tc>
                    <a:extLst>
                      <a:ext uri="{0D108BD9-81ED-4DB2-BD59-A6C34878D82A}">
                        <a16:rowId xmlns:a16="http://schemas.microsoft.com/office/drawing/2014/main" val="839731789"/>
                      </a:ext>
                    </a:extLst>
                  </a:tr>
                  <a:tr h="335280">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endParaRPr lang="en-SE"/>
                        </a:p>
                      </a:txBody>
                      <a:tcPr>
                        <a:blipFill>
                          <a:blip r:embed="rId2"/>
                          <a:stretch>
                            <a:fillRect l="-237288" t="-905455" r="-64972" b="-23636"/>
                          </a:stretch>
                        </a:blipFill>
                      </a:tcPr>
                    </a:tc>
                    <a:tc>
                      <a:txBody>
                        <a:bodyPr/>
                        <a:lstStyle/>
                        <a:p>
                          <a:endParaRPr lang="en-SE"/>
                        </a:p>
                      </a:txBody>
                      <a:tcPr>
                        <a:blipFill>
                          <a:blip r:embed="rId2"/>
                          <a:stretch>
                            <a:fillRect l="-530667" t="-905455" r="-2222" b="-23636"/>
                          </a:stretch>
                        </a:blipFill>
                      </a:tcPr>
                    </a:tc>
                    <a:extLst>
                      <a:ext uri="{0D108BD9-81ED-4DB2-BD59-A6C34878D82A}">
                        <a16:rowId xmlns:a16="http://schemas.microsoft.com/office/drawing/2014/main" val="1686210177"/>
                      </a:ext>
                    </a:extLst>
                  </a:tr>
                </a:tbl>
              </a:graphicData>
            </a:graphic>
          </p:graphicFrame>
        </mc:Fallback>
      </mc:AlternateContent>
      <p:sp>
        <p:nvSpPr>
          <p:cNvPr id="4" name="Slide Number Placeholder 3">
            <a:extLst>
              <a:ext uri="{FF2B5EF4-FFF2-40B4-BE49-F238E27FC236}">
                <a16:creationId xmlns:a16="http://schemas.microsoft.com/office/drawing/2014/main" id="{FEE61C95-3557-45D0-B7D3-8858113D3E34}"/>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3F1AE4A-F298-4BDD-BFFD-B91EE1342F80}"/>
                  </a:ext>
                </a:extLst>
              </p:cNvPr>
              <p:cNvSpPr txBox="1">
                <a:spLocks/>
              </p:cNvSpPr>
              <p:nvPr/>
            </p:nvSpPr>
            <p:spPr bwMode="auto">
              <a:xfrm>
                <a:off x="385192" y="4437112"/>
                <a:ext cx="8229600" cy="79756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800" kern="0" dirty="0"/>
                  <a:t>C1: No. params: </a:t>
                </a:r>
                <a14:m>
                  <m:oMath xmlns:m="http://schemas.openxmlformats.org/officeDocument/2006/math">
                    <m:d>
                      <m:dPr>
                        <m:ctrlPr>
                          <a:rPr lang="en-US" sz="1800" b="0" i="1" smtClean="0">
                            <a:latin typeface="Cambria Math" panose="02040503050406030204" pitchFamily="18" charset="0"/>
                          </a:rPr>
                        </m:ctrlPr>
                      </m:dPr>
                      <m:e>
                        <m:sSup>
                          <m:sSupPr>
                            <m:ctrlPr>
                              <a:rPr lang="en-US" sz="1800" b="0" i="1" smtClean="0">
                                <a:latin typeface="Cambria Math" panose="02040503050406030204" pitchFamily="18" charset="0"/>
                              </a:rPr>
                            </m:ctrlPr>
                          </m:sSupPr>
                          <m:e>
                            <m:r>
                              <a:rPr lang="en-US" sz="1800" b="0" smtClean="0">
                                <a:latin typeface="Cambria Math" panose="02040503050406030204" pitchFamily="18" charset="0"/>
                              </a:rPr>
                              <m:t>𝐹</m:t>
                            </m:r>
                          </m:e>
                          <m:sup>
                            <m:r>
                              <a:rPr lang="en-US" sz="1800" b="0" smtClean="0">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smtClean="0">
                                <a:latin typeface="Cambria Math" panose="02040503050406030204" pitchFamily="18" charset="0"/>
                              </a:rPr>
                              <m:t>𝐷</m:t>
                            </m:r>
                          </m:e>
                          <m:sub>
                            <m:r>
                              <a:rPr lang="en-US" sz="1800" b="0" smtClean="0">
                                <a:latin typeface="Cambria Math" panose="02040503050406030204" pitchFamily="18" charset="0"/>
                              </a:rPr>
                              <m:t>1</m:t>
                            </m:r>
                          </m:sub>
                        </m:sSub>
                        <m:r>
                          <a:rPr lang="en-US" sz="1800" b="0" smtClean="0">
                            <a:latin typeface="Cambria Math" panose="02040503050406030204" pitchFamily="18" charset="0"/>
                          </a:rPr>
                          <m:t>+1</m:t>
                        </m:r>
                      </m:e>
                    </m:d>
                    <m:r>
                      <a:rPr lang="en-US" sz="1800" b="0" i="1" smtClean="0">
                        <a:latin typeface="Cambria Math" panose="02040503050406030204" pitchFamily="18" charset="0"/>
                      </a:rPr>
                      <m:t>∗</m:t>
                    </m:r>
                    <m:r>
                      <a:rPr lang="en-US" sz="1800" b="0" i="1" smtClean="0">
                        <a:latin typeface="Cambria Math" panose="02040503050406030204" pitchFamily="18" charset="0"/>
                      </a:rPr>
                      <m:t>𝐾</m:t>
                    </m:r>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5∗5∗1+1</m:t>
                        </m:r>
                      </m:e>
                    </m:d>
                    <m:r>
                      <a:rPr lang="en-US" sz="1800" b="0" i="1" smtClean="0">
                        <a:latin typeface="Cambria Math" panose="02040503050406030204" pitchFamily="18" charset="0"/>
                      </a:rPr>
                      <m:t>∗6=156</m:t>
                    </m:r>
                  </m:oMath>
                </a14:m>
                <a:endParaRPr lang="en-SE" sz="1800" dirty="0"/>
              </a:p>
              <a:p>
                <a:r>
                  <a:rPr lang="en-US" sz="1800" kern="0" dirty="0"/>
                  <a:t>C3: No. params: </a:t>
                </a:r>
                <a14:m>
                  <m:oMath xmlns:m="http://schemas.openxmlformats.org/officeDocument/2006/math">
                    <m:d>
                      <m:dPr>
                        <m:ctrlPr>
                          <a:rPr lang="en-US" sz="1800" b="0" i="1" smtClean="0">
                            <a:latin typeface="Cambria Math" panose="02040503050406030204" pitchFamily="18" charset="0"/>
                          </a:rPr>
                        </m:ctrlPr>
                      </m:dPr>
                      <m:e>
                        <m:r>
                          <a:rPr lang="en-US" sz="1800" i="1">
                            <a:latin typeface="Cambria Math" panose="02040503050406030204" pitchFamily="18" charset="0"/>
                          </a:rPr>
                          <m:t>5∗5∗</m:t>
                        </m:r>
                        <m:r>
                          <a:rPr lang="en-US" sz="1800" b="0" i="1" smtClean="0">
                            <a:latin typeface="Cambria Math" panose="02040503050406030204" pitchFamily="18" charset="0"/>
                          </a:rPr>
                          <m:t>6+1</m:t>
                        </m:r>
                      </m:e>
                    </m:d>
                    <m:r>
                      <a:rPr lang="en-US" sz="1800" i="1">
                        <a:latin typeface="Cambria Math" panose="02040503050406030204" pitchFamily="18" charset="0"/>
                      </a:rPr>
                      <m:t>∗</m:t>
                    </m:r>
                    <m:r>
                      <a:rPr lang="en-US" sz="1800" b="0" i="1" smtClean="0">
                        <a:latin typeface="Cambria Math" panose="02040503050406030204" pitchFamily="18" charset="0"/>
                      </a:rPr>
                      <m:t>1</m:t>
                    </m:r>
                    <m:r>
                      <a:rPr lang="en-US" sz="1800" i="1">
                        <a:latin typeface="Cambria Math" panose="02040503050406030204" pitchFamily="18" charset="0"/>
                      </a:rPr>
                      <m:t>6</m:t>
                    </m:r>
                    <m:r>
                      <a:rPr lang="en-US" sz="1800" b="0" i="1" smtClean="0">
                        <a:latin typeface="Cambria Math" panose="02040503050406030204" pitchFamily="18" charset="0"/>
                      </a:rPr>
                      <m:t>=2416</m:t>
                    </m:r>
                  </m:oMath>
                </a14:m>
                <a:endParaRPr lang="en-US" sz="1800" dirty="0"/>
              </a:p>
              <a:p>
                <a:r>
                  <a:rPr lang="en-US" sz="1800" kern="0" dirty="0"/>
                  <a:t>C5: No. params: </a:t>
                </a:r>
                <a14:m>
                  <m:oMath xmlns:m="http://schemas.openxmlformats.org/officeDocument/2006/math">
                    <m:d>
                      <m:dPr>
                        <m:ctrlPr>
                          <a:rPr lang="en-US" sz="1800" b="0" i="1" smtClean="0">
                            <a:latin typeface="Cambria Math" panose="02040503050406030204" pitchFamily="18" charset="0"/>
                          </a:rPr>
                        </m:ctrlPr>
                      </m:dPr>
                      <m:e>
                        <m:r>
                          <a:rPr lang="en-US" sz="1800" i="1">
                            <a:latin typeface="Cambria Math" panose="02040503050406030204" pitchFamily="18" charset="0"/>
                          </a:rPr>
                          <m:t>5∗5∗</m:t>
                        </m:r>
                        <m:r>
                          <a:rPr lang="en-US" sz="1800" b="0" i="1" smtClean="0">
                            <a:latin typeface="Cambria Math" panose="02040503050406030204" pitchFamily="18" charset="0"/>
                          </a:rPr>
                          <m:t>16+1</m:t>
                        </m:r>
                      </m:e>
                    </m:d>
                    <m:r>
                      <a:rPr lang="en-US" sz="1800" i="1">
                        <a:latin typeface="Cambria Math" panose="02040503050406030204" pitchFamily="18" charset="0"/>
                      </a:rPr>
                      <m:t>∗120</m:t>
                    </m:r>
                    <m:r>
                      <a:rPr lang="en-US" sz="1800" b="0" i="1" smtClean="0">
                        <a:latin typeface="Cambria Math" panose="02040503050406030204" pitchFamily="18" charset="0"/>
                      </a:rPr>
                      <m:t>=48120</m:t>
                    </m:r>
                  </m:oMath>
                </a14:m>
                <a:endParaRPr lang="en-US" sz="1800" dirty="0"/>
              </a:p>
              <a:p>
                <a:r>
                  <a:rPr lang="en-US" sz="1800" kern="0" dirty="0"/>
                  <a:t>S6: No. params: </a:t>
                </a:r>
                <a14:m>
                  <m:oMath xmlns:m="http://schemas.openxmlformats.org/officeDocument/2006/math">
                    <m:d>
                      <m:dPr>
                        <m:ctrlPr>
                          <a:rPr lang="en-US" sz="1800" b="0" i="1" smtClean="0">
                            <a:latin typeface="Cambria Math" panose="02040503050406030204" pitchFamily="18" charset="0"/>
                          </a:rPr>
                        </m:ctrlPr>
                      </m:dPr>
                      <m:e>
                        <m:r>
                          <a:rPr lang="en-US" sz="1800" b="0" i="1" smtClean="0">
                            <a:latin typeface="Cambria Math" panose="02040503050406030204" pitchFamily="18" charset="0"/>
                          </a:rPr>
                          <m:t>120+1</m:t>
                        </m:r>
                      </m:e>
                    </m:d>
                    <m:r>
                      <a:rPr lang="en-US" sz="1800" b="0" i="1" smtClean="0">
                        <a:latin typeface="Cambria Math" panose="02040503050406030204" pitchFamily="18" charset="0"/>
                      </a:rPr>
                      <m:t>∗84=10164</m:t>
                    </m:r>
                  </m:oMath>
                </a14:m>
                <a:endParaRPr lang="en-US" sz="1800" dirty="0"/>
              </a:p>
              <a:p>
                <a:r>
                  <a:rPr lang="en-US" sz="1800" kern="0" dirty="0"/>
                  <a:t>Output: No. params: </a:t>
                </a:r>
                <a14:m>
                  <m:oMath xmlns:m="http://schemas.openxmlformats.org/officeDocument/2006/math">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a:latin typeface="Cambria Math" panose="02040503050406030204" pitchFamily="18" charset="0"/>
                              </a:rPr>
                              <m:t>𝑁</m:t>
                            </m:r>
                          </m:e>
                          <m:sub>
                            <m:r>
                              <a:rPr lang="en-US" sz="1800">
                                <a:latin typeface="Cambria Math" panose="02040503050406030204" pitchFamily="18" charset="0"/>
                              </a:rPr>
                              <m:t>𝑖𝑛</m:t>
                            </m:r>
                          </m:sub>
                        </m:sSub>
                        <m:r>
                          <a:rPr lang="en-US" sz="1800">
                            <a:latin typeface="Cambria Math" panose="02040503050406030204" pitchFamily="18" charset="0"/>
                          </a:rPr>
                          <m:t>+1</m:t>
                        </m:r>
                      </m:e>
                    </m:d>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𝑁</m:t>
                        </m:r>
                      </m:e>
                      <m:sub>
                        <m:r>
                          <a:rPr lang="en-US" sz="1800">
                            <a:latin typeface="Cambria Math" panose="02040503050406030204" pitchFamily="18" charset="0"/>
                          </a:rPr>
                          <m:t>𝑜𝑢𝑡</m:t>
                        </m:r>
                      </m:sub>
                    </m:sSub>
                    <m:r>
                      <a:rPr lang="en-US" sz="1800" b="0" i="0" smtClean="0">
                        <a:latin typeface="Cambria Math" panose="02040503050406030204" pitchFamily="18" charset="0"/>
                      </a:rPr>
                      <m:t>=</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84+1</m:t>
                        </m:r>
                      </m:e>
                    </m:d>
                    <m:r>
                      <a:rPr lang="en-US" sz="1800" b="0" i="1" smtClean="0">
                        <a:latin typeface="Cambria Math" panose="02040503050406030204" pitchFamily="18" charset="0"/>
                      </a:rPr>
                      <m:t>∗10=850</m:t>
                    </m:r>
                  </m:oMath>
                </a14:m>
                <a:endParaRPr lang="en-US" sz="1800" dirty="0"/>
              </a:p>
              <a:p>
                <a:r>
                  <a:rPr lang="en-US" sz="1800" dirty="0"/>
                  <a:t>Total </a:t>
                </a:r>
                <a:r>
                  <a:rPr lang="en-US" sz="1800" kern="0" dirty="0"/>
                  <a:t>No.</a:t>
                </a:r>
                <a:r>
                  <a:rPr lang="en-US" sz="1800" dirty="0"/>
                  <a:t> params: </a:t>
                </a:r>
                <a14:m>
                  <m:oMath xmlns:m="http://schemas.openxmlformats.org/officeDocument/2006/math">
                    <m:r>
                      <a:rPr lang="en-US" sz="1800" b="0" i="1" smtClean="0">
                        <a:latin typeface="Cambria Math" panose="02040503050406030204" pitchFamily="18" charset="0"/>
                      </a:rPr>
                      <m:t>61706</m:t>
                    </m:r>
                  </m:oMath>
                </a14:m>
                <a:endParaRPr lang="en-SE" sz="1800" dirty="0"/>
              </a:p>
              <a:p>
                <a:endParaRPr lang="en-SE" sz="1800" dirty="0"/>
              </a:p>
              <a:p>
                <a:endParaRPr lang="en-SE" sz="1800" dirty="0"/>
              </a:p>
              <a:p>
                <a:endParaRPr lang="en-SE" sz="1800" dirty="0"/>
              </a:p>
              <a:p>
                <a:r>
                  <a:rPr lang="en-US" sz="1800" kern="0" dirty="0"/>
                  <a:t> </a:t>
                </a:r>
                <a:endParaRPr lang="en-SE" sz="1800" kern="0" dirty="0"/>
              </a:p>
            </p:txBody>
          </p:sp>
        </mc:Choice>
        <mc:Fallback xmlns="">
          <p:sp>
            <p:nvSpPr>
              <p:cNvPr id="8" name="Content Placeholder 2">
                <a:extLst>
                  <a:ext uri="{FF2B5EF4-FFF2-40B4-BE49-F238E27FC236}">
                    <a16:creationId xmlns:a16="http://schemas.microsoft.com/office/drawing/2014/main" id="{D3F1AE4A-F298-4BDD-BFFD-B91EE1342F80}"/>
                  </a:ext>
                </a:extLst>
              </p:cNvPr>
              <p:cNvSpPr txBox="1">
                <a:spLocks noRot="1" noChangeAspect="1" noMove="1" noResize="1" noEditPoints="1" noAdjustHandles="1" noChangeArrowheads="1" noChangeShapeType="1" noTextEdit="1"/>
              </p:cNvSpPr>
              <p:nvPr/>
            </p:nvSpPr>
            <p:spPr bwMode="auto">
              <a:xfrm>
                <a:off x="385192" y="4437112"/>
                <a:ext cx="8229600" cy="797560"/>
              </a:xfrm>
              <a:prstGeom prst="rect">
                <a:avLst/>
              </a:prstGeom>
              <a:blipFill>
                <a:blip r:embed="rId3"/>
                <a:stretch>
                  <a:fillRect l="-444" t="-4580" b="-326718"/>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36278068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590DA-5096-4EDB-AF05-EE35263D6D48}"/>
              </a:ext>
            </a:extLst>
          </p:cNvPr>
          <p:cNvSpPr>
            <a:spLocks noGrp="1"/>
          </p:cNvSpPr>
          <p:nvPr>
            <p:ph type="title"/>
          </p:nvPr>
        </p:nvSpPr>
        <p:spPr>
          <a:xfrm>
            <a:off x="107504" y="274638"/>
            <a:ext cx="8960296" cy="868362"/>
          </a:xfrm>
        </p:spPr>
        <p:txBody>
          <a:bodyPr/>
          <a:lstStyle/>
          <a:p>
            <a:r>
              <a:rPr lang="en-US" sz="3200" dirty="0"/>
              <a:t>Case Study: </a:t>
            </a:r>
            <a:r>
              <a:rPr lang="en-US" sz="3200" dirty="0" err="1"/>
              <a:t>AlexNet</a:t>
            </a:r>
            <a:r>
              <a:rPr lang="en-US" sz="3200" dirty="0"/>
              <a:t> [</a:t>
            </a:r>
            <a:r>
              <a:rPr lang="en-US" sz="3200" dirty="0" err="1"/>
              <a:t>Krizhevsky</a:t>
            </a:r>
            <a:r>
              <a:rPr lang="en-US" sz="3200" dirty="0"/>
              <a:t> et al. 2012] </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461C4D-5E43-4DF9-AB35-C3BE986DCDE9}"/>
                  </a:ext>
                </a:extLst>
              </p:cNvPr>
              <p:cNvSpPr>
                <a:spLocks noGrp="1"/>
              </p:cNvSpPr>
              <p:nvPr>
                <p:ph idx="1"/>
              </p:nvPr>
            </p:nvSpPr>
            <p:spPr>
              <a:xfrm>
                <a:off x="4355976" y="988331"/>
                <a:ext cx="4618856" cy="3664805"/>
              </a:xfrm>
            </p:spPr>
            <p:txBody>
              <a:bodyPr>
                <a:normAutofit fontScale="62500" lnSpcReduction="20000"/>
              </a:bodyPr>
              <a:lstStyle/>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227×227</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t>
                </a:r>
                <a:r>
                  <a:rPr lang="en-US" sz="2800" spc="-5" dirty="0">
                    <a:latin typeface="Arial"/>
                    <a:cs typeface="Arial"/>
                  </a:rPr>
                  <a:t>layer (CONV1): </a:t>
                </a:r>
                <a14:m>
                  <m:oMath xmlns:m="http://schemas.openxmlformats.org/officeDocument/2006/math">
                    <m:r>
                      <a:rPr lang="en-US" sz="2800" b="0" i="1" spc="-5" dirty="0" smtClean="0">
                        <a:latin typeface="Cambria Math" panose="02040503050406030204" pitchFamily="18" charset="0"/>
                        <a:cs typeface="Arial"/>
                      </a:rPr>
                      <m:t>96 11×11</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=4</m:t>
                    </m:r>
                  </m:oMath>
                </a14:m>
                <a:r>
                  <a:rPr lang="en-US" sz="2800" i="1" dirty="0">
                    <a:latin typeface="Arial"/>
                    <a:cs typeface="Arial"/>
                  </a:rPr>
                  <a:t>, </a:t>
                </a:r>
                <a:r>
                  <a:rPr lang="en-US" sz="2900" spc="-5" dirty="0">
                    <a:latin typeface="Arial"/>
                    <a:cs typeface="Arial"/>
                  </a:rPr>
                  <a:t>w. </a:t>
                </a:r>
                <a:r>
                  <a:rPr lang="en-US" sz="2900" spc="-5" dirty="0" err="1">
                    <a:latin typeface="Arial"/>
                    <a:cs typeface="Arial"/>
                  </a:rPr>
                  <a:t>ReLU</a:t>
                </a:r>
                <a:r>
                  <a:rPr lang="en-US" sz="2900" spc="-5" dirty="0">
                    <a:latin typeface="Arial"/>
                    <a:cs typeface="Arial"/>
                  </a:rPr>
                  <a:t> activation function</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55×55×96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4</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227−11</m:t>
                        </m:r>
                      </m:e>
                    </m:d>
                    <m:r>
                      <a:rPr lang="en-US" sz="2800" b="0" i="1" spc="-5" smtClean="0">
                        <a:latin typeface="Cambria Math" panose="02040503050406030204" pitchFamily="18" charset="0"/>
                        <a:cs typeface="Arial"/>
                      </a:rPr>
                      <m:t>+1=55</m:t>
                    </m:r>
                  </m:oMath>
                </a14:m>
                <a:r>
                  <a:rPr lang="en-US" sz="2800" spc="-5" dirty="0">
                    <a:latin typeface="Arial"/>
                    <a:cs typeface="Arial"/>
                  </a:rPr>
                  <a:t>)</a:t>
                </a:r>
              </a:p>
              <a:p>
                <a:pPr marL="412750" lvl="1">
                  <a:spcBef>
                    <a:spcPts val="15"/>
                  </a:spcBef>
                </a:pPr>
                <a:r>
                  <a:rPr lang="en-US" sz="2600" spc="-5" dirty="0">
                    <a:latin typeface="Arial"/>
                    <a:cs typeface="Arial"/>
                  </a:rPr>
                  <a:t>No. params: </a:t>
                </a:r>
                <a14:m>
                  <m:oMath xmlns:m="http://schemas.openxmlformats.org/officeDocument/2006/math">
                    <m:d>
                      <m:dPr>
                        <m:ctrlPr>
                          <a:rPr lang="en-US" sz="2600" i="1" spc="-5" dirty="0" smtClean="0">
                            <a:latin typeface="Cambria Math" panose="02040503050406030204" pitchFamily="18" charset="0"/>
                            <a:cs typeface="Arial"/>
                          </a:rPr>
                        </m:ctrlPr>
                      </m:dPr>
                      <m:e>
                        <m:r>
                          <a:rPr lang="en-US" sz="2600" b="0" i="1" spc="-5" dirty="0" smtClean="0">
                            <a:latin typeface="Cambria Math" panose="02040503050406030204" pitchFamily="18" charset="0"/>
                            <a:cs typeface="Arial"/>
                          </a:rPr>
                          <m:t>11∗11∗3+1</m:t>
                        </m:r>
                      </m:e>
                    </m:d>
                    <m:r>
                      <a:rPr lang="en-US" sz="2600" b="0" i="1" spc="-5" dirty="0" smtClean="0">
                        <a:latin typeface="Cambria Math" panose="02040503050406030204" pitchFamily="18" charset="0"/>
                        <a:cs typeface="Arial"/>
                      </a:rPr>
                      <m:t>∗96=35</m:t>
                    </m:r>
                    <m:r>
                      <a:rPr lang="en-US" sz="2600" b="0" i="1" spc="-5" dirty="0" smtClean="0">
                        <a:latin typeface="Cambria Math" panose="02040503050406030204" pitchFamily="18" charset="0"/>
                        <a:cs typeface="Arial"/>
                      </a:rPr>
                      <m:t>𝐾</m:t>
                    </m:r>
                  </m:oMath>
                </a14:m>
                <a:endParaRPr lang="en-US" sz="2600" dirty="0">
                  <a:latin typeface="Arial"/>
                  <a:cs typeface="Arial"/>
                </a:endParaRPr>
              </a:p>
              <a:p>
                <a:pPr marL="12700">
                  <a:spcBef>
                    <a:spcPts val="15"/>
                  </a:spcBef>
                </a:pPr>
                <a:r>
                  <a:rPr lang="en-US" sz="2800" spc="-5" dirty="0">
                    <a:latin typeface="Arial"/>
                    <a:cs typeface="Arial"/>
                  </a:rPr>
                  <a:t>2</a:t>
                </a:r>
                <a:r>
                  <a:rPr lang="en-US" sz="2800" spc="-5" baseline="30000" dirty="0">
                    <a:latin typeface="Arial"/>
                    <a:cs typeface="Arial"/>
                  </a:rPr>
                  <a:t>nd</a:t>
                </a:r>
                <a:r>
                  <a:rPr lang="en-US" sz="2800" spc="-5" dirty="0">
                    <a:latin typeface="Arial"/>
                    <a:cs typeface="Arial"/>
                  </a:rPr>
                  <a:t> layer (POOL1): </a:t>
                </a:r>
                <a14:m>
                  <m:oMath xmlns:m="http://schemas.openxmlformats.org/officeDocument/2006/math">
                    <m:r>
                      <a:rPr lang="en-US" sz="2800" i="1" spc="-5" dirty="0" smtClean="0">
                        <a:latin typeface="Cambria Math" panose="02040503050406030204" pitchFamily="18" charset="0"/>
                        <a:cs typeface="Arial"/>
                      </a:rPr>
                      <m:t>3</m:t>
                    </m:r>
                    <m:r>
                      <a:rPr lang="en-US" sz="2800" b="0" i="1" spc="-5" dirty="0" smtClean="0">
                        <a:latin typeface="Cambria Math" panose="02040503050406030204" pitchFamily="18" charset="0"/>
                        <a:cs typeface="Arial"/>
                      </a:rPr>
                      <m:t>×</m:t>
                    </m:r>
                    <m:r>
                      <a:rPr lang="en-US" sz="2800" i="1" spc="-5" dirty="0" smtClean="0">
                        <a:latin typeface="Cambria Math" panose="02040503050406030204" pitchFamily="18" charset="0"/>
                        <a:cs typeface="Arial"/>
                      </a:rPr>
                      <m:t>3</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r>
                  <a:rPr lang="en-US" sz="2800" i="1" dirty="0">
                    <a:latin typeface="Arial"/>
                    <a:cs typeface="Arial"/>
                  </a:rPr>
                  <a:t> </a:t>
                </a:r>
                <a:r>
                  <a:rPr lang="en-US" sz="2900" spc="-5" dirty="0">
                    <a:latin typeface="Arial"/>
                    <a:cs typeface="Arial"/>
                  </a:rPr>
                  <a:t>(overlapping)</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27×27×96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2</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55−3</m:t>
                        </m:r>
                      </m:e>
                    </m:d>
                    <m:r>
                      <a:rPr lang="en-US" sz="2800" b="0" i="1" spc="-5" smtClean="0">
                        <a:latin typeface="Cambria Math" panose="02040503050406030204" pitchFamily="18" charset="0"/>
                        <a:cs typeface="Arial"/>
                      </a:rPr>
                      <m:t>+1=27</m:t>
                    </m:r>
                  </m:oMath>
                </a14:m>
                <a:r>
                  <a:rPr lang="en-US" sz="2800" spc="-5" dirty="0">
                    <a:latin typeface="Arial"/>
                    <a:cs typeface="Arial"/>
                  </a:rPr>
                  <a:t>)</a:t>
                </a:r>
              </a:p>
              <a:p>
                <a:pPr marL="412750" lvl="1">
                  <a:spcBef>
                    <a:spcPts val="15"/>
                  </a:spcBef>
                </a:pPr>
                <a:r>
                  <a:rPr lang="en-US" sz="2600" spc="-5" dirty="0">
                    <a:latin typeface="Arial"/>
                    <a:cs typeface="Arial"/>
                  </a:rPr>
                  <a:t>No. params: </a:t>
                </a:r>
                <a14:m>
                  <m:oMath xmlns:m="http://schemas.openxmlformats.org/officeDocument/2006/math">
                    <m:r>
                      <a:rPr lang="en-US" sz="2600" i="1" spc="-5" dirty="0" smtClean="0">
                        <a:latin typeface="Cambria Math" panose="02040503050406030204" pitchFamily="18" charset="0"/>
                        <a:cs typeface="Arial"/>
                      </a:rPr>
                      <m:t>0</m:t>
                    </m:r>
                  </m:oMath>
                </a14:m>
                <a:endParaRPr lang="en-US" sz="2600" i="1" dirty="0">
                  <a:latin typeface="Arial"/>
                  <a:cs typeface="Arial"/>
                </a:endParaRPr>
              </a:p>
              <a:p>
                <a:pPr marL="12700">
                  <a:spcBef>
                    <a:spcPts val="15"/>
                  </a:spcBef>
                </a:pPr>
                <a:r>
                  <a:rPr lang="en-US" sz="2800" i="1" dirty="0">
                    <a:latin typeface="Arial"/>
                    <a:cs typeface="Arial"/>
                  </a:rPr>
                  <a:t>… </a:t>
                </a:r>
              </a:p>
              <a:p>
                <a:pPr marL="12700">
                  <a:spcBef>
                    <a:spcPts val="15"/>
                  </a:spcBef>
                </a:pPr>
                <a:r>
                  <a:rPr lang="en-US" sz="2900" spc="-5" dirty="0">
                    <a:latin typeface="Arial"/>
                    <a:cs typeface="Arial"/>
                  </a:rPr>
                  <a:t>Total No. params: 60M</a:t>
                </a:r>
              </a:p>
              <a:p>
                <a:pPr marL="412750" lvl="1">
                  <a:spcBef>
                    <a:spcPts val="15"/>
                  </a:spcBef>
                </a:pPr>
                <a:endParaRPr lang="en-US" sz="2400" spc="-5" dirty="0">
                  <a:latin typeface="Arial"/>
                  <a:cs typeface="Arial"/>
                </a:endParaRPr>
              </a:p>
            </p:txBody>
          </p:sp>
        </mc:Choice>
        <mc:Fallback xmlns="">
          <p:sp>
            <p:nvSpPr>
              <p:cNvPr id="3" name="Content Placeholder 2">
                <a:extLst>
                  <a:ext uri="{FF2B5EF4-FFF2-40B4-BE49-F238E27FC236}">
                    <a16:creationId xmlns:a16="http://schemas.microsoft.com/office/drawing/2014/main" id="{A2461C4D-5E43-4DF9-AB35-C3BE986DCDE9}"/>
                  </a:ext>
                </a:extLst>
              </p:cNvPr>
              <p:cNvSpPr>
                <a:spLocks noGrp="1" noRot="1" noChangeAspect="1" noMove="1" noResize="1" noEditPoints="1" noAdjustHandles="1" noChangeArrowheads="1" noChangeShapeType="1" noTextEdit="1"/>
              </p:cNvSpPr>
              <p:nvPr>
                <p:ph idx="1"/>
              </p:nvPr>
            </p:nvSpPr>
            <p:spPr>
              <a:xfrm>
                <a:off x="4355976" y="988331"/>
                <a:ext cx="4618856" cy="3664805"/>
              </a:xfrm>
              <a:blipFill>
                <a:blip r:embed="rId2"/>
                <a:stretch>
                  <a:fillRect l="-925" t="-232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85AB830-399B-4B93-AB68-76E245095721}"/>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sp>
        <p:nvSpPr>
          <p:cNvPr id="10" name="TextBox 9">
            <a:extLst>
              <a:ext uri="{FF2B5EF4-FFF2-40B4-BE49-F238E27FC236}">
                <a16:creationId xmlns:a16="http://schemas.microsoft.com/office/drawing/2014/main" id="{8CDFEE52-2D48-4B13-936E-E566E1C09F26}"/>
              </a:ext>
            </a:extLst>
          </p:cNvPr>
          <p:cNvSpPr txBox="1"/>
          <p:nvPr/>
        </p:nvSpPr>
        <p:spPr>
          <a:xfrm>
            <a:off x="0" y="1124744"/>
            <a:ext cx="4419811" cy="3335978"/>
          </a:xfrm>
          <a:prstGeom prst="rect">
            <a:avLst/>
          </a:prstGeom>
          <a:noFill/>
        </p:spPr>
        <p:txBody>
          <a:bodyPr wrap="square">
            <a:spAutoFit/>
          </a:bodyPr>
          <a:lstStyle/>
          <a:p>
            <a:pPr marL="12700" marR="1318895">
              <a:lnSpc>
                <a:spcPts val="1650"/>
              </a:lnSpc>
            </a:pPr>
            <a:r>
              <a:rPr lang="en-US" sz="1400" spc="-5" dirty="0">
                <a:latin typeface="Arial"/>
                <a:cs typeface="Arial"/>
              </a:rPr>
              <a:t>[227x227x3]</a:t>
            </a:r>
            <a:r>
              <a:rPr lang="en-US" sz="1400" spc="-35" dirty="0">
                <a:latin typeface="Arial"/>
                <a:cs typeface="Arial"/>
              </a:rPr>
              <a:t> </a:t>
            </a:r>
            <a:r>
              <a:rPr lang="en-US" sz="1400" spc="-5" dirty="0">
                <a:latin typeface="Arial"/>
                <a:cs typeface="Arial"/>
              </a:rPr>
              <a:t>INPUT</a:t>
            </a:r>
            <a:endParaRPr lang="en-US" sz="1400" dirty="0">
              <a:latin typeface="Arial"/>
              <a:cs typeface="Arial"/>
            </a:endParaRPr>
          </a:p>
          <a:p>
            <a:pPr marL="12700" marR="5080">
              <a:lnSpc>
                <a:spcPts val="1650"/>
              </a:lnSpc>
            </a:pPr>
            <a:r>
              <a:rPr lang="en-US" sz="1400" spc="-5" dirty="0">
                <a:latin typeface="Arial"/>
                <a:cs typeface="Arial"/>
              </a:rPr>
              <a:t>[55x55x96] </a:t>
            </a:r>
            <a:r>
              <a:rPr lang="en-US" sz="1400" spc="-5" dirty="0">
                <a:solidFill>
                  <a:srgbClr val="FF0000"/>
                </a:solidFill>
                <a:latin typeface="Arial"/>
                <a:cs typeface="Arial"/>
              </a:rPr>
              <a:t>CONV1</a:t>
            </a:r>
            <a:r>
              <a:rPr lang="en-US" sz="1400" spc="-5" dirty="0">
                <a:latin typeface="Arial"/>
                <a:cs typeface="Arial"/>
              </a:rPr>
              <a:t>: 96 11x11 filters w. stride 4, pad 0  [27x27x96] </a:t>
            </a:r>
            <a:r>
              <a:rPr lang="en-US" sz="1400" spc="-5" dirty="0">
                <a:solidFill>
                  <a:srgbClr val="0000FF"/>
                </a:solidFill>
                <a:latin typeface="Arial"/>
                <a:cs typeface="Arial"/>
              </a:rPr>
              <a:t>MAX POOL1</a:t>
            </a:r>
            <a:r>
              <a:rPr lang="en-US" sz="1400" spc="-5" dirty="0">
                <a:latin typeface="Arial"/>
                <a:cs typeface="Arial"/>
              </a:rPr>
              <a:t>: 3x3 filters w. stride 2  [27x27x96] </a:t>
            </a:r>
            <a:r>
              <a:rPr lang="en-US" sz="1400" spc="-5" dirty="0">
                <a:solidFill>
                  <a:srgbClr val="38751C"/>
                </a:solidFill>
                <a:latin typeface="Arial"/>
                <a:cs typeface="Arial"/>
              </a:rPr>
              <a:t>NORM1: </a:t>
            </a:r>
            <a:r>
              <a:rPr lang="en-US" sz="1400" spc="-5" dirty="0">
                <a:latin typeface="Arial"/>
                <a:cs typeface="Arial"/>
              </a:rPr>
              <a:t>Normalization</a:t>
            </a:r>
            <a:r>
              <a:rPr lang="en-US" sz="1400" spc="50" dirty="0">
                <a:latin typeface="Arial"/>
                <a:cs typeface="Arial"/>
              </a:rPr>
              <a:t> </a:t>
            </a:r>
            <a:r>
              <a:rPr lang="en-US" sz="1400" spc="-5" dirty="0">
                <a:latin typeface="Arial"/>
                <a:cs typeface="Arial"/>
              </a:rPr>
              <a:t>layer</a:t>
            </a:r>
            <a:endParaRPr lang="en-US" sz="1400" dirty="0">
              <a:latin typeface="Arial"/>
              <a:cs typeface="Arial"/>
            </a:endParaRPr>
          </a:p>
          <a:p>
            <a:pPr marL="12700" marR="5080">
              <a:lnSpc>
                <a:spcPts val="1650"/>
              </a:lnSpc>
            </a:pPr>
            <a:r>
              <a:rPr lang="en-US" sz="1400" spc="-5" dirty="0">
                <a:latin typeface="Arial"/>
                <a:cs typeface="Arial"/>
              </a:rPr>
              <a:t>[27x27x256] </a:t>
            </a:r>
            <a:r>
              <a:rPr lang="en-US" sz="1400" spc="-5" dirty="0">
                <a:solidFill>
                  <a:srgbClr val="FF0000"/>
                </a:solidFill>
                <a:latin typeface="Arial"/>
                <a:cs typeface="Arial"/>
              </a:rPr>
              <a:t>CONV2</a:t>
            </a:r>
            <a:r>
              <a:rPr lang="en-US" sz="1400" spc="-5" dirty="0">
                <a:latin typeface="Arial"/>
                <a:cs typeface="Arial"/>
              </a:rPr>
              <a:t>: 256 5x5 filters w. stride 1, pad 2  [13x13x256] </a:t>
            </a:r>
            <a:r>
              <a:rPr lang="en-US" sz="1400" spc="-5" dirty="0">
                <a:solidFill>
                  <a:srgbClr val="0000FF"/>
                </a:solidFill>
                <a:latin typeface="Arial"/>
                <a:cs typeface="Arial"/>
              </a:rPr>
              <a:t>MAX POOL2: </a:t>
            </a:r>
            <a:r>
              <a:rPr lang="en-US" sz="1400" spc="-5" dirty="0">
                <a:latin typeface="Arial"/>
                <a:cs typeface="Arial"/>
              </a:rPr>
              <a:t>3x3 filters at stride 2  [13x13x256] </a:t>
            </a:r>
            <a:r>
              <a:rPr lang="en-US" sz="1400" spc="-5" dirty="0">
                <a:solidFill>
                  <a:srgbClr val="38751C"/>
                </a:solidFill>
                <a:latin typeface="Arial"/>
                <a:cs typeface="Arial"/>
              </a:rPr>
              <a:t>NORM2: </a:t>
            </a:r>
            <a:r>
              <a:rPr lang="en-US" sz="1400" spc="-5" dirty="0">
                <a:latin typeface="Arial"/>
                <a:cs typeface="Arial"/>
              </a:rPr>
              <a:t>Normalization layer  [13x13x384] </a:t>
            </a:r>
            <a:r>
              <a:rPr lang="en-US" sz="1400" spc="-5" dirty="0">
                <a:solidFill>
                  <a:srgbClr val="FF0000"/>
                </a:solidFill>
                <a:latin typeface="Arial"/>
                <a:cs typeface="Arial"/>
              </a:rPr>
              <a:t>CONV3</a:t>
            </a:r>
            <a:r>
              <a:rPr lang="en-US" sz="1400" spc="-5" dirty="0">
                <a:latin typeface="Arial"/>
                <a:cs typeface="Arial"/>
              </a:rPr>
              <a:t>: 384 3x3 filters w. stride 1, pad 1  [13x13x384] </a:t>
            </a:r>
            <a:r>
              <a:rPr lang="en-US" sz="1400" spc="-5" dirty="0">
                <a:solidFill>
                  <a:srgbClr val="FF0000"/>
                </a:solidFill>
                <a:latin typeface="Arial"/>
                <a:cs typeface="Arial"/>
              </a:rPr>
              <a:t>CONV4</a:t>
            </a:r>
            <a:r>
              <a:rPr lang="en-US" sz="1400" spc="-5" dirty="0">
                <a:latin typeface="Arial"/>
                <a:cs typeface="Arial"/>
              </a:rPr>
              <a:t>: 384 3x3 filters w. stride 1, pad 1  [13x13x256] </a:t>
            </a:r>
            <a:r>
              <a:rPr lang="en-US" sz="1400" spc="-5" dirty="0">
                <a:solidFill>
                  <a:srgbClr val="FF0000"/>
                </a:solidFill>
                <a:latin typeface="Arial"/>
                <a:cs typeface="Arial"/>
              </a:rPr>
              <a:t>CONV5</a:t>
            </a:r>
            <a:r>
              <a:rPr lang="en-US" sz="1400" spc="-5" dirty="0">
                <a:latin typeface="Arial"/>
                <a:cs typeface="Arial"/>
              </a:rPr>
              <a:t>: 256 3x3 filters w. stride 1, pad 1  [6x6x256] </a:t>
            </a:r>
            <a:r>
              <a:rPr lang="en-US" sz="1400" spc="-5" dirty="0">
                <a:solidFill>
                  <a:srgbClr val="0000FF"/>
                </a:solidFill>
                <a:latin typeface="Arial"/>
                <a:cs typeface="Arial"/>
              </a:rPr>
              <a:t>MAX POOL3</a:t>
            </a:r>
            <a:r>
              <a:rPr lang="en-US" sz="1400" spc="-5" dirty="0">
                <a:latin typeface="Arial"/>
                <a:cs typeface="Arial"/>
              </a:rPr>
              <a:t>: 3x3 filters w. stride</a:t>
            </a:r>
            <a:r>
              <a:rPr lang="en-US" sz="1400" spc="60" dirty="0">
                <a:latin typeface="Arial"/>
                <a:cs typeface="Arial"/>
              </a:rPr>
              <a:t> </a:t>
            </a:r>
            <a:r>
              <a:rPr lang="en-US" sz="1400" spc="-5" dirty="0">
                <a:latin typeface="Arial"/>
                <a:cs typeface="Arial"/>
              </a:rPr>
              <a:t>2</a:t>
            </a:r>
            <a:endParaRPr lang="en-US" sz="1400" dirty="0">
              <a:latin typeface="Arial"/>
              <a:cs typeface="Arial"/>
            </a:endParaRPr>
          </a:p>
          <a:p>
            <a:pPr marL="12700">
              <a:lnSpc>
                <a:spcPts val="1585"/>
              </a:lnSpc>
            </a:pPr>
            <a:r>
              <a:rPr lang="en-US" sz="1400" spc="-5" dirty="0">
                <a:latin typeface="Arial"/>
                <a:cs typeface="Arial"/>
              </a:rPr>
              <a:t>[4096] </a:t>
            </a:r>
            <a:r>
              <a:rPr lang="en-US" sz="1400" spc="-5" dirty="0">
                <a:solidFill>
                  <a:srgbClr val="E69138"/>
                </a:solidFill>
                <a:latin typeface="Arial"/>
                <a:cs typeface="Arial"/>
              </a:rPr>
              <a:t>FC6: </a:t>
            </a:r>
            <a:r>
              <a:rPr lang="en-US" sz="1400" spc="-5" dirty="0">
                <a:latin typeface="Arial"/>
                <a:cs typeface="Arial"/>
              </a:rPr>
              <a:t>4096</a:t>
            </a:r>
            <a:r>
              <a:rPr lang="en-US" sz="1400" dirty="0">
                <a:latin typeface="Arial"/>
                <a:cs typeface="Arial"/>
              </a:rPr>
              <a:t> </a:t>
            </a:r>
            <a:r>
              <a:rPr lang="en-US" sz="1400" spc="-5" dirty="0">
                <a:latin typeface="Arial"/>
                <a:cs typeface="Arial"/>
              </a:rPr>
              <a:t>neurons</a:t>
            </a:r>
            <a:endParaRPr lang="en-US" sz="1400" dirty="0">
              <a:latin typeface="Arial"/>
              <a:cs typeface="Arial"/>
            </a:endParaRPr>
          </a:p>
          <a:p>
            <a:pPr marL="12700">
              <a:lnSpc>
                <a:spcPts val="1650"/>
              </a:lnSpc>
            </a:pPr>
            <a:r>
              <a:rPr lang="en-US" sz="1400" spc="-5" dirty="0">
                <a:latin typeface="Arial"/>
                <a:cs typeface="Arial"/>
              </a:rPr>
              <a:t>[4096] </a:t>
            </a:r>
            <a:r>
              <a:rPr lang="en-US" sz="1400" spc="-5" dirty="0">
                <a:solidFill>
                  <a:srgbClr val="E69138"/>
                </a:solidFill>
                <a:latin typeface="Arial"/>
                <a:cs typeface="Arial"/>
              </a:rPr>
              <a:t>FC7: </a:t>
            </a:r>
            <a:r>
              <a:rPr lang="en-US" sz="1400" spc="-5" dirty="0">
                <a:latin typeface="Arial"/>
                <a:cs typeface="Arial"/>
              </a:rPr>
              <a:t>4096</a:t>
            </a:r>
            <a:r>
              <a:rPr lang="en-US" sz="1400" dirty="0">
                <a:latin typeface="Arial"/>
                <a:cs typeface="Arial"/>
              </a:rPr>
              <a:t> </a:t>
            </a:r>
            <a:r>
              <a:rPr lang="en-US" sz="1400" spc="-5" dirty="0">
                <a:latin typeface="Arial"/>
                <a:cs typeface="Arial"/>
              </a:rPr>
              <a:t>neurons</a:t>
            </a:r>
            <a:endParaRPr lang="en-US" sz="1400" dirty="0">
              <a:latin typeface="Arial"/>
              <a:cs typeface="Arial"/>
            </a:endParaRPr>
          </a:p>
          <a:p>
            <a:pPr marL="12700">
              <a:lnSpc>
                <a:spcPts val="1664"/>
              </a:lnSpc>
            </a:pPr>
            <a:r>
              <a:rPr lang="en-US" sz="1400" spc="-5" dirty="0">
                <a:latin typeface="Arial"/>
                <a:cs typeface="Arial"/>
              </a:rPr>
              <a:t>[1000] </a:t>
            </a:r>
            <a:r>
              <a:rPr lang="en-US" sz="1400" spc="-5" dirty="0">
                <a:solidFill>
                  <a:srgbClr val="E69138"/>
                </a:solidFill>
                <a:latin typeface="Arial"/>
                <a:cs typeface="Arial"/>
              </a:rPr>
              <a:t>FC8: </a:t>
            </a:r>
            <a:r>
              <a:rPr lang="en-US" sz="1400" spc="-5" dirty="0">
                <a:latin typeface="Arial"/>
                <a:cs typeface="Arial"/>
              </a:rPr>
              <a:t>1000 neurons </a:t>
            </a:r>
            <a:r>
              <a:rPr lang="en-US" sz="1400" dirty="0">
                <a:latin typeface="Arial"/>
                <a:cs typeface="Arial"/>
              </a:rPr>
              <a:t>(class scores)</a:t>
            </a:r>
          </a:p>
          <a:p>
            <a:pPr marL="12700">
              <a:lnSpc>
                <a:spcPts val="1664"/>
              </a:lnSpc>
            </a:pPr>
            <a:r>
              <a:rPr lang="en-US" sz="1400" dirty="0"/>
              <a:t>ImageNet top 5 error: 15.4%</a:t>
            </a:r>
            <a:endParaRPr lang="en-SE" sz="1400" dirty="0"/>
          </a:p>
        </p:txBody>
      </p:sp>
      <p:pic>
        <p:nvPicPr>
          <p:cNvPr id="9" name="Picture 8">
            <a:extLst>
              <a:ext uri="{FF2B5EF4-FFF2-40B4-BE49-F238E27FC236}">
                <a16:creationId xmlns:a16="http://schemas.microsoft.com/office/drawing/2014/main" id="{0567F993-EE38-47AD-AF7D-96D7B173C3A0}"/>
              </a:ext>
            </a:extLst>
          </p:cNvPr>
          <p:cNvPicPr>
            <a:picLocks noChangeAspect="1"/>
          </p:cNvPicPr>
          <p:nvPr/>
        </p:nvPicPr>
        <p:blipFill>
          <a:blip r:embed="rId3"/>
          <a:stretch>
            <a:fillRect/>
          </a:stretch>
        </p:blipFill>
        <p:spPr>
          <a:xfrm>
            <a:off x="787388" y="4597135"/>
            <a:ext cx="7600528" cy="2177375"/>
          </a:xfrm>
          <a:prstGeom prst="rect">
            <a:avLst/>
          </a:prstGeom>
        </p:spPr>
      </p:pic>
    </p:spTree>
    <p:extLst>
      <p:ext uri="{BB962C8B-B14F-4D97-AF65-F5344CB8AC3E}">
        <p14:creationId xmlns:p14="http://schemas.microsoft.com/office/powerpoint/2010/main" val="5876358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CB873-E6FA-4D07-873F-290630E41549}"/>
              </a:ext>
            </a:extLst>
          </p:cNvPr>
          <p:cNvSpPr>
            <a:spLocks noGrp="1"/>
          </p:cNvSpPr>
          <p:nvPr>
            <p:ph type="title"/>
          </p:nvPr>
        </p:nvSpPr>
        <p:spPr>
          <a:xfrm>
            <a:off x="457200" y="274638"/>
            <a:ext cx="6584701" cy="868362"/>
          </a:xfrm>
        </p:spPr>
        <p:txBody>
          <a:bodyPr/>
          <a:lstStyle/>
          <a:p>
            <a:r>
              <a:rPr kumimoji="0" lang="en-US" sz="3200" b="0" i="0" u="none" strike="noStrike" kern="0" cap="none" spc="0" normalizeH="0" baseline="0" noProof="0" dirty="0">
                <a:ln>
                  <a:noFill/>
                </a:ln>
                <a:solidFill>
                  <a:srgbClr val="000000"/>
                </a:solidFill>
                <a:effectLst/>
                <a:uLnTx/>
                <a:uFillTx/>
                <a:latin typeface="Arial"/>
                <a:ea typeface="+mj-ea"/>
                <a:cs typeface="+mj-cs"/>
              </a:rPr>
              <a:t>Case Study: </a:t>
            </a:r>
            <a:r>
              <a:rPr kumimoji="0" lang="en-US" sz="3200" b="0" i="0" u="none" strike="noStrike" kern="0" cap="none" spc="0" normalizeH="0" baseline="0" noProof="0" dirty="0" err="1">
                <a:ln>
                  <a:noFill/>
                </a:ln>
                <a:solidFill>
                  <a:srgbClr val="000000"/>
                </a:solidFill>
                <a:effectLst/>
                <a:uLnTx/>
                <a:uFillTx/>
                <a:latin typeface="Arial"/>
                <a:ea typeface="+mj-ea"/>
                <a:cs typeface="+mj-cs"/>
              </a:rPr>
              <a:t>VGGNet</a:t>
            </a:r>
            <a:r>
              <a:rPr kumimoji="0" lang="en-US" sz="3200" b="0" i="0" u="none" strike="noStrike" kern="0" cap="none" spc="0" normalizeH="0" baseline="0" noProof="0" dirty="0">
                <a:ln>
                  <a:noFill/>
                </a:ln>
                <a:solidFill>
                  <a:srgbClr val="000000"/>
                </a:solidFill>
                <a:effectLst/>
                <a:uLnTx/>
                <a:uFillTx/>
                <a:latin typeface="Arial"/>
                <a:ea typeface="+mj-ea"/>
                <a:cs typeface="+mj-cs"/>
              </a:rPr>
              <a:t> [</a:t>
            </a:r>
            <a:r>
              <a:rPr kumimoji="0" lang="en-US" sz="3200" b="0" i="0" u="none" strike="noStrike" kern="0" cap="none" spc="0" normalizeH="0" baseline="0" noProof="0" dirty="0" err="1">
                <a:ln>
                  <a:noFill/>
                </a:ln>
                <a:solidFill>
                  <a:srgbClr val="000000"/>
                </a:solidFill>
                <a:effectLst/>
                <a:uLnTx/>
                <a:uFillTx/>
                <a:latin typeface="Arial"/>
                <a:ea typeface="+mj-ea"/>
                <a:cs typeface="+mj-cs"/>
              </a:rPr>
              <a:t>Simonyan</a:t>
            </a:r>
            <a:r>
              <a:rPr kumimoji="0" lang="en-US" sz="3200" b="0" i="0" u="none" strike="noStrike" kern="0" cap="none" spc="0" normalizeH="0" baseline="0" noProof="0" dirty="0">
                <a:ln>
                  <a:noFill/>
                </a:ln>
                <a:solidFill>
                  <a:srgbClr val="000000"/>
                </a:solidFill>
                <a:effectLst/>
                <a:uLnTx/>
                <a:uFillTx/>
                <a:latin typeface="Arial"/>
                <a:ea typeface="+mj-ea"/>
                <a:cs typeface="+mj-cs"/>
              </a:rPr>
              <a:t> and Zisserman, 2014]</a:t>
            </a:r>
            <a:endParaRPr lang="en-SE" sz="3200" dirty="0"/>
          </a:p>
        </p:txBody>
      </p:sp>
      <p:sp>
        <p:nvSpPr>
          <p:cNvPr id="3" name="Content Placeholder 2">
            <a:extLst>
              <a:ext uri="{FF2B5EF4-FFF2-40B4-BE49-F238E27FC236}">
                <a16:creationId xmlns:a16="http://schemas.microsoft.com/office/drawing/2014/main" id="{EFBD9E75-9E44-47F0-A046-956721AF2D7D}"/>
              </a:ext>
            </a:extLst>
          </p:cNvPr>
          <p:cNvSpPr>
            <a:spLocks noGrp="1"/>
          </p:cNvSpPr>
          <p:nvPr>
            <p:ph idx="1"/>
          </p:nvPr>
        </p:nvSpPr>
        <p:spPr>
          <a:xfrm>
            <a:off x="457200" y="1295400"/>
            <a:ext cx="6995120" cy="5105400"/>
          </a:xfrm>
        </p:spPr>
        <p:txBody>
          <a:bodyPr/>
          <a:lstStyle/>
          <a:p>
            <a:r>
              <a:rPr lang="en-US" sz="3200" spc="-5" dirty="0">
                <a:latin typeface="Arial"/>
                <a:cs typeface="Arial"/>
              </a:rPr>
              <a:t>We show the best performing variant VGG-16</a:t>
            </a:r>
          </a:p>
          <a:p>
            <a:endParaRPr lang="en-SE" dirty="0"/>
          </a:p>
        </p:txBody>
      </p:sp>
      <p:sp>
        <p:nvSpPr>
          <p:cNvPr id="4" name="Slide Number Placeholder 3">
            <a:extLst>
              <a:ext uri="{FF2B5EF4-FFF2-40B4-BE49-F238E27FC236}">
                <a16:creationId xmlns:a16="http://schemas.microsoft.com/office/drawing/2014/main" id="{6232061A-6136-470A-AA1E-333AC82292F9}"/>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4098" name="Picture 2" descr="vgg16">
            <a:extLst>
              <a:ext uri="{FF2B5EF4-FFF2-40B4-BE49-F238E27FC236}">
                <a16:creationId xmlns:a16="http://schemas.microsoft.com/office/drawing/2014/main" id="{C02C731A-4270-4F5F-B6DF-FC92F4C89E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15" y="2443781"/>
            <a:ext cx="7098398" cy="39987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817284DD-7187-4C63-A449-8B6D66FA79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5213" y="0"/>
            <a:ext cx="18192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6620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E9F9B-FAF1-4E9C-B094-8E616F3A34E1}"/>
              </a:ext>
            </a:extLst>
          </p:cNvPr>
          <p:cNvSpPr>
            <a:spLocks noGrp="1"/>
          </p:cNvSpPr>
          <p:nvPr>
            <p:ph type="title"/>
          </p:nvPr>
        </p:nvSpPr>
        <p:spPr>
          <a:xfrm>
            <a:off x="31515" y="274638"/>
            <a:ext cx="7113698" cy="868362"/>
          </a:xfrm>
        </p:spPr>
        <p:txBody>
          <a:bodyPr/>
          <a:lstStyle/>
          <a:p>
            <a:r>
              <a:rPr kumimoji="0" lang="en-US" b="0" i="0" u="none" strike="noStrike" kern="0" cap="none" spc="0" normalizeH="0" baseline="0" noProof="0" dirty="0">
                <a:ln>
                  <a:noFill/>
                </a:ln>
                <a:solidFill>
                  <a:srgbClr val="000000"/>
                </a:solidFill>
                <a:effectLst/>
                <a:uLnTx/>
                <a:uFillTx/>
                <a:latin typeface="Arial"/>
                <a:ea typeface="+mj-ea"/>
                <a:cs typeface="+mj-cs"/>
              </a:rPr>
              <a:t>VGG-16 Details</a:t>
            </a:r>
            <a:endParaRPr lang="en-SE" sz="4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66F35D-CEBA-4482-8C2D-202C9FC174B5}"/>
                  </a:ext>
                </a:extLst>
              </p:cNvPr>
              <p:cNvSpPr>
                <a:spLocks noGrp="1"/>
              </p:cNvSpPr>
              <p:nvPr>
                <p:ph idx="1"/>
              </p:nvPr>
            </p:nvSpPr>
            <p:spPr>
              <a:xfrm>
                <a:off x="179512" y="1295400"/>
                <a:ext cx="7200799" cy="5373960"/>
              </a:xfrm>
            </p:spPr>
            <p:txBody>
              <a:bodyPr>
                <a:normAutofit fontScale="77500" lnSpcReduction="20000"/>
              </a:bodyPr>
              <a:lstStyle/>
              <a:p>
                <a:pPr marL="12700"/>
                <a:r>
                  <a:rPr lang="en-US" sz="2800" spc="-5" dirty="0">
                    <a:latin typeface="Arial"/>
                    <a:cs typeface="Arial"/>
                  </a:rPr>
                  <a:t>VGG-16 has 16 weight layers, not including POOL layers w. 0 weight</a:t>
                </a:r>
              </a:p>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224×224</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and 2</a:t>
                </a:r>
                <a:r>
                  <a:rPr lang="en-US" altLang="zh-CN" sz="2800" spc="-5" baseline="30000" dirty="0">
                    <a:latin typeface="Arial"/>
                    <a:cs typeface="Arial"/>
                  </a:rPr>
                  <a:t>nd</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64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224×224×64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224+2∗1−3</m:t>
                        </m:r>
                      </m:e>
                    </m:d>
                    <m:r>
                      <a:rPr lang="en-US" sz="2400" b="0" i="1" spc="-5" smtClean="0">
                        <a:latin typeface="Cambria Math" panose="02040503050406030204" pitchFamily="18" charset="0"/>
                        <a:cs typeface="Arial"/>
                      </a:rPr>
                      <m:t>+1=224</m:t>
                    </m:r>
                  </m:oMath>
                </a14:m>
                <a:r>
                  <a:rPr lang="en-US" sz="2400" spc="-5" dirty="0">
                    <a:latin typeface="Arial"/>
                    <a:cs typeface="Arial"/>
                  </a:rPr>
                  <a:t>)</a:t>
                </a:r>
              </a:p>
              <a:p>
                <a:pPr marL="12700">
                  <a:spcBef>
                    <a:spcPts val="15"/>
                  </a:spcBef>
                </a:pPr>
                <a:r>
                  <a:rPr lang="en-US" sz="2800" spc="-5" dirty="0">
                    <a:latin typeface="Arial"/>
                    <a:cs typeface="Arial"/>
                  </a:rPr>
                  <a:t>3</a:t>
                </a:r>
                <a:r>
                  <a:rPr lang="en-US" sz="2800" spc="-5" baseline="30000" dirty="0">
                    <a:latin typeface="Arial"/>
                    <a:cs typeface="Arial"/>
                  </a:rPr>
                  <a:t>rd</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0" spc="-5" smtClean="0">
                        <a:latin typeface="Cambria Math" panose="02040503050406030204" pitchFamily="18" charset="0"/>
                        <a:cs typeface="Arial"/>
                      </a:rPr>
                      <m:t>11</m:t>
                    </m:r>
                    <m:r>
                      <a:rPr lang="en-US" sz="2400" b="0" i="1" spc="-5" smtClean="0">
                        <a:latin typeface="Cambria Math" panose="02040503050406030204" pitchFamily="18" charset="0"/>
                        <a:cs typeface="Arial"/>
                      </a:rPr>
                      <m:t>2×112×64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lnSpc>
                    <a:spcPct val="100000"/>
                  </a:lnSpc>
                </a:pPr>
                <a:r>
                  <a:rPr lang="en-US" sz="2800" spc="-5" dirty="0">
                    <a:latin typeface="Arial"/>
                    <a:cs typeface="Arial"/>
                  </a:rPr>
                  <a:t>4</a:t>
                </a:r>
                <a:r>
                  <a:rPr lang="en-US" sz="2800" spc="-5" baseline="30000" dirty="0">
                    <a:latin typeface="Arial"/>
                    <a:cs typeface="Arial"/>
                  </a:rPr>
                  <a:t>th</a:t>
                </a:r>
                <a:r>
                  <a:rPr lang="en-US" sz="2800" spc="-5" dirty="0">
                    <a:latin typeface="Arial"/>
                    <a:cs typeface="Arial"/>
                  </a:rPr>
                  <a:t> </a:t>
                </a:r>
                <a:r>
                  <a:rPr lang="en-US" altLang="zh-CN" sz="2800" spc="-5" dirty="0">
                    <a:latin typeface="Arial"/>
                    <a:cs typeface="Arial"/>
                  </a:rPr>
                  <a:t>and 5</a:t>
                </a:r>
                <a:r>
                  <a:rPr lang="en-US" altLang="zh-CN" sz="2800" spc="-5" baseline="30000" dirty="0">
                    <a:latin typeface="Arial"/>
                    <a:cs typeface="Arial"/>
                  </a:rPr>
                  <a:t>th</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128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112×112×128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112+2∗1−3</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spcBef>
                    <a:spcPts val="15"/>
                  </a:spcBef>
                </a:pPr>
                <a:r>
                  <a:rPr lang="en-US" sz="2800" spc="-5" dirty="0">
                    <a:latin typeface="Arial"/>
                    <a:cs typeface="Arial"/>
                  </a:rPr>
                  <a:t>6</a:t>
                </a:r>
                <a:r>
                  <a:rPr lang="en-US" sz="2800" spc="-5" baseline="30000" dirty="0">
                    <a:latin typeface="Arial"/>
                    <a:cs typeface="Arial"/>
                  </a:rPr>
                  <a:t>th</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56×56×128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m:t>
                        </m:r>
                      </m:e>
                    </m:d>
                    <m:r>
                      <a:rPr lang="en-US" sz="2400" b="0" i="1" spc="-5" smtClean="0">
                        <a:latin typeface="Cambria Math" panose="02040503050406030204" pitchFamily="18" charset="0"/>
                        <a:cs typeface="Arial"/>
                      </a:rPr>
                      <m:t>+1=56</m:t>
                    </m:r>
                  </m:oMath>
                </a14:m>
                <a:r>
                  <a:rPr lang="en-US" sz="2400" spc="-5" dirty="0">
                    <a:latin typeface="Arial"/>
                    <a:cs typeface="Arial"/>
                  </a:rPr>
                  <a:t>)</a:t>
                </a:r>
              </a:p>
              <a:p>
                <a:pPr marL="12700">
                  <a:spcBef>
                    <a:spcPts val="15"/>
                  </a:spcBef>
                </a:pPr>
                <a:r>
                  <a:rPr lang="en-US" sz="2900" spc="-5" dirty="0">
                    <a:latin typeface="Arial"/>
                    <a:cs typeface="Arial"/>
                  </a:rPr>
                  <a:t>Total No. params: 60M </a:t>
                </a:r>
              </a:p>
              <a:p>
                <a:pPr marL="12700">
                  <a:spcBef>
                    <a:spcPts val="15"/>
                  </a:spcBef>
                </a:pPr>
                <a:r>
                  <a:rPr lang="en-US" sz="2900" spc="-5" dirty="0">
                    <a:latin typeface="Arial"/>
                    <a:cs typeface="Arial"/>
                  </a:rPr>
                  <a:t>ImageNet top 5 error: 7.3%</a:t>
                </a:r>
                <a:endParaRPr lang="en-SE" sz="2900" spc="-5" dirty="0">
                  <a:latin typeface="Arial"/>
                  <a:cs typeface="Arial"/>
                </a:endParaRPr>
              </a:p>
              <a:p>
                <a:pPr marL="12700" marR="5080">
                  <a:lnSpc>
                    <a:spcPct val="100699"/>
                  </a:lnSpc>
                </a:pPr>
                <a:endParaRPr lang="en-US" sz="2400" dirty="0">
                  <a:latin typeface="Arial"/>
                  <a:cs typeface="Arial"/>
                </a:endParaRPr>
              </a:p>
            </p:txBody>
          </p:sp>
        </mc:Choice>
        <mc:Fallback xmlns="">
          <p:sp>
            <p:nvSpPr>
              <p:cNvPr id="3" name="Content Placeholder 2">
                <a:extLst>
                  <a:ext uri="{FF2B5EF4-FFF2-40B4-BE49-F238E27FC236}">
                    <a16:creationId xmlns:a16="http://schemas.microsoft.com/office/drawing/2014/main" id="{8466F35D-CEBA-4482-8C2D-202C9FC174B5}"/>
                  </a:ext>
                </a:extLst>
              </p:cNvPr>
              <p:cNvSpPr>
                <a:spLocks noGrp="1" noRot="1" noChangeAspect="1" noMove="1" noResize="1" noEditPoints="1" noAdjustHandles="1" noChangeArrowheads="1" noChangeShapeType="1" noTextEdit="1"/>
              </p:cNvSpPr>
              <p:nvPr>
                <p:ph idx="1"/>
              </p:nvPr>
            </p:nvSpPr>
            <p:spPr>
              <a:xfrm>
                <a:off x="179512" y="1295400"/>
                <a:ext cx="7200799" cy="5373960"/>
              </a:xfrm>
              <a:blipFill>
                <a:blip r:embed="rId2"/>
                <a:stretch>
                  <a:fillRect l="-931" t="-1930"/>
                </a:stretch>
              </a:blipFill>
            </p:spPr>
            <p:txBody>
              <a:bodyPr/>
              <a:lstStyle/>
              <a:p>
                <a:r>
                  <a:rPr lang="en-SE">
                    <a:noFill/>
                  </a:rPr>
                  <a:t> </a:t>
                </a:r>
              </a:p>
            </p:txBody>
          </p:sp>
        </mc:Fallback>
      </mc:AlternateContent>
      <p:pic>
        <p:nvPicPr>
          <p:cNvPr id="2054" name="Picture 6">
            <a:extLst>
              <a:ext uri="{FF2B5EF4-FFF2-40B4-BE49-F238E27FC236}">
                <a16:creationId xmlns:a16="http://schemas.microsoft.com/office/drawing/2014/main" id="{438695D9-6878-44E3-80AC-E9F3463FE5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5213" y="0"/>
            <a:ext cx="18192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474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9FCC8-6624-4802-9370-80199F618DAB}"/>
              </a:ext>
            </a:extLst>
          </p:cNvPr>
          <p:cNvSpPr>
            <a:spLocks noGrp="1"/>
          </p:cNvSpPr>
          <p:nvPr>
            <p:ph type="title"/>
          </p:nvPr>
        </p:nvSpPr>
        <p:spPr>
          <a:xfrm>
            <a:off x="468458" y="82881"/>
            <a:ext cx="8229600" cy="868362"/>
          </a:xfrm>
        </p:spPr>
        <p:txBody>
          <a:bodyPr/>
          <a:lstStyle/>
          <a:p>
            <a:r>
              <a:rPr lang="en-US" dirty="0"/>
              <a:t>Filters/Kernels in Computer Vision</a:t>
            </a:r>
            <a:endParaRPr lang="en-SE" dirty="0"/>
          </a:p>
        </p:txBody>
      </p:sp>
      <p:sp>
        <p:nvSpPr>
          <p:cNvPr id="3" name="Content Placeholder 2">
            <a:extLst>
              <a:ext uri="{FF2B5EF4-FFF2-40B4-BE49-F238E27FC236}">
                <a16:creationId xmlns:a16="http://schemas.microsoft.com/office/drawing/2014/main" id="{10094C74-4CF7-4820-87D2-74A461D136B8}"/>
              </a:ext>
            </a:extLst>
          </p:cNvPr>
          <p:cNvSpPr>
            <a:spLocks noGrp="1"/>
          </p:cNvSpPr>
          <p:nvPr>
            <p:ph idx="1"/>
          </p:nvPr>
        </p:nvSpPr>
        <p:spPr>
          <a:xfrm>
            <a:off x="251520" y="764704"/>
            <a:ext cx="8640960" cy="2520280"/>
          </a:xfrm>
        </p:spPr>
        <p:txBody>
          <a:bodyPr>
            <a:normAutofit/>
          </a:bodyPr>
          <a:lstStyle/>
          <a:p>
            <a:r>
              <a:rPr lang="en-US" sz="1800" dirty="0"/>
              <a:t>Convolution operation: we slide (convolve) each filter across the width and height of the input volume and compute dot products between the entries of the filter (kernel) and the input at any position. As we slide the filter over the width and height of the input volume we will produce a 2-dimensional activation map that gives the responses of that filter at every spatial position.</a:t>
            </a:r>
          </a:p>
          <a:p>
            <a:pPr lvl="1"/>
            <a:r>
              <a:rPr lang="en-US" sz="1600" dirty="0"/>
              <a:t>dot product operation: elementwise multiplication of a filter w. corresponding input values, then summing them to generate one output value</a:t>
            </a:r>
          </a:p>
          <a:p>
            <a:pPr lvl="1"/>
            <a:r>
              <a:rPr lang="en-US" sz="1600" dirty="0"/>
              <a:t>Used to extract features for downstream tasks (classification or regression)</a:t>
            </a:r>
          </a:p>
          <a:p>
            <a:endParaRPr lang="en-US" sz="1800" dirty="0"/>
          </a:p>
        </p:txBody>
      </p:sp>
      <p:sp>
        <p:nvSpPr>
          <p:cNvPr id="4" name="Slide Number Placeholder 3">
            <a:extLst>
              <a:ext uri="{FF2B5EF4-FFF2-40B4-BE49-F238E27FC236}">
                <a16:creationId xmlns:a16="http://schemas.microsoft.com/office/drawing/2014/main" id="{B08E2BCB-5233-4190-B97E-549FC3AAB2CE}"/>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18" name="Picture 2">
            <a:extLst>
              <a:ext uri="{FF2B5EF4-FFF2-40B4-BE49-F238E27FC236}">
                <a16:creationId xmlns:a16="http://schemas.microsoft.com/office/drawing/2014/main" id="{03CAA447-1242-4880-A6A3-3EECF0C747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27976"/>
            <a:ext cx="4855840" cy="374653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0C17FFE4-3FAE-458B-894C-90EB584B342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027975"/>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69C3FA64-934C-4C0B-8A07-CCF982F844E3}"/>
              </a:ext>
            </a:extLst>
          </p:cNvPr>
          <p:cNvPicPr>
            <a:picLocks noChangeAspect="1"/>
          </p:cNvPicPr>
          <p:nvPr/>
        </p:nvPicPr>
        <p:blipFill>
          <a:blip r:embed="rId5"/>
          <a:stretch>
            <a:fillRect/>
          </a:stretch>
        </p:blipFill>
        <p:spPr>
          <a:xfrm>
            <a:off x="1763688" y="5517233"/>
            <a:ext cx="125631" cy="144016"/>
          </a:xfrm>
          <a:prstGeom prst="rect">
            <a:avLst/>
          </a:prstGeom>
        </p:spPr>
      </p:pic>
      <p:pic>
        <p:nvPicPr>
          <p:cNvPr id="21" name="Picture 20">
            <a:extLst>
              <a:ext uri="{FF2B5EF4-FFF2-40B4-BE49-F238E27FC236}">
                <a16:creationId xmlns:a16="http://schemas.microsoft.com/office/drawing/2014/main" id="{4D0E6848-C282-455F-8955-25CEF1654783}"/>
              </a:ext>
            </a:extLst>
          </p:cNvPr>
          <p:cNvPicPr>
            <a:picLocks noChangeAspect="1"/>
          </p:cNvPicPr>
          <p:nvPr/>
        </p:nvPicPr>
        <p:blipFill>
          <a:blip r:embed="rId5"/>
          <a:stretch>
            <a:fillRect/>
          </a:stretch>
        </p:blipFill>
        <p:spPr>
          <a:xfrm>
            <a:off x="1966465" y="5445225"/>
            <a:ext cx="125631" cy="144016"/>
          </a:xfrm>
          <a:prstGeom prst="rect">
            <a:avLst/>
          </a:prstGeom>
        </p:spPr>
      </p:pic>
      <p:pic>
        <p:nvPicPr>
          <p:cNvPr id="22" name="Picture 21">
            <a:extLst>
              <a:ext uri="{FF2B5EF4-FFF2-40B4-BE49-F238E27FC236}">
                <a16:creationId xmlns:a16="http://schemas.microsoft.com/office/drawing/2014/main" id="{D0F4DDFF-2CCC-4D64-B3EC-247E9D968CC0}"/>
              </a:ext>
            </a:extLst>
          </p:cNvPr>
          <p:cNvPicPr>
            <a:picLocks noChangeAspect="1"/>
          </p:cNvPicPr>
          <p:nvPr/>
        </p:nvPicPr>
        <p:blipFill>
          <a:blip r:embed="rId5"/>
          <a:stretch>
            <a:fillRect/>
          </a:stretch>
        </p:blipFill>
        <p:spPr>
          <a:xfrm>
            <a:off x="2183154" y="5373217"/>
            <a:ext cx="125631" cy="144016"/>
          </a:xfrm>
          <a:prstGeom prst="rect">
            <a:avLst/>
          </a:prstGeom>
        </p:spPr>
      </p:pic>
      <p:pic>
        <p:nvPicPr>
          <p:cNvPr id="23" name="Picture 22">
            <a:extLst>
              <a:ext uri="{FF2B5EF4-FFF2-40B4-BE49-F238E27FC236}">
                <a16:creationId xmlns:a16="http://schemas.microsoft.com/office/drawing/2014/main" id="{955A6091-C222-4C86-B848-B007E5410C9D}"/>
              </a:ext>
            </a:extLst>
          </p:cNvPr>
          <p:cNvPicPr>
            <a:picLocks noChangeAspect="1"/>
          </p:cNvPicPr>
          <p:nvPr/>
        </p:nvPicPr>
        <p:blipFill>
          <a:blip r:embed="rId5"/>
          <a:stretch>
            <a:fillRect/>
          </a:stretch>
        </p:blipFill>
        <p:spPr>
          <a:xfrm>
            <a:off x="2389690" y="5295753"/>
            <a:ext cx="125631" cy="144016"/>
          </a:xfrm>
          <a:prstGeom prst="rect">
            <a:avLst/>
          </a:prstGeom>
        </p:spPr>
      </p:pic>
      <p:cxnSp>
        <p:nvCxnSpPr>
          <p:cNvPr id="24" name="Straight Connector 23">
            <a:extLst>
              <a:ext uri="{FF2B5EF4-FFF2-40B4-BE49-F238E27FC236}">
                <a16:creationId xmlns:a16="http://schemas.microsoft.com/office/drawing/2014/main" id="{5C848710-1C95-46ED-B784-DE59A7B86B03}"/>
              </a:ext>
            </a:extLst>
          </p:cNvPr>
          <p:cNvCxnSpPr>
            <a:cxnSpLocks/>
          </p:cNvCxnSpPr>
          <p:nvPr/>
        </p:nvCxnSpPr>
        <p:spPr bwMode="auto">
          <a:xfrm flipH="1">
            <a:off x="3923931" y="5085184"/>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AF5476B4-6E1D-4CB1-B481-144A7CE17142}"/>
              </a:ext>
            </a:extLst>
          </p:cNvPr>
          <p:cNvCxnSpPr>
            <a:cxnSpLocks/>
          </p:cNvCxnSpPr>
          <p:nvPr/>
        </p:nvCxnSpPr>
        <p:spPr bwMode="auto">
          <a:xfrm flipH="1">
            <a:off x="3923931" y="6093296"/>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CB5E05FD-C1ED-41D8-847A-9EB8AAB41922}"/>
              </a:ext>
            </a:extLst>
          </p:cNvPr>
          <p:cNvCxnSpPr>
            <a:cxnSpLocks/>
          </p:cNvCxnSpPr>
          <p:nvPr/>
        </p:nvCxnSpPr>
        <p:spPr bwMode="auto">
          <a:xfrm flipV="1">
            <a:off x="4989535" y="5085184"/>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4E85AB89-D80E-4FBD-9E40-CF1FEBEF755A}"/>
              </a:ext>
            </a:extLst>
          </p:cNvPr>
          <p:cNvCxnSpPr>
            <a:cxnSpLocks/>
          </p:cNvCxnSpPr>
          <p:nvPr/>
        </p:nvCxnSpPr>
        <p:spPr bwMode="auto">
          <a:xfrm flipV="1">
            <a:off x="3930703" y="5439769"/>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6675018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A60EC3F-342C-4320-92D2-6D308AFE1D39}"/>
                  </a:ext>
                </a:extLst>
              </p:cNvPr>
              <p:cNvSpPr>
                <a:spLocks noGrp="1"/>
              </p:cNvSpPr>
              <p:nvPr>
                <p:ph type="title"/>
              </p:nvPr>
            </p:nvSpPr>
            <p:spPr/>
            <p:txBody>
              <a:bodyPr/>
              <a:lstStyle/>
              <a:p>
                <a:r>
                  <a:rPr lang="en-US" dirty="0"/>
                  <a:t>Stacked </a:t>
                </a:r>
                <a14:m>
                  <m:oMath xmlns:m="http://schemas.openxmlformats.org/officeDocument/2006/math">
                    <m:r>
                      <a:rPr lang="en-US" b="0" i="1" smtClean="0">
                        <a:latin typeface="Cambria Math" panose="02040503050406030204" pitchFamily="18" charset="0"/>
                      </a:rPr>
                      <m:t>3×3</m:t>
                    </m:r>
                  </m:oMath>
                </a14:m>
                <a:r>
                  <a:rPr lang="en-US" dirty="0"/>
                  <a:t> CONV Layers</a:t>
                </a:r>
                <a:endParaRPr lang="en-SE" dirty="0"/>
              </a:p>
            </p:txBody>
          </p:sp>
        </mc:Choice>
        <mc:Fallback xmlns="">
          <p:sp>
            <p:nvSpPr>
              <p:cNvPr id="2" name="Title 1">
                <a:extLst>
                  <a:ext uri="{FF2B5EF4-FFF2-40B4-BE49-F238E27FC236}">
                    <a16:creationId xmlns:a16="http://schemas.microsoft.com/office/drawing/2014/main" id="{AA60EC3F-342C-4320-92D2-6D308AFE1D39}"/>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4E410E2-58BF-4526-A250-7D67A508FEB1}"/>
                  </a:ext>
                </a:extLst>
              </p:cNvPr>
              <p:cNvSpPr>
                <a:spLocks noGrp="1"/>
              </p:cNvSpPr>
              <p:nvPr>
                <p:ph idx="1"/>
              </p:nvPr>
            </p:nvSpPr>
            <p:spPr>
              <a:xfrm>
                <a:off x="179512" y="1122325"/>
                <a:ext cx="8712968" cy="2057185"/>
              </a:xfrm>
            </p:spPr>
            <p:txBody>
              <a:bodyPr>
                <a:normAutofit fontScale="55000" lnSpcReduction="20000"/>
              </a:bodyPr>
              <a:lstStyle/>
              <a:p>
                <a:r>
                  <a:rPr lang="en-US" dirty="0"/>
                  <a:t>Two stacked </a:t>
                </a:r>
                <a14:m>
                  <m:oMath xmlns:m="http://schemas.openxmlformats.org/officeDocument/2006/math">
                    <m:r>
                      <a:rPr lang="en-US" b="0" i="1" smtClean="0">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the same effective receptive field as a </a:t>
                </a:r>
                <a14:m>
                  <m:oMath xmlns:m="http://schemas.openxmlformats.org/officeDocument/2006/math">
                    <m:r>
                      <a:rPr lang="en-US" b="0" i="1" smtClean="0">
                        <a:latin typeface="Cambria Math" panose="02040503050406030204" pitchFamily="18" charset="0"/>
                      </a:rPr>
                      <m:t>5</m:t>
                    </m:r>
                    <m:r>
                      <a:rPr lang="en-US" i="1">
                        <a:latin typeface="Cambria Math" panose="02040503050406030204" pitchFamily="18" charset="0"/>
                      </a:rPr>
                      <m:t>×</m:t>
                    </m:r>
                    <m:r>
                      <a:rPr lang="en-US" b="0" i="1" smtClean="0">
                        <a:latin typeface="Cambria Math" panose="02040503050406030204" pitchFamily="18" charset="0"/>
                      </a:rPr>
                      <m:t>5</m:t>
                    </m:r>
                  </m:oMath>
                </a14:m>
                <a:r>
                  <a:rPr lang="en-US" dirty="0"/>
                  <a:t> CONV layer. Similarly, three stacked </a:t>
                </a:r>
                <a14:m>
                  <m:oMath xmlns:m="http://schemas.openxmlformats.org/officeDocument/2006/math">
                    <m:r>
                      <a:rPr lang="en-US" b="0" i="1" smtClean="0">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the same RF as a </a:t>
                </a:r>
                <a14:m>
                  <m:oMath xmlns:m="http://schemas.openxmlformats.org/officeDocument/2006/math">
                    <m:r>
                      <a:rPr lang="en-US" b="0" i="1" smtClean="0">
                        <a:latin typeface="Cambria Math" panose="02040503050406030204" pitchFamily="18" charset="0"/>
                      </a:rPr>
                      <m:t>7</m:t>
                    </m:r>
                    <m:r>
                      <a:rPr lang="en-US" i="1">
                        <a:latin typeface="Cambria Math" panose="02040503050406030204" pitchFamily="18" charset="0"/>
                      </a:rPr>
                      <m:t>×</m:t>
                    </m:r>
                    <m:r>
                      <a:rPr lang="en-US" b="0" i="1" smtClean="0">
                        <a:latin typeface="Cambria Math" panose="02040503050406030204" pitchFamily="18" charset="0"/>
                      </a:rPr>
                      <m:t>7</m:t>
                    </m:r>
                  </m:oMath>
                </a14:m>
                <a:r>
                  <a:rPr lang="en-US" dirty="0"/>
                  <a:t> CONV layer</a:t>
                </a:r>
              </a:p>
              <a:p>
                <a:r>
                  <a:rPr lang="en-US" dirty="0"/>
                  <a:t>Benefits:</a:t>
                </a:r>
              </a:p>
              <a:p>
                <a:pPr lvl="1"/>
                <a:r>
                  <a:rPr lang="en-US" dirty="0"/>
                  <a:t>Fewer params. Suppose all volumes have  the same depth </a:t>
                </a:r>
                <a14:m>
                  <m:oMath xmlns:m="http://schemas.openxmlformats.org/officeDocument/2006/math">
                    <m:r>
                      <a:rPr lang="en-US" b="0" i="1" smtClean="0">
                        <a:latin typeface="Cambria Math" panose="02040503050406030204" pitchFamily="18" charset="0"/>
                      </a:rPr>
                      <m:t>𝐷</m:t>
                    </m:r>
                  </m:oMath>
                </a14:m>
                <a:r>
                  <a:rPr lang="en-US" dirty="0"/>
                  <a:t>, then a </a:t>
                </a:r>
                <a14:m>
                  <m:oMath xmlns:m="http://schemas.openxmlformats.org/officeDocument/2006/math">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oMath>
                </a14:m>
                <a:r>
                  <a:rPr lang="en-US" dirty="0"/>
                  <a:t> CONV layer has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≈49</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𝐷</m:t>
                        </m:r>
                      </m:e>
                      <m:sup>
                        <m:r>
                          <a:rPr lang="en-US" b="0" i="1" dirty="0" smtClean="0">
                            <a:latin typeface="Cambria Math" panose="02040503050406030204" pitchFamily="18" charset="0"/>
                          </a:rPr>
                          <m:t>2</m:t>
                        </m:r>
                      </m:sup>
                    </m:sSup>
                  </m:oMath>
                </a14:m>
                <a:r>
                  <a:rPr lang="en-US" dirty="0"/>
                  <a:t> params, while three stacked 3x3 CONV layers have only </a:t>
                </a:r>
                <a14:m>
                  <m:oMath xmlns:m="http://schemas.openxmlformats.org/officeDocument/2006/math">
                    <m:d>
                      <m:dPr>
                        <m:ctrlPr>
                          <a:rPr lang="en-US" b="0" i="1" dirty="0" smtClean="0">
                            <a:latin typeface="Cambria Math" panose="02040503050406030204" pitchFamily="18" charset="0"/>
                          </a:rPr>
                        </m:ctrlPr>
                      </m:dPr>
                      <m:e>
                        <m:r>
                          <a:rPr lang="en-US" i="1" dirty="0" smtClean="0">
                            <a:latin typeface="Cambria Math" panose="02040503050406030204" pitchFamily="18" charset="0"/>
                          </a:rPr>
                          <m:t>3</m:t>
                        </m:r>
                        <m:r>
                          <a:rPr lang="en-US" b="0" i="1" dirty="0" smtClean="0">
                            <a:latin typeface="Cambria Math" panose="02040503050406030204" pitchFamily="18" charset="0"/>
                          </a:rPr>
                          <m:t>∗</m:t>
                        </m:r>
                        <m:r>
                          <a:rPr lang="en-US"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∗3)≈27</m:t>
                    </m:r>
                    <m:sSup>
                      <m:sSupPr>
                        <m:ctrlPr>
                          <a:rPr lang="en-US" i="1" dirty="0">
                            <a:latin typeface="Cambria Math" panose="02040503050406030204" pitchFamily="18" charset="0"/>
                          </a:rPr>
                        </m:ctrlPr>
                      </m:sSupPr>
                      <m:e>
                        <m:r>
                          <a:rPr lang="en-US" i="1" dirty="0">
                            <a:latin typeface="Cambria Math" panose="02040503050406030204" pitchFamily="18" charset="0"/>
                          </a:rPr>
                          <m:t>𝐷</m:t>
                        </m:r>
                      </m:e>
                      <m:sup>
                        <m:r>
                          <a:rPr lang="en-US" i="1" dirty="0">
                            <a:latin typeface="Cambria Math" panose="02040503050406030204" pitchFamily="18" charset="0"/>
                          </a:rPr>
                          <m:t>2</m:t>
                        </m:r>
                      </m:sup>
                    </m:sSup>
                  </m:oMath>
                </a14:m>
                <a:r>
                  <a:rPr lang="en-US" dirty="0"/>
                  <a:t> params</a:t>
                </a:r>
              </a:p>
              <a:p>
                <a:pPr lvl="1"/>
                <a:r>
                  <a:rPr lang="en-US" dirty="0"/>
                  <a:t>Two layers of non-linear activation functions increases CNN depth, hence larger model capacity</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D4E410E2-58BF-4526-A250-7D67A508FEB1}"/>
                  </a:ext>
                </a:extLst>
              </p:cNvPr>
              <p:cNvSpPr>
                <a:spLocks noGrp="1" noRot="1" noChangeAspect="1" noMove="1" noResize="1" noEditPoints="1" noAdjustHandles="1" noChangeArrowheads="1" noChangeShapeType="1" noTextEdit="1"/>
              </p:cNvSpPr>
              <p:nvPr>
                <p:ph idx="1"/>
              </p:nvPr>
            </p:nvSpPr>
            <p:spPr>
              <a:xfrm>
                <a:off x="179512" y="1122325"/>
                <a:ext cx="8712968" cy="2057185"/>
              </a:xfrm>
              <a:blipFill>
                <a:blip r:embed="rId3"/>
                <a:stretch>
                  <a:fillRect l="-420" t="-4142" r="-280" b="-207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DAFB41-2CF7-4359-84AF-CA1D6EDD1885}"/>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3074" name="Picture 2">
            <a:extLst>
              <a:ext uri="{FF2B5EF4-FFF2-40B4-BE49-F238E27FC236}">
                <a16:creationId xmlns:a16="http://schemas.microsoft.com/office/drawing/2014/main" id="{2CA1746E-E39D-43B2-9FE5-8EE5BB20E3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1680" y="2887797"/>
            <a:ext cx="4939121" cy="371201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C9BD9FD-4347-4A5C-BFC1-2D9EEE7F58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522" y="3244266"/>
            <a:ext cx="3849158" cy="28809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631BA5F-4A7B-419B-BD9F-467D926A050F}"/>
              </a:ext>
            </a:extLst>
          </p:cNvPr>
          <p:cNvSpPr txBox="1"/>
          <p:nvPr/>
        </p:nvSpPr>
        <p:spPr>
          <a:xfrm>
            <a:off x="3491880" y="6599807"/>
            <a:ext cx="2808312" cy="261610"/>
          </a:xfrm>
          <a:prstGeom prst="rect">
            <a:avLst/>
          </a:prstGeom>
          <a:noFill/>
        </p:spPr>
        <p:txBody>
          <a:bodyPr wrap="square">
            <a:spAutoFit/>
          </a:bodyPr>
          <a:lstStyle/>
          <a:p>
            <a:r>
              <a:rPr lang="en-SE" sz="1100" dirty="0"/>
              <a:t>https://zhuanlan.zhihu.com/p/79258431</a:t>
            </a:r>
          </a:p>
        </p:txBody>
      </p:sp>
    </p:spTree>
    <p:extLst>
      <p:ext uri="{BB962C8B-B14F-4D97-AF65-F5344CB8AC3E}">
        <p14:creationId xmlns:p14="http://schemas.microsoft.com/office/powerpoint/2010/main" val="26208060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C05A8-A0F7-426F-9CB1-314A4F9D032D}"/>
              </a:ext>
            </a:extLst>
          </p:cNvPr>
          <p:cNvSpPr>
            <a:spLocks noGrp="1"/>
          </p:cNvSpPr>
          <p:nvPr>
            <p:ph type="title"/>
          </p:nvPr>
        </p:nvSpPr>
        <p:spPr>
          <a:xfrm>
            <a:off x="457200" y="139406"/>
            <a:ext cx="8229600" cy="868362"/>
          </a:xfrm>
        </p:spPr>
        <p:txBody>
          <a:bodyPr/>
          <a:lstStyle/>
          <a:p>
            <a:r>
              <a:rPr lang="en-US" b="0" i="0" dirty="0" err="1">
                <a:solidFill>
                  <a:srgbClr val="000000"/>
                </a:solidFill>
                <a:effectLst/>
                <a:latin typeface="Roboto"/>
              </a:rPr>
              <a:t>VGGNet</a:t>
            </a:r>
            <a:r>
              <a:rPr lang="en-US" b="0" i="0" dirty="0">
                <a:solidFill>
                  <a:srgbClr val="000000"/>
                </a:solidFill>
                <a:effectLst/>
                <a:latin typeface="Roboto"/>
              </a:rPr>
              <a:t> No. Params</a:t>
            </a:r>
            <a:endParaRPr lang="en-SE" dirty="0"/>
          </a:p>
        </p:txBody>
      </p:sp>
      <p:sp>
        <p:nvSpPr>
          <p:cNvPr id="3" name="Content Placeholder 2">
            <a:extLst>
              <a:ext uri="{FF2B5EF4-FFF2-40B4-BE49-F238E27FC236}">
                <a16:creationId xmlns:a16="http://schemas.microsoft.com/office/drawing/2014/main" id="{F9D008DB-AFE5-43F3-91F0-F837ABFAC6BA}"/>
              </a:ext>
            </a:extLst>
          </p:cNvPr>
          <p:cNvSpPr>
            <a:spLocks noGrp="1"/>
          </p:cNvSpPr>
          <p:nvPr>
            <p:ph idx="1"/>
          </p:nvPr>
        </p:nvSpPr>
        <p:spPr>
          <a:xfrm>
            <a:off x="354360" y="6152020"/>
            <a:ext cx="8435280" cy="756030"/>
          </a:xfrm>
        </p:spPr>
        <p:txBody>
          <a:bodyPr>
            <a:normAutofit fontScale="55000" lnSpcReduction="20000"/>
          </a:bodyPr>
          <a:lstStyle/>
          <a:p>
            <a:r>
              <a:rPr lang="en-US" dirty="0"/>
              <a:t>Memory refers to memory size of activation maps</a:t>
            </a:r>
          </a:p>
          <a:p>
            <a:r>
              <a:rPr lang="en-US" dirty="0"/>
              <a:t>For ease of calculation, only the No. weights are counted, not the biases</a:t>
            </a:r>
            <a:endParaRPr lang="en-SE" dirty="0"/>
          </a:p>
        </p:txBody>
      </p:sp>
      <p:sp>
        <p:nvSpPr>
          <p:cNvPr id="4" name="Slide Number Placeholder 3">
            <a:extLst>
              <a:ext uri="{FF2B5EF4-FFF2-40B4-BE49-F238E27FC236}">
                <a16:creationId xmlns:a16="http://schemas.microsoft.com/office/drawing/2014/main" id="{615DC652-4E91-464D-8683-0C6ABF8660B4}"/>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6" name="Picture 5">
            <a:extLst>
              <a:ext uri="{FF2B5EF4-FFF2-40B4-BE49-F238E27FC236}">
                <a16:creationId xmlns:a16="http://schemas.microsoft.com/office/drawing/2014/main" id="{F991D000-0621-457A-8F97-1CB9131701F7}"/>
              </a:ext>
            </a:extLst>
          </p:cNvPr>
          <p:cNvPicPr>
            <a:picLocks noChangeAspect="1"/>
          </p:cNvPicPr>
          <p:nvPr/>
        </p:nvPicPr>
        <p:blipFill>
          <a:blip r:embed="rId2"/>
          <a:stretch>
            <a:fillRect/>
          </a:stretch>
        </p:blipFill>
        <p:spPr>
          <a:xfrm>
            <a:off x="1153316" y="895436"/>
            <a:ext cx="6837368" cy="5256584"/>
          </a:xfrm>
          <a:prstGeom prst="rect">
            <a:avLst/>
          </a:prstGeom>
        </p:spPr>
      </p:pic>
    </p:spTree>
    <p:extLst>
      <p:ext uri="{BB962C8B-B14F-4D97-AF65-F5344CB8AC3E}">
        <p14:creationId xmlns:p14="http://schemas.microsoft.com/office/powerpoint/2010/main" val="29635792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36C00-6CD4-44B5-815B-51C1E5A3746B}"/>
              </a:ext>
            </a:extLst>
          </p:cNvPr>
          <p:cNvSpPr>
            <a:spLocks noGrp="1"/>
          </p:cNvSpPr>
          <p:nvPr>
            <p:ph type="title"/>
          </p:nvPr>
        </p:nvSpPr>
        <p:spPr>
          <a:xfrm>
            <a:off x="439663" y="161256"/>
            <a:ext cx="6635080" cy="868362"/>
          </a:xfrm>
        </p:spPr>
        <p:txBody>
          <a:bodyPr/>
          <a:lstStyle/>
          <a:p>
            <a:r>
              <a:rPr kumimoji="0" lang="en-US" sz="4000" b="0" i="0" u="none" strike="noStrike" kern="0" cap="none" spc="0" normalizeH="0" baseline="0" noProof="0" dirty="0" err="1">
                <a:ln>
                  <a:noFill/>
                </a:ln>
                <a:solidFill>
                  <a:srgbClr val="000000"/>
                </a:solidFill>
                <a:effectLst/>
                <a:uLnTx/>
                <a:uFillTx/>
                <a:latin typeface="Arial"/>
                <a:ea typeface="+mj-ea"/>
                <a:cs typeface="+mj-cs"/>
              </a:rPr>
              <a:t>VGGNet</a:t>
            </a:r>
            <a:r>
              <a:rPr kumimoji="0" lang="en-US" sz="4000" b="0" i="0" u="none" strike="noStrike" kern="0" cap="none" spc="0" normalizeH="0" baseline="0" noProof="0" dirty="0">
                <a:ln>
                  <a:noFill/>
                </a:ln>
                <a:solidFill>
                  <a:srgbClr val="000000"/>
                </a:solidFill>
                <a:effectLst/>
                <a:uLnTx/>
                <a:uFillTx/>
                <a:latin typeface="Arial"/>
                <a:ea typeface="+mj-ea"/>
                <a:cs typeface="+mj-cs"/>
              </a:rPr>
              <a:t> Variants</a:t>
            </a:r>
            <a:endParaRPr lang="en-SE" dirty="0"/>
          </a:p>
        </p:txBody>
      </p:sp>
      <p:sp>
        <p:nvSpPr>
          <p:cNvPr id="3" name="Content Placeholder 2">
            <a:extLst>
              <a:ext uri="{FF2B5EF4-FFF2-40B4-BE49-F238E27FC236}">
                <a16:creationId xmlns:a16="http://schemas.microsoft.com/office/drawing/2014/main" id="{9DF8BFFF-69DB-4F76-8E9B-508D16E5BDCA}"/>
              </a:ext>
            </a:extLst>
          </p:cNvPr>
          <p:cNvSpPr>
            <a:spLocks noGrp="1"/>
          </p:cNvSpPr>
          <p:nvPr>
            <p:ph idx="1"/>
          </p:nvPr>
        </p:nvSpPr>
        <p:spPr>
          <a:xfrm>
            <a:off x="457200" y="3212976"/>
            <a:ext cx="3610744" cy="3187824"/>
          </a:xfrm>
        </p:spPr>
        <p:txBody>
          <a:bodyPr/>
          <a:lstStyle/>
          <a:p>
            <a:endParaRPr lang="en-SE" dirty="0"/>
          </a:p>
        </p:txBody>
      </p:sp>
      <p:sp>
        <p:nvSpPr>
          <p:cNvPr id="4" name="Slide Number Placeholder 3">
            <a:extLst>
              <a:ext uri="{FF2B5EF4-FFF2-40B4-BE49-F238E27FC236}">
                <a16:creationId xmlns:a16="http://schemas.microsoft.com/office/drawing/2014/main" id="{5422626C-B117-4DF4-B459-CBDF1F41B1DC}"/>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5122" name="Picture 2">
            <a:extLst>
              <a:ext uri="{FF2B5EF4-FFF2-40B4-BE49-F238E27FC236}">
                <a16:creationId xmlns:a16="http://schemas.microsoft.com/office/drawing/2014/main" id="{6BD38278-7C9C-4B54-8E7F-754AB3F5EC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903" y="1054720"/>
            <a:ext cx="5742193" cy="580328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C5B3E1B-C3EB-4BFF-BD4C-BBC165C7B728}"/>
              </a:ext>
            </a:extLst>
          </p:cNvPr>
          <p:cNvSpPr/>
          <p:nvPr/>
        </p:nvSpPr>
        <p:spPr bwMode="auto">
          <a:xfrm>
            <a:off x="5508104" y="1241648"/>
            <a:ext cx="936104" cy="463562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TextBox 5">
            <a:extLst>
              <a:ext uri="{FF2B5EF4-FFF2-40B4-BE49-F238E27FC236}">
                <a16:creationId xmlns:a16="http://schemas.microsoft.com/office/drawing/2014/main" id="{81C60010-A4C8-4113-9BAD-4B9920B333AE}"/>
              </a:ext>
            </a:extLst>
          </p:cNvPr>
          <p:cNvSpPr txBox="1"/>
          <p:nvPr/>
        </p:nvSpPr>
        <p:spPr>
          <a:xfrm>
            <a:off x="6606276" y="496669"/>
            <a:ext cx="2569934" cy="646331"/>
          </a:xfrm>
          <a:prstGeom prst="rect">
            <a:avLst/>
          </a:prstGeom>
          <a:noFill/>
        </p:spPr>
        <p:txBody>
          <a:bodyPr wrap="none" rtlCol="0">
            <a:spAutoFit/>
          </a:bodyPr>
          <a:lstStyle/>
          <a:p>
            <a:r>
              <a:rPr lang="en-US" dirty="0">
                <a:solidFill>
                  <a:srgbClr val="C00000"/>
                </a:solidFill>
              </a:rPr>
              <a:t>Best performing variant</a:t>
            </a:r>
          </a:p>
          <a:p>
            <a:r>
              <a:rPr lang="en-US" dirty="0">
                <a:solidFill>
                  <a:srgbClr val="C00000"/>
                </a:solidFill>
              </a:rPr>
              <a:t>VGG-16</a:t>
            </a:r>
            <a:endParaRPr lang="en-SE" dirty="0">
              <a:solidFill>
                <a:srgbClr val="C00000"/>
              </a:solidFill>
            </a:endParaRPr>
          </a:p>
        </p:txBody>
      </p:sp>
      <p:cxnSp>
        <p:nvCxnSpPr>
          <p:cNvPr id="8" name="Straight Arrow Connector 7">
            <a:extLst>
              <a:ext uri="{FF2B5EF4-FFF2-40B4-BE49-F238E27FC236}">
                <a16:creationId xmlns:a16="http://schemas.microsoft.com/office/drawing/2014/main" id="{B1C876FC-64A9-42AB-A3C6-F251EC25C563}"/>
              </a:ext>
            </a:extLst>
          </p:cNvPr>
          <p:cNvCxnSpPr>
            <a:stCxn id="6" idx="1"/>
          </p:cNvCxnSpPr>
          <p:nvPr/>
        </p:nvCxnSpPr>
        <p:spPr bwMode="auto">
          <a:xfrm flipH="1">
            <a:off x="6300192" y="819835"/>
            <a:ext cx="306084" cy="421813"/>
          </a:xfrm>
          <a:prstGeom prst="straightConnector1">
            <a:avLst/>
          </a:prstGeom>
          <a:noFill/>
          <a:ln w="25400" cap="flat" cmpd="sng" algn="ctr">
            <a:solidFill>
              <a:srgbClr val="C00000"/>
            </a:solidFill>
            <a:prstDash val="solid"/>
            <a:round/>
            <a:headEnd type="none" w="med" len="med"/>
            <a:tailEnd type="triangle"/>
          </a:ln>
          <a:effectLst/>
        </p:spPr>
      </p:cxnSp>
    </p:spTree>
    <p:extLst>
      <p:ext uri="{BB962C8B-B14F-4D97-AF65-F5344CB8AC3E}">
        <p14:creationId xmlns:p14="http://schemas.microsoft.com/office/powerpoint/2010/main" val="12365654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20301-3EEF-42F6-8F9E-14752F9886F9}"/>
              </a:ext>
            </a:extLst>
          </p:cNvPr>
          <p:cNvSpPr>
            <a:spLocks noGrp="1"/>
          </p:cNvSpPr>
          <p:nvPr>
            <p:ph type="title"/>
          </p:nvPr>
        </p:nvSpPr>
        <p:spPr/>
        <p:txBody>
          <a:bodyPr/>
          <a:lstStyle/>
          <a:p>
            <a:r>
              <a:rPr lang="en-US" sz="3600" spc="-5" dirty="0"/>
              <a:t>Case Study:</a:t>
            </a:r>
            <a:r>
              <a:rPr lang="en-US" sz="3600" spc="-30" dirty="0"/>
              <a:t> </a:t>
            </a:r>
            <a:r>
              <a:rPr lang="en-US" sz="3600" spc="-5" dirty="0" err="1"/>
              <a:t>GoogLeNet</a:t>
            </a:r>
            <a:r>
              <a:rPr lang="en-US" sz="3600" spc="-5" dirty="0"/>
              <a:t> [</a:t>
            </a:r>
            <a:r>
              <a:rPr lang="en-US" sz="3600" spc="-5" dirty="0" err="1"/>
              <a:t>Szegedy</a:t>
            </a:r>
            <a:r>
              <a:rPr lang="en-US" sz="3600" spc="-5" dirty="0"/>
              <a:t> et al., 2014]</a:t>
            </a:r>
            <a:endParaRPr lang="en-SE" sz="3600" dirty="0"/>
          </a:p>
        </p:txBody>
      </p:sp>
      <p:sp>
        <p:nvSpPr>
          <p:cNvPr id="3" name="Content Placeholder 2">
            <a:extLst>
              <a:ext uri="{FF2B5EF4-FFF2-40B4-BE49-F238E27FC236}">
                <a16:creationId xmlns:a16="http://schemas.microsoft.com/office/drawing/2014/main" id="{6782B778-E23B-4F6F-A92A-3500315E2035}"/>
              </a:ext>
            </a:extLst>
          </p:cNvPr>
          <p:cNvSpPr>
            <a:spLocks noGrp="1"/>
          </p:cNvSpPr>
          <p:nvPr>
            <p:ph idx="1"/>
          </p:nvPr>
        </p:nvSpPr>
        <p:spPr/>
        <p:txBody>
          <a:bodyPr/>
          <a:lstStyle/>
          <a:p>
            <a:r>
              <a:rPr lang="en-US" sz="3200" dirty="0"/>
              <a:t>ImageNet top 5 error: 6.7%</a:t>
            </a:r>
            <a:endParaRPr lang="en-SE" dirty="0"/>
          </a:p>
        </p:txBody>
      </p:sp>
      <p:sp>
        <p:nvSpPr>
          <p:cNvPr id="4" name="Slide Number Placeholder 3">
            <a:extLst>
              <a:ext uri="{FF2B5EF4-FFF2-40B4-BE49-F238E27FC236}">
                <a16:creationId xmlns:a16="http://schemas.microsoft.com/office/drawing/2014/main" id="{819877DA-452C-460D-8FE6-F8487B336549}"/>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sp>
        <p:nvSpPr>
          <p:cNvPr id="7" name="object 4">
            <a:extLst>
              <a:ext uri="{FF2B5EF4-FFF2-40B4-BE49-F238E27FC236}">
                <a16:creationId xmlns:a16="http://schemas.microsoft.com/office/drawing/2014/main" id="{39AAE1E3-1A53-473B-801B-E12C353A6827}"/>
              </a:ext>
            </a:extLst>
          </p:cNvPr>
          <p:cNvSpPr/>
          <p:nvPr/>
        </p:nvSpPr>
        <p:spPr>
          <a:xfrm>
            <a:off x="-38614" y="2073779"/>
            <a:ext cx="9208098" cy="2710442"/>
          </a:xfrm>
          <a:prstGeom prst="rect">
            <a:avLst/>
          </a:prstGeom>
          <a:blipFill>
            <a:blip r:embed="rId2" cstate="print"/>
            <a:stretch>
              <a:fillRect/>
            </a:stretch>
          </a:blipFill>
        </p:spPr>
        <p:txBody>
          <a:bodyPr wrap="square" lIns="0" tIns="0" rIns="0" bIns="0" rtlCol="0"/>
          <a:lstStyle/>
          <a:p>
            <a:endParaRPr/>
          </a:p>
        </p:txBody>
      </p:sp>
      <p:sp>
        <p:nvSpPr>
          <p:cNvPr id="8" name="object 7">
            <a:extLst>
              <a:ext uri="{FF2B5EF4-FFF2-40B4-BE49-F238E27FC236}">
                <a16:creationId xmlns:a16="http://schemas.microsoft.com/office/drawing/2014/main" id="{45A1D429-B7C1-458F-BAC7-A08AFA66E973}"/>
              </a:ext>
            </a:extLst>
          </p:cNvPr>
          <p:cNvSpPr/>
          <p:nvPr/>
        </p:nvSpPr>
        <p:spPr>
          <a:xfrm>
            <a:off x="628056" y="4509892"/>
            <a:ext cx="3720717" cy="1917196"/>
          </a:xfrm>
          <a:prstGeom prst="rect">
            <a:avLst/>
          </a:prstGeom>
          <a:blipFill>
            <a:blip r:embed="rId3" cstate="print"/>
            <a:stretch>
              <a:fillRect/>
            </a:stretch>
          </a:blipFill>
        </p:spPr>
        <p:txBody>
          <a:bodyPr wrap="square" lIns="0" tIns="0" rIns="0" bIns="0" rtlCol="0"/>
          <a:lstStyle/>
          <a:p>
            <a:endParaRPr/>
          </a:p>
        </p:txBody>
      </p:sp>
      <p:sp>
        <p:nvSpPr>
          <p:cNvPr id="9" name="object 8">
            <a:extLst>
              <a:ext uri="{FF2B5EF4-FFF2-40B4-BE49-F238E27FC236}">
                <a16:creationId xmlns:a16="http://schemas.microsoft.com/office/drawing/2014/main" id="{514362F1-5CED-491C-BB58-51EA015B7A8F}"/>
              </a:ext>
            </a:extLst>
          </p:cNvPr>
          <p:cNvSpPr txBox="1"/>
          <p:nvPr/>
        </p:nvSpPr>
        <p:spPr>
          <a:xfrm>
            <a:off x="4485153" y="5667361"/>
            <a:ext cx="3004699" cy="369332"/>
          </a:xfrm>
          <a:prstGeom prst="rect">
            <a:avLst/>
          </a:prstGeom>
        </p:spPr>
        <p:txBody>
          <a:bodyPr vert="horz" wrap="square" lIns="0" tIns="0" rIns="0" bIns="0" rtlCol="0">
            <a:spAutoFit/>
          </a:bodyPr>
          <a:lstStyle/>
          <a:p>
            <a:pPr marL="12700">
              <a:lnSpc>
                <a:spcPct val="100000"/>
              </a:lnSpc>
            </a:pPr>
            <a:r>
              <a:rPr sz="2400" spc="-5" dirty="0">
                <a:latin typeface="Arial"/>
                <a:cs typeface="Arial"/>
              </a:rPr>
              <a:t>Inception</a:t>
            </a:r>
            <a:r>
              <a:rPr sz="2400" spc="-40" dirty="0">
                <a:latin typeface="Arial"/>
                <a:cs typeface="Arial"/>
              </a:rPr>
              <a:t> </a:t>
            </a:r>
            <a:r>
              <a:rPr sz="2400" spc="-5" dirty="0">
                <a:latin typeface="Arial"/>
                <a:cs typeface="Arial"/>
              </a:rPr>
              <a:t>module</a:t>
            </a:r>
            <a:endParaRPr sz="2400" dirty="0">
              <a:latin typeface="Arial"/>
              <a:cs typeface="Arial"/>
            </a:endParaRPr>
          </a:p>
        </p:txBody>
      </p:sp>
    </p:spTree>
    <p:extLst>
      <p:ext uri="{BB962C8B-B14F-4D97-AF65-F5344CB8AC3E}">
        <p14:creationId xmlns:p14="http://schemas.microsoft.com/office/powerpoint/2010/main" val="33085617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57DC5-2372-4DF2-BB1A-9DBB029D738C}"/>
              </a:ext>
            </a:extLst>
          </p:cNvPr>
          <p:cNvSpPr>
            <a:spLocks noGrp="1"/>
          </p:cNvSpPr>
          <p:nvPr>
            <p:ph type="title"/>
          </p:nvPr>
        </p:nvSpPr>
        <p:spPr/>
        <p:txBody>
          <a:bodyPr/>
          <a:lstStyle/>
          <a:p>
            <a:r>
              <a:rPr lang="en-US" sz="4000" spc="-5" dirty="0" err="1"/>
              <a:t>GoogLeNet</a:t>
            </a:r>
            <a:r>
              <a:rPr lang="en-US" sz="4000" spc="-5" dirty="0"/>
              <a:t> Size</a:t>
            </a:r>
            <a:endParaRPr lang="en-SE" dirty="0"/>
          </a:p>
        </p:txBody>
      </p:sp>
      <p:sp>
        <p:nvSpPr>
          <p:cNvPr id="3" name="Content Placeholder 2">
            <a:extLst>
              <a:ext uri="{FF2B5EF4-FFF2-40B4-BE49-F238E27FC236}">
                <a16:creationId xmlns:a16="http://schemas.microsoft.com/office/drawing/2014/main" id="{1B780E6F-FBCA-41D6-AC3C-38F8EDA4B9B8}"/>
              </a:ext>
            </a:extLst>
          </p:cNvPr>
          <p:cNvSpPr>
            <a:spLocks noGrp="1"/>
          </p:cNvSpPr>
          <p:nvPr>
            <p:ph idx="1"/>
          </p:nvPr>
        </p:nvSpPr>
        <p:spPr>
          <a:xfrm>
            <a:off x="457200" y="1295400"/>
            <a:ext cx="8229600" cy="2117357"/>
          </a:xfrm>
        </p:spPr>
        <p:txBody>
          <a:bodyPr/>
          <a:lstStyle/>
          <a:p>
            <a:r>
              <a:rPr lang="en-US" sz="2800" dirty="0"/>
              <a:t>Compared to </a:t>
            </a:r>
            <a:r>
              <a:rPr lang="en-US" sz="2800" dirty="0" err="1"/>
              <a:t>AlexNet</a:t>
            </a:r>
            <a:r>
              <a:rPr lang="en-US" sz="2800" dirty="0"/>
              <a:t>:</a:t>
            </a:r>
          </a:p>
          <a:p>
            <a:pPr lvl="1"/>
            <a:r>
              <a:rPr lang="en-US" sz="2400" dirty="0"/>
              <a:t>12x less params (only 5M, due to no FC layers), 2x more compute (due to more CONV layers)</a:t>
            </a:r>
          </a:p>
        </p:txBody>
      </p:sp>
      <p:sp>
        <p:nvSpPr>
          <p:cNvPr id="4" name="Slide Number Placeholder 3">
            <a:extLst>
              <a:ext uri="{FF2B5EF4-FFF2-40B4-BE49-F238E27FC236}">
                <a16:creationId xmlns:a16="http://schemas.microsoft.com/office/drawing/2014/main" id="{B801D901-47BF-46D7-A040-AFD28A9B5302}"/>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
        <p:nvSpPr>
          <p:cNvPr id="5" name="object 5">
            <a:extLst>
              <a:ext uri="{FF2B5EF4-FFF2-40B4-BE49-F238E27FC236}">
                <a16:creationId xmlns:a16="http://schemas.microsoft.com/office/drawing/2014/main" id="{B070F018-BFB9-4446-B613-005376D97637}"/>
              </a:ext>
            </a:extLst>
          </p:cNvPr>
          <p:cNvSpPr/>
          <p:nvPr/>
        </p:nvSpPr>
        <p:spPr>
          <a:xfrm>
            <a:off x="1251763" y="2924944"/>
            <a:ext cx="6640473" cy="352839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6110951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9789B-6A76-4701-9E39-C31534FCFCE6}"/>
              </a:ext>
            </a:extLst>
          </p:cNvPr>
          <p:cNvSpPr>
            <a:spLocks noGrp="1"/>
          </p:cNvSpPr>
          <p:nvPr>
            <p:ph type="title"/>
          </p:nvPr>
        </p:nvSpPr>
        <p:spPr>
          <a:xfrm>
            <a:off x="457200" y="274638"/>
            <a:ext cx="8435280" cy="868362"/>
          </a:xfrm>
        </p:spPr>
        <p:txBody>
          <a:bodyPr/>
          <a:lstStyle/>
          <a:p>
            <a:r>
              <a:rPr lang="en-US" sz="3600" dirty="0"/>
              <a:t>Case Study: Residual Networks (</a:t>
            </a:r>
            <a:r>
              <a:rPr lang="en-US" sz="3600" dirty="0" err="1"/>
              <a:t>ResNet</a:t>
            </a:r>
            <a:r>
              <a:rPr lang="en-US" sz="3600" dirty="0"/>
              <a:t>) [He et al. 2015]</a:t>
            </a:r>
            <a:endParaRPr lang="en-SE" sz="3600" dirty="0"/>
          </a:p>
        </p:txBody>
      </p:sp>
      <p:sp>
        <p:nvSpPr>
          <p:cNvPr id="3" name="Content Placeholder 2">
            <a:extLst>
              <a:ext uri="{FF2B5EF4-FFF2-40B4-BE49-F238E27FC236}">
                <a16:creationId xmlns:a16="http://schemas.microsoft.com/office/drawing/2014/main" id="{2FD565DC-5E6E-4E09-A186-BF614DFAA06B}"/>
              </a:ext>
            </a:extLst>
          </p:cNvPr>
          <p:cNvSpPr>
            <a:spLocks noGrp="1"/>
          </p:cNvSpPr>
          <p:nvPr>
            <p:ph idx="1"/>
          </p:nvPr>
        </p:nvSpPr>
        <p:spPr>
          <a:xfrm>
            <a:off x="457200" y="1556792"/>
            <a:ext cx="8579296" cy="4844008"/>
          </a:xfrm>
        </p:spPr>
        <p:txBody>
          <a:bodyPr/>
          <a:lstStyle/>
          <a:p>
            <a:r>
              <a:rPr lang="en-US" dirty="0"/>
              <a:t>Based on VGG-19, adding more layers and skip connections</a:t>
            </a:r>
          </a:p>
          <a:p>
            <a:r>
              <a:rPr lang="en-US" sz="3200" dirty="0"/>
              <a:t>ImageNet top 5 error: 3.6%</a:t>
            </a:r>
            <a:endParaRPr lang="en-SE" dirty="0"/>
          </a:p>
          <a:p>
            <a:endParaRPr lang="en-SE" dirty="0"/>
          </a:p>
        </p:txBody>
      </p:sp>
      <p:sp>
        <p:nvSpPr>
          <p:cNvPr id="4" name="Slide Number Placeholder 3">
            <a:extLst>
              <a:ext uri="{FF2B5EF4-FFF2-40B4-BE49-F238E27FC236}">
                <a16:creationId xmlns:a16="http://schemas.microsoft.com/office/drawing/2014/main" id="{723FF298-2DEC-443A-9AF8-53561126247F}"/>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sp>
        <p:nvSpPr>
          <p:cNvPr id="8" name="object 6">
            <a:extLst>
              <a:ext uri="{FF2B5EF4-FFF2-40B4-BE49-F238E27FC236}">
                <a16:creationId xmlns:a16="http://schemas.microsoft.com/office/drawing/2014/main" id="{285C1D50-3A29-469E-84D5-08D0D32CE172}"/>
              </a:ext>
            </a:extLst>
          </p:cNvPr>
          <p:cNvSpPr/>
          <p:nvPr/>
        </p:nvSpPr>
        <p:spPr>
          <a:xfrm>
            <a:off x="688331" y="3716474"/>
            <a:ext cx="2724144" cy="2543157"/>
          </a:xfrm>
          <a:prstGeom prst="rect">
            <a:avLst/>
          </a:prstGeom>
          <a:blipFill>
            <a:blip r:embed="rId2"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5C5969B8-6826-48D0-9171-5A6DA683367B}"/>
              </a:ext>
            </a:extLst>
          </p:cNvPr>
          <p:cNvSpPr/>
          <p:nvPr/>
        </p:nvSpPr>
        <p:spPr>
          <a:xfrm>
            <a:off x="683568" y="3711712"/>
            <a:ext cx="2733675" cy="2552700"/>
          </a:xfrm>
          <a:custGeom>
            <a:avLst/>
            <a:gdLst/>
            <a:ahLst/>
            <a:cxnLst/>
            <a:rect l="l" t="t" r="r" b="b"/>
            <a:pathLst>
              <a:path w="2733675" h="2552700">
                <a:moveTo>
                  <a:pt x="0" y="0"/>
                </a:moveTo>
                <a:lnTo>
                  <a:pt x="2733681" y="0"/>
                </a:lnTo>
                <a:lnTo>
                  <a:pt x="2733681" y="2552694"/>
                </a:lnTo>
                <a:lnTo>
                  <a:pt x="0" y="2552694"/>
                </a:lnTo>
                <a:lnTo>
                  <a:pt x="0" y="0"/>
                </a:lnTo>
                <a:close/>
              </a:path>
            </a:pathLst>
          </a:custGeom>
          <a:ln w="9524">
            <a:solidFill>
              <a:srgbClr val="666666"/>
            </a:solidFill>
          </a:ln>
        </p:spPr>
        <p:txBody>
          <a:bodyPr wrap="square" lIns="0" tIns="0" rIns="0" bIns="0" rtlCol="0"/>
          <a:lstStyle/>
          <a:p>
            <a:endParaRPr/>
          </a:p>
        </p:txBody>
      </p:sp>
      <p:sp>
        <p:nvSpPr>
          <p:cNvPr id="10" name="object 8">
            <a:extLst>
              <a:ext uri="{FF2B5EF4-FFF2-40B4-BE49-F238E27FC236}">
                <a16:creationId xmlns:a16="http://schemas.microsoft.com/office/drawing/2014/main" id="{9331DBB4-E3C7-48A8-B3FC-5A523A7AABC9}"/>
              </a:ext>
            </a:extLst>
          </p:cNvPr>
          <p:cNvSpPr/>
          <p:nvPr/>
        </p:nvSpPr>
        <p:spPr>
          <a:xfrm>
            <a:off x="4720766" y="3649787"/>
            <a:ext cx="4076691" cy="2676519"/>
          </a:xfrm>
          <a:prstGeom prst="rect">
            <a:avLst/>
          </a:prstGeom>
          <a:blipFill>
            <a:blip r:embed="rId3"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id="{C428FD71-CBAE-4CC6-BBF1-1DBE24345034}"/>
              </a:ext>
            </a:extLst>
          </p:cNvPr>
          <p:cNvSpPr/>
          <p:nvPr/>
        </p:nvSpPr>
        <p:spPr>
          <a:xfrm>
            <a:off x="4716016" y="3645024"/>
            <a:ext cx="4086225" cy="2686050"/>
          </a:xfrm>
          <a:custGeom>
            <a:avLst/>
            <a:gdLst/>
            <a:ahLst/>
            <a:cxnLst/>
            <a:rect l="l" t="t" r="r" b="b"/>
            <a:pathLst>
              <a:path w="4086225" h="2686050">
                <a:moveTo>
                  <a:pt x="0" y="0"/>
                </a:moveTo>
                <a:lnTo>
                  <a:pt x="4086191" y="0"/>
                </a:lnTo>
                <a:lnTo>
                  <a:pt x="4086191" y="2686057"/>
                </a:lnTo>
                <a:lnTo>
                  <a:pt x="0" y="2686057"/>
                </a:lnTo>
                <a:lnTo>
                  <a:pt x="0" y="0"/>
                </a:lnTo>
                <a:close/>
              </a:path>
            </a:pathLst>
          </a:custGeom>
          <a:ln w="9524">
            <a:solidFill>
              <a:srgbClr val="666666"/>
            </a:solidFill>
          </a:ln>
        </p:spPr>
        <p:txBody>
          <a:bodyPr wrap="square" lIns="0" tIns="0" rIns="0" bIns="0" rtlCol="0"/>
          <a:lstStyle/>
          <a:p>
            <a:endParaRPr/>
          </a:p>
        </p:txBody>
      </p:sp>
      <p:sp>
        <p:nvSpPr>
          <p:cNvPr id="13" name="object 11">
            <a:extLst>
              <a:ext uri="{FF2B5EF4-FFF2-40B4-BE49-F238E27FC236}">
                <a16:creationId xmlns:a16="http://schemas.microsoft.com/office/drawing/2014/main" id="{519AEE1E-F157-41F6-995C-60642BDCCFEC}"/>
              </a:ext>
            </a:extLst>
          </p:cNvPr>
          <p:cNvSpPr/>
          <p:nvPr/>
        </p:nvSpPr>
        <p:spPr>
          <a:xfrm>
            <a:off x="4398292" y="4959484"/>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5" name="Arrow: Right 4">
            <a:extLst>
              <a:ext uri="{FF2B5EF4-FFF2-40B4-BE49-F238E27FC236}">
                <a16:creationId xmlns:a16="http://schemas.microsoft.com/office/drawing/2014/main" id="{79591EA6-2FF5-4587-8DD4-CA86CE440581}"/>
              </a:ext>
            </a:extLst>
          </p:cNvPr>
          <p:cNvSpPr/>
          <p:nvPr/>
        </p:nvSpPr>
        <p:spPr bwMode="auto">
          <a:xfrm>
            <a:off x="3751717" y="4717168"/>
            <a:ext cx="676267"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9050969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1162A-1558-454A-8D38-64F412658395}"/>
              </a:ext>
            </a:extLst>
          </p:cNvPr>
          <p:cNvSpPr>
            <a:spLocks noGrp="1"/>
          </p:cNvSpPr>
          <p:nvPr>
            <p:ph type="title"/>
          </p:nvPr>
        </p:nvSpPr>
        <p:spPr>
          <a:xfrm>
            <a:off x="457200" y="274638"/>
            <a:ext cx="8003232" cy="868362"/>
          </a:xfrm>
        </p:spPr>
        <p:txBody>
          <a:bodyPr/>
          <a:lstStyle/>
          <a:p>
            <a:r>
              <a:rPr lang="en-US" dirty="0" err="1"/>
              <a:t>ResNet</a:t>
            </a:r>
            <a:r>
              <a:rPr lang="en-US" dirty="0"/>
              <a:t> Variants</a:t>
            </a:r>
            <a:endParaRPr lang="en-SE" dirty="0"/>
          </a:p>
        </p:txBody>
      </p:sp>
      <p:sp>
        <p:nvSpPr>
          <p:cNvPr id="4" name="Slide Number Placeholder 3">
            <a:extLst>
              <a:ext uri="{FF2B5EF4-FFF2-40B4-BE49-F238E27FC236}">
                <a16:creationId xmlns:a16="http://schemas.microsoft.com/office/drawing/2014/main" id="{48B2767C-A181-4AD7-AB95-2768EF81D0E7}"/>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
        <p:nvSpPr>
          <p:cNvPr id="8" name="Content Placeholder 2">
            <a:extLst>
              <a:ext uri="{FF2B5EF4-FFF2-40B4-BE49-F238E27FC236}">
                <a16:creationId xmlns:a16="http://schemas.microsoft.com/office/drawing/2014/main" id="{B1D00FAA-DD58-4843-86D0-38E3A8EEA586}"/>
              </a:ext>
            </a:extLst>
          </p:cNvPr>
          <p:cNvSpPr>
            <a:spLocks noGrp="1"/>
          </p:cNvSpPr>
          <p:nvPr>
            <p:ph idx="1"/>
          </p:nvPr>
        </p:nvSpPr>
        <p:spPr>
          <a:xfrm>
            <a:off x="457200" y="1295400"/>
            <a:ext cx="8229600" cy="5105400"/>
          </a:xfrm>
        </p:spPr>
        <p:txBody>
          <a:bodyPr/>
          <a:lstStyle/>
          <a:p>
            <a:r>
              <a:rPr lang="en-US" dirty="0"/>
              <a:t>Right fig shows 34-layer </a:t>
            </a:r>
            <a:r>
              <a:rPr lang="en-US" dirty="0" err="1"/>
              <a:t>ResNet</a:t>
            </a:r>
            <a:endParaRPr lang="en-SE" dirty="0"/>
          </a:p>
        </p:txBody>
      </p:sp>
      <p:sp>
        <p:nvSpPr>
          <p:cNvPr id="10" name="object 6">
            <a:extLst>
              <a:ext uri="{FF2B5EF4-FFF2-40B4-BE49-F238E27FC236}">
                <a16:creationId xmlns:a16="http://schemas.microsoft.com/office/drawing/2014/main" id="{A84FDB78-B392-4CD1-8D25-63F0A31A1937}"/>
              </a:ext>
            </a:extLst>
          </p:cNvPr>
          <p:cNvSpPr/>
          <p:nvPr/>
        </p:nvSpPr>
        <p:spPr>
          <a:xfrm>
            <a:off x="7975369" y="53115"/>
            <a:ext cx="1074415" cy="6602022"/>
          </a:xfrm>
          <a:prstGeom prst="rect">
            <a:avLst/>
          </a:prstGeom>
          <a:blipFill>
            <a:blip r:embed="rId2" cstate="print"/>
            <a:stretch>
              <a:fillRect/>
            </a:stretch>
          </a:blipFill>
        </p:spPr>
        <p:txBody>
          <a:bodyPr wrap="square" lIns="0" tIns="0" rIns="0" bIns="0" rtlCol="0"/>
          <a:lstStyle/>
          <a:p>
            <a:endParaRPr/>
          </a:p>
        </p:txBody>
      </p:sp>
      <p:sp>
        <p:nvSpPr>
          <p:cNvPr id="11" name="object 7">
            <a:extLst>
              <a:ext uri="{FF2B5EF4-FFF2-40B4-BE49-F238E27FC236}">
                <a16:creationId xmlns:a16="http://schemas.microsoft.com/office/drawing/2014/main" id="{BE763A8F-B43A-4AEF-8F63-624BB460124B}"/>
              </a:ext>
            </a:extLst>
          </p:cNvPr>
          <p:cNvSpPr/>
          <p:nvPr/>
        </p:nvSpPr>
        <p:spPr>
          <a:xfrm>
            <a:off x="94216" y="2108947"/>
            <a:ext cx="7906784" cy="3478305"/>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68459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1A97E-EB20-42B6-99B3-9E21DFDFA41F}"/>
              </a:ext>
            </a:extLst>
          </p:cNvPr>
          <p:cNvSpPr>
            <a:spLocks noGrp="1"/>
          </p:cNvSpPr>
          <p:nvPr>
            <p:ph type="title"/>
          </p:nvPr>
        </p:nvSpPr>
        <p:spPr/>
        <p:txBody>
          <a:bodyPr/>
          <a:lstStyle/>
          <a:p>
            <a:r>
              <a:rPr lang="en-US" dirty="0" err="1"/>
              <a:t>ResNet</a:t>
            </a:r>
            <a:r>
              <a:rPr lang="en-US" dirty="0"/>
              <a:t> Skip Connection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9631ED-D01D-4E92-A1CA-C3FE3421E37C}"/>
                  </a:ext>
                </a:extLst>
              </p:cNvPr>
              <p:cNvSpPr>
                <a:spLocks noGrp="1"/>
              </p:cNvSpPr>
              <p:nvPr>
                <p:ph idx="1"/>
              </p:nvPr>
            </p:nvSpPr>
            <p:spPr>
              <a:xfrm>
                <a:off x="457200" y="1143000"/>
                <a:ext cx="8229600" cy="2502024"/>
              </a:xfrm>
            </p:spPr>
            <p:txBody>
              <a:bodyPr>
                <a:normAutofit fontScale="55000" lnSpcReduction="20000"/>
              </a:bodyPr>
              <a:lstStyle/>
              <a:p>
                <a:r>
                  <a:rPr lang="en-US" dirty="0"/>
                  <a:t>In a standard network, output from a given layer is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dirty="0"/>
                  <a:t>In </a:t>
                </a:r>
                <a:r>
                  <a:rPr lang="en-US" dirty="0" err="1"/>
                  <a:t>ResNet</a:t>
                </a:r>
                <a:r>
                  <a:rPr lang="en-US" dirty="0"/>
                  <a:t> w. the identity skip (or short-cut) connection, output from a given layer is </a:t>
                </a: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m:t>
                    </m:r>
                  </m:oMath>
                </a14:m>
                <a:endParaRPr lang="en-US" b="0" dirty="0"/>
              </a:p>
              <a:p>
                <a:pPr lvl="1"/>
                <a:r>
                  <a:rPr lang="en-US" dirty="0"/>
                  <a:t>If identify mapping is close to optimal, then weights can be small to capture minor differences only</a:t>
                </a:r>
                <a:endParaRPr lang="en-US" b="0" dirty="0"/>
              </a:p>
              <a:p>
                <a:r>
                  <a:rPr lang="en-US" dirty="0"/>
                  <a:t>Benefits:</a:t>
                </a:r>
              </a:p>
              <a:p>
                <a:pPr lvl="1"/>
                <a:r>
                  <a:rPr lang="en-US" dirty="0"/>
                  <a:t>Residual connections help in handling the vanishing gradient problem in very deep NNs</a:t>
                </a:r>
              </a:p>
              <a:p>
                <a:pPr lvl="1"/>
                <a:r>
                  <a:rPr lang="en-US" dirty="0"/>
                  <a:t>It is safe to train very deep NNs, because “unnecessary layers” can learn to be identity mapping and do no cause overfitting</a:t>
                </a:r>
              </a:p>
              <a:p>
                <a:endParaRPr lang="en-SE" dirty="0"/>
              </a:p>
            </p:txBody>
          </p:sp>
        </mc:Choice>
        <mc:Fallback xmlns="">
          <p:sp>
            <p:nvSpPr>
              <p:cNvPr id="3" name="Content Placeholder 2">
                <a:extLst>
                  <a:ext uri="{FF2B5EF4-FFF2-40B4-BE49-F238E27FC236}">
                    <a16:creationId xmlns:a16="http://schemas.microsoft.com/office/drawing/2014/main" id="{7D9631ED-D01D-4E92-A1CA-C3FE3421E37C}"/>
                  </a:ext>
                </a:extLst>
              </p:cNvPr>
              <p:cNvSpPr>
                <a:spLocks noGrp="1" noRot="1" noChangeAspect="1" noMove="1" noResize="1" noEditPoints="1" noAdjustHandles="1" noChangeArrowheads="1" noChangeShapeType="1" noTextEdit="1"/>
              </p:cNvSpPr>
              <p:nvPr>
                <p:ph idx="1"/>
              </p:nvPr>
            </p:nvSpPr>
            <p:spPr>
              <a:xfrm>
                <a:off x="457200" y="1143000"/>
                <a:ext cx="8229600" cy="2502024"/>
              </a:xfrm>
              <a:blipFill>
                <a:blip r:embed="rId2"/>
                <a:stretch>
                  <a:fillRect l="-444" t="-3659" r="-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7AEAC80-2F4C-46FC-8AA6-8820948A7F43}"/>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sp>
        <p:nvSpPr>
          <p:cNvPr id="10" name="object 8">
            <a:extLst>
              <a:ext uri="{FF2B5EF4-FFF2-40B4-BE49-F238E27FC236}">
                <a16:creationId xmlns:a16="http://schemas.microsoft.com/office/drawing/2014/main" id="{FA896DEE-4C10-4DA6-B1A7-AE72276D274C}"/>
              </a:ext>
            </a:extLst>
          </p:cNvPr>
          <p:cNvSpPr/>
          <p:nvPr/>
        </p:nvSpPr>
        <p:spPr>
          <a:xfrm>
            <a:off x="2193476" y="3631260"/>
            <a:ext cx="4766620" cy="312948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6902980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15F6D-E40E-47D9-8EC9-D833703B0346}"/>
              </a:ext>
            </a:extLst>
          </p:cNvPr>
          <p:cNvSpPr>
            <a:spLocks noGrp="1"/>
          </p:cNvSpPr>
          <p:nvPr>
            <p:ph type="title"/>
          </p:nvPr>
        </p:nvSpPr>
        <p:spPr/>
        <p:txBody>
          <a:bodyPr/>
          <a:lstStyle/>
          <a:p>
            <a:r>
              <a:rPr lang="en-US" altLang="zh-CN" dirty="0"/>
              <a:t>Consider a 3-layer Network</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C60E94-E778-43ED-A4A4-035E1DEB6E39}"/>
                  </a:ext>
                </a:extLst>
              </p:cNvPr>
              <p:cNvSpPr>
                <a:spLocks noGrp="1"/>
              </p:cNvSpPr>
              <p:nvPr>
                <p:ph idx="1"/>
              </p:nvPr>
            </p:nvSpPr>
            <p:spPr>
              <a:xfrm>
                <a:off x="457200" y="1189482"/>
                <a:ext cx="8229600" cy="3141712"/>
              </a:xfrm>
            </p:spPr>
            <p:txBody>
              <a:bodyPr>
                <a:normAutofit fontScale="62500" lnSpcReduction="20000"/>
              </a:bodyPr>
              <a:lstStyle/>
              <a:p>
                <a:r>
                  <a:rPr lang="en-US" dirty="0"/>
                  <a:t>Standard NN:</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oMath>
                </a14:m>
                <a:endParaRPr lang="en-US" dirty="0"/>
              </a:p>
              <a:p>
                <a:r>
                  <a:rPr lang="en-US" dirty="0" err="1"/>
                  <a:t>ResNet</a:t>
                </a:r>
                <a:r>
                  <a:rPr lang="en-US" dirty="0"/>
                  <a: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endParaRPr lang="en-US" b="0"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3</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oMath>
                </a14:m>
                <a:endParaRPr lang="en-US" dirty="0"/>
              </a:p>
              <a:p>
                <a:r>
                  <a:rPr lang="en-US" altLang="zh-CN" kern="0" dirty="0"/>
                  <a:t>Suppose </a:t>
                </a:r>
                <a14:m>
                  <m:oMath xmlns:m="http://schemas.openxmlformats.org/officeDocument/2006/math">
                    <m:r>
                      <a:rPr lang="en-US" altLang="zh-CN" i="1" kern="0" dirty="0" smtClean="0">
                        <a:latin typeface="Cambria Math" panose="02040503050406030204" pitchFamily="18" charset="0"/>
                      </a:rPr>
                      <m:t>𝑓</m:t>
                    </m:r>
                    <m:r>
                      <a:rPr lang="en-US" altLang="zh-CN" i="1" kern="0" baseline="-25000" dirty="0" smtClean="0">
                        <a:latin typeface="Cambria Math" panose="02040503050406030204" pitchFamily="18" charset="0"/>
                      </a:rPr>
                      <m:t>2</m:t>
                    </m:r>
                    <m:r>
                      <a:rPr lang="en-US" altLang="zh-CN" i="1" kern="0" dirty="0" smtClean="0">
                        <a:latin typeface="Cambria Math" panose="02040503050406030204" pitchFamily="18" charset="0"/>
                      </a:rPr>
                      <m:t>(</m:t>
                    </m:r>
                    <m:r>
                      <a:rPr lang="en-US" altLang="zh-CN" b="0" i="1" kern="0" dirty="0" smtClean="0">
                        <a:latin typeface="Cambria Math" panose="02040503050406030204" pitchFamily="18" charset="0"/>
                      </a:rPr>
                      <m:t>𝑥</m:t>
                    </m:r>
                    <m:r>
                      <a:rPr lang="en-US" altLang="zh-CN" i="1" kern="0" baseline="-25000" dirty="0" smtClean="0">
                        <a:latin typeface="Cambria Math" panose="02040503050406030204" pitchFamily="18" charset="0"/>
                      </a:rPr>
                      <m:t>1</m:t>
                    </m:r>
                    <m:r>
                      <a:rPr lang="en-US" altLang="zh-CN" i="1" kern="0" dirty="0" smtClean="0">
                        <a:latin typeface="Cambria Math" panose="02040503050406030204" pitchFamily="18" charset="0"/>
                      </a:rPr>
                      <m:t>)</m:t>
                    </m:r>
                  </m:oMath>
                </a14:m>
                <a:r>
                  <a:rPr lang="en-US" altLang="zh-CN" kern="0" dirty="0"/>
                  <a:t> is a vector of very small values (layer 2 is “off”/skipped), then it looks like the input </a:t>
                </a:r>
                <a14:m>
                  <m:oMath xmlns:m="http://schemas.openxmlformats.org/officeDocument/2006/math">
                    <m:sSub>
                      <m:sSubPr>
                        <m:ctrlPr>
                          <a:rPr lang="en-US" altLang="zh-CN" b="0" i="1" kern="0" smtClean="0">
                            <a:latin typeface="Cambria Math" panose="02040503050406030204" pitchFamily="18" charset="0"/>
                          </a:rPr>
                        </m:ctrlPr>
                      </m:sSubPr>
                      <m:e>
                        <m:r>
                          <a:rPr lang="en-US" altLang="zh-CN" b="0" i="1" kern="0" smtClean="0">
                            <a:latin typeface="Cambria Math" panose="02040503050406030204" pitchFamily="18" charset="0"/>
                          </a:rPr>
                          <m:t>𝑥</m:t>
                        </m:r>
                      </m:e>
                      <m:sub>
                        <m:r>
                          <a:rPr lang="en-US" altLang="zh-CN" b="0" i="1" kern="0" smtClean="0">
                            <a:latin typeface="Cambria Math" panose="02040503050406030204" pitchFamily="18" charset="0"/>
                          </a:rPr>
                          <m:t>0</m:t>
                        </m:r>
                      </m:sub>
                    </m:sSub>
                  </m:oMath>
                </a14:m>
                <a:r>
                  <a:rPr lang="en-US" altLang="zh-CN" kern="0" dirty="0"/>
                  <a:t> bypassed the second layer completely on its way to the output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a14:m>
                <a:endParaRPr lang="zh-CN" altLang="en-US" kern="0"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81C60E94-E778-43ED-A4A4-035E1DEB6E39}"/>
                  </a:ext>
                </a:extLst>
              </p:cNvPr>
              <p:cNvSpPr>
                <a:spLocks noGrp="1" noRot="1" noChangeAspect="1" noMove="1" noResize="1" noEditPoints="1" noAdjustHandles="1" noChangeArrowheads="1" noChangeShapeType="1" noTextEdit="1"/>
              </p:cNvSpPr>
              <p:nvPr>
                <p:ph idx="1"/>
              </p:nvPr>
            </p:nvSpPr>
            <p:spPr>
              <a:xfrm>
                <a:off x="457200" y="1189482"/>
                <a:ext cx="8229600" cy="3141712"/>
              </a:xfrm>
              <a:blipFill>
                <a:blip r:embed="rId2"/>
                <a:stretch>
                  <a:fillRect l="-667" t="-271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CF3175-6225-4F09-8569-B80E34A0B3AA}"/>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14" name="Picture 4" descr="screen-shot-2017-02-19-at-6-32-41-pm">
            <a:extLst>
              <a:ext uri="{FF2B5EF4-FFF2-40B4-BE49-F238E27FC236}">
                <a16:creationId xmlns:a16="http://schemas.microsoft.com/office/drawing/2014/main" id="{F5205FC5-33FB-4B23-9DF1-66A0918D2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160" y="4214675"/>
            <a:ext cx="2944712" cy="20416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screen-shot-2017-02-19-at-6-42-16-pm">
            <a:extLst>
              <a:ext uri="{FF2B5EF4-FFF2-40B4-BE49-F238E27FC236}">
                <a16:creationId xmlns:a16="http://schemas.microsoft.com/office/drawing/2014/main" id="{F66FF4BE-A059-401C-83A9-C3B580C362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398" y="4244909"/>
            <a:ext cx="3095625" cy="1981200"/>
          </a:xfrm>
          <a:prstGeom prst="rect">
            <a:avLst/>
          </a:prstGeom>
          <a:noFill/>
          <a:extLst>
            <a:ext uri="{909E8E84-426E-40DD-AFC4-6F175D3DCCD1}">
              <a14:hiddenFill xmlns:a14="http://schemas.microsoft.com/office/drawing/2010/main">
                <a:solidFill>
                  <a:srgbClr val="FFFFFF"/>
                </a:solidFill>
              </a14:hiddenFill>
            </a:ext>
          </a:extLst>
        </p:spPr>
      </p:pic>
      <p:sp>
        <p:nvSpPr>
          <p:cNvPr id="16" name="箭头: 右 3">
            <a:extLst>
              <a:ext uri="{FF2B5EF4-FFF2-40B4-BE49-F238E27FC236}">
                <a16:creationId xmlns:a16="http://schemas.microsoft.com/office/drawing/2014/main" id="{47635DD5-1A65-49DE-8D0A-004233A75B6A}"/>
              </a:ext>
            </a:extLst>
          </p:cNvPr>
          <p:cNvSpPr/>
          <p:nvPr/>
        </p:nvSpPr>
        <p:spPr>
          <a:xfrm>
            <a:off x="4112207" y="5170665"/>
            <a:ext cx="76200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225B36F-45E4-4620-8EDD-9E683A66B963}"/>
                  </a:ext>
                </a:extLst>
              </p:cNvPr>
              <p:cNvSpPr txBox="1"/>
              <p:nvPr/>
            </p:nvSpPr>
            <p:spPr>
              <a:xfrm>
                <a:off x="2051720"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SE" dirty="0"/>
              </a:p>
            </p:txBody>
          </p:sp>
        </mc:Choice>
        <mc:Fallback xmlns="">
          <p:sp>
            <p:nvSpPr>
              <p:cNvPr id="18" name="TextBox 17">
                <a:extLst>
                  <a:ext uri="{FF2B5EF4-FFF2-40B4-BE49-F238E27FC236}">
                    <a16:creationId xmlns:a16="http://schemas.microsoft.com/office/drawing/2014/main" id="{3225B36F-45E4-4620-8EDD-9E683A66B963}"/>
                  </a:ext>
                </a:extLst>
              </p:cNvPr>
              <p:cNvSpPr txBox="1">
                <a:spLocks noRot="1" noChangeAspect="1" noMove="1" noResize="1" noEditPoints="1" noAdjustHandles="1" noChangeArrowheads="1" noChangeShapeType="1" noTextEdit="1"/>
              </p:cNvSpPr>
              <p:nvPr/>
            </p:nvSpPr>
            <p:spPr>
              <a:xfrm>
                <a:off x="2051720" y="6087925"/>
                <a:ext cx="503719" cy="369332"/>
              </a:xfrm>
              <a:prstGeom prst="rect">
                <a:avLst/>
              </a:prstGeom>
              <a:blipFill>
                <a:blip r:embed="rId5"/>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97F0203-00D7-4033-81BA-3E73A7F58C8A}"/>
                  </a:ext>
                </a:extLst>
              </p:cNvPr>
              <p:cNvSpPr txBox="1"/>
              <p:nvPr/>
            </p:nvSpPr>
            <p:spPr>
              <a:xfrm>
                <a:off x="992638"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SE" dirty="0"/>
              </a:p>
            </p:txBody>
          </p:sp>
        </mc:Choice>
        <mc:Fallback xmlns="">
          <p:sp>
            <p:nvSpPr>
              <p:cNvPr id="19" name="TextBox 18">
                <a:extLst>
                  <a:ext uri="{FF2B5EF4-FFF2-40B4-BE49-F238E27FC236}">
                    <a16:creationId xmlns:a16="http://schemas.microsoft.com/office/drawing/2014/main" id="{597F0203-00D7-4033-81BA-3E73A7F58C8A}"/>
                  </a:ext>
                </a:extLst>
              </p:cNvPr>
              <p:cNvSpPr txBox="1">
                <a:spLocks noRot="1" noChangeAspect="1" noMove="1" noResize="1" noEditPoints="1" noAdjustHandles="1" noChangeArrowheads="1" noChangeShapeType="1" noTextEdit="1"/>
              </p:cNvSpPr>
              <p:nvPr/>
            </p:nvSpPr>
            <p:spPr>
              <a:xfrm>
                <a:off x="992638" y="6087925"/>
                <a:ext cx="503719" cy="369332"/>
              </a:xfrm>
              <a:prstGeom prst="rect">
                <a:avLst/>
              </a:prstGeom>
              <a:blipFill>
                <a:blip r:embed="rId6"/>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E301C04-6FD5-4BBC-B99F-BA5E889272A2}"/>
                  </a:ext>
                </a:extLst>
              </p:cNvPr>
              <p:cNvSpPr txBox="1"/>
              <p:nvPr/>
            </p:nvSpPr>
            <p:spPr>
              <a:xfrm>
                <a:off x="2658727"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SE" dirty="0"/>
              </a:p>
            </p:txBody>
          </p:sp>
        </mc:Choice>
        <mc:Fallback xmlns="">
          <p:sp>
            <p:nvSpPr>
              <p:cNvPr id="20" name="TextBox 19">
                <a:extLst>
                  <a:ext uri="{FF2B5EF4-FFF2-40B4-BE49-F238E27FC236}">
                    <a16:creationId xmlns:a16="http://schemas.microsoft.com/office/drawing/2014/main" id="{AE301C04-6FD5-4BBC-B99F-BA5E889272A2}"/>
                  </a:ext>
                </a:extLst>
              </p:cNvPr>
              <p:cNvSpPr txBox="1">
                <a:spLocks noRot="1" noChangeAspect="1" noMove="1" noResize="1" noEditPoints="1" noAdjustHandles="1" noChangeArrowheads="1" noChangeShapeType="1" noTextEdit="1"/>
              </p:cNvSpPr>
              <p:nvPr/>
            </p:nvSpPr>
            <p:spPr>
              <a:xfrm>
                <a:off x="2658727" y="6087925"/>
                <a:ext cx="503719" cy="369332"/>
              </a:xfrm>
              <a:prstGeom prst="rect">
                <a:avLst/>
              </a:prstGeom>
              <a:blipFill>
                <a:blip r:embed="rId7"/>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2E7233-F935-485A-890B-D47A2E469A73}"/>
                  </a:ext>
                </a:extLst>
              </p:cNvPr>
              <p:cNvSpPr txBox="1"/>
              <p:nvPr/>
            </p:nvSpPr>
            <p:spPr>
              <a:xfrm>
                <a:off x="3507519"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SE" dirty="0"/>
              </a:p>
            </p:txBody>
          </p:sp>
        </mc:Choice>
        <mc:Fallback xmlns="">
          <p:sp>
            <p:nvSpPr>
              <p:cNvPr id="21" name="TextBox 20">
                <a:extLst>
                  <a:ext uri="{FF2B5EF4-FFF2-40B4-BE49-F238E27FC236}">
                    <a16:creationId xmlns:a16="http://schemas.microsoft.com/office/drawing/2014/main" id="{C42E7233-F935-485A-890B-D47A2E469A73}"/>
                  </a:ext>
                </a:extLst>
              </p:cNvPr>
              <p:cNvSpPr txBox="1">
                <a:spLocks noRot="1" noChangeAspect="1" noMove="1" noResize="1" noEditPoints="1" noAdjustHandles="1" noChangeArrowheads="1" noChangeShapeType="1" noTextEdit="1"/>
              </p:cNvSpPr>
              <p:nvPr/>
            </p:nvSpPr>
            <p:spPr>
              <a:xfrm>
                <a:off x="3507519" y="6087925"/>
                <a:ext cx="503719" cy="369332"/>
              </a:xfrm>
              <a:prstGeom prst="rect">
                <a:avLst/>
              </a:prstGeom>
              <a:blipFill>
                <a:blip r:embed="rId8"/>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AB45B9C-12F4-4BA4-87B5-7978B3072498}"/>
                  </a:ext>
                </a:extLst>
              </p:cNvPr>
              <p:cNvSpPr txBox="1"/>
              <p:nvPr/>
            </p:nvSpPr>
            <p:spPr>
              <a:xfrm>
                <a:off x="5952406"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SE" dirty="0"/>
              </a:p>
            </p:txBody>
          </p:sp>
        </mc:Choice>
        <mc:Fallback xmlns="">
          <p:sp>
            <p:nvSpPr>
              <p:cNvPr id="22" name="TextBox 21">
                <a:extLst>
                  <a:ext uri="{FF2B5EF4-FFF2-40B4-BE49-F238E27FC236}">
                    <a16:creationId xmlns:a16="http://schemas.microsoft.com/office/drawing/2014/main" id="{9AB45B9C-12F4-4BA4-87B5-7978B3072498}"/>
                  </a:ext>
                </a:extLst>
              </p:cNvPr>
              <p:cNvSpPr txBox="1">
                <a:spLocks noRot="1" noChangeAspect="1" noMove="1" noResize="1" noEditPoints="1" noAdjustHandles="1" noChangeArrowheads="1" noChangeShapeType="1" noTextEdit="1"/>
              </p:cNvSpPr>
              <p:nvPr/>
            </p:nvSpPr>
            <p:spPr>
              <a:xfrm>
                <a:off x="5952406" y="6087925"/>
                <a:ext cx="503719" cy="369332"/>
              </a:xfrm>
              <a:prstGeom prst="rect">
                <a:avLst/>
              </a:prstGeom>
              <a:blipFill>
                <a:blip r:embed="rId9"/>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0C92887-A78B-4DC6-8751-04FDD1140D62}"/>
                  </a:ext>
                </a:extLst>
              </p:cNvPr>
              <p:cNvSpPr txBox="1"/>
              <p:nvPr/>
            </p:nvSpPr>
            <p:spPr>
              <a:xfrm>
                <a:off x="4893324"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SE" dirty="0"/>
              </a:p>
            </p:txBody>
          </p:sp>
        </mc:Choice>
        <mc:Fallback xmlns="">
          <p:sp>
            <p:nvSpPr>
              <p:cNvPr id="23" name="TextBox 22">
                <a:extLst>
                  <a:ext uri="{FF2B5EF4-FFF2-40B4-BE49-F238E27FC236}">
                    <a16:creationId xmlns:a16="http://schemas.microsoft.com/office/drawing/2014/main" id="{D0C92887-A78B-4DC6-8751-04FDD1140D62}"/>
                  </a:ext>
                </a:extLst>
              </p:cNvPr>
              <p:cNvSpPr txBox="1">
                <a:spLocks noRot="1" noChangeAspect="1" noMove="1" noResize="1" noEditPoints="1" noAdjustHandles="1" noChangeArrowheads="1" noChangeShapeType="1" noTextEdit="1"/>
              </p:cNvSpPr>
              <p:nvPr/>
            </p:nvSpPr>
            <p:spPr>
              <a:xfrm>
                <a:off x="4893324" y="6087925"/>
                <a:ext cx="503719" cy="369332"/>
              </a:xfrm>
              <a:prstGeom prst="rect">
                <a:avLst/>
              </a:prstGeom>
              <a:blipFill>
                <a:blip r:embed="rId10"/>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907CE09-1A85-4973-8210-37AD601FAACF}"/>
                  </a:ext>
                </a:extLst>
              </p:cNvPr>
              <p:cNvSpPr txBox="1"/>
              <p:nvPr/>
            </p:nvSpPr>
            <p:spPr>
              <a:xfrm>
                <a:off x="6559413"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SE" dirty="0"/>
              </a:p>
            </p:txBody>
          </p:sp>
        </mc:Choice>
        <mc:Fallback xmlns="">
          <p:sp>
            <p:nvSpPr>
              <p:cNvPr id="24" name="TextBox 23">
                <a:extLst>
                  <a:ext uri="{FF2B5EF4-FFF2-40B4-BE49-F238E27FC236}">
                    <a16:creationId xmlns:a16="http://schemas.microsoft.com/office/drawing/2014/main" id="{7907CE09-1A85-4973-8210-37AD601FAACF}"/>
                  </a:ext>
                </a:extLst>
              </p:cNvPr>
              <p:cNvSpPr txBox="1">
                <a:spLocks noRot="1" noChangeAspect="1" noMove="1" noResize="1" noEditPoints="1" noAdjustHandles="1" noChangeArrowheads="1" noChangeShapeType="1" noTextEdit="1"/>
              </p:cNvSpPr>
              <p:nvPr/>
            </p:nvSpPr>
            <p:spPr>
              <a:xfrm>
                <a:off x="6559413" y="6087925"/>
                <a:ext cx="503719" cy="369332"/>
              </a:xfrm>
              <a:prstGeom prst="rect">
                <a:avLst/>
              </a:prstGeom>
              <a:blipFill>
                <a:blip r:embed="rId11"/>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BEC55C6-6E2C-470A-9566-12F6D8B1DF7B}"/>
                  </a:ext>
                </a:extLst>
              </p:cNvPr>
              <p:cNvSpPr txBox="1"/>
              <p:nvPr/>
            </p:nvSpPr>
            <p:spPr>
              <a:xfrm>
                <a:off x="7308304"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SE" dirty="0"/>
              </a:p>
            </p:txBody>
          </p:sp>
        </mc:Choice>
        <mc:Fallback xmlns="">
          <p:sp>
            <p:nvSpPr>
              <p:cNvPr id="25" name="TextBox 24">
                <a:extLst>
                  <a:ext uri="{FF2B5EF4-FFF2-40B4-BE49-F238E27FC236}">
                    <a16:creationId xmlns:a16="http://schemas.microsoft.com/office/drawing/2014/main" id="{ABEC55C6-6E2C-470A-9566-12F6D8B1DF7B}"/>
                  </a:ext>
                </a:extLst>
              </p:cNvPr>
              <p:cNvSpPr txBox="1">
                <a:spLocks noRot="1" noChangeAspect="1" noMove="1" noResize="1" noEditPoints="1" noAdjustHandles="1" noChangeArrowheads="1" noChangeShapeType="1" noTextEdit="1"/>
              </p:cNvSpPr>
              <p:nvPr/>
            </p:nvSpPr>
            <p:spPr>
              <a:xfrm>
                <a:off x="7308304" y="6087925"/>
                <a:ext cx="503719" cy="369332"/>
              </a:xfrm>
              <a:prstGeom prst="rect">
                <a:avLst/>
              </a:prstGeom>
              <a:blipFill>
                <a:blip r:embed="rId12"/>
                <a:stretch>
                  <a:fillRect b="-1667"/>
                </a:stretch>
              </a:blipFill>
            </p:spPr>
            <p:txBody>
              <a:bodyPr/>
              <a:lstStyle/>
              <a:p>
                <a:r>
                  <a:rPr lang="en-SE">
                    <a:noFill/>
                  </a:rPr>
                  <a:t> </a:t>
                </a:r>
              </a:p>
            </p:txBody>
          </p:sp>
        </mc:Fallback>
      </mc:AlternateContent>
    </p:spTree>
    <p:extLst>
      <p:ext uri="{BB962C8B-B14F-4D97-AF65-F5344CB8AC3E}">
        <p14:creationId xmlns:p14="http://schemas.microsoft.com/office/powerpoint/2010/main" val="42184833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 descr="screen-shot-2017-02-19-at-9-59-23-pm">
            <a:extLst>
              <a:ext uri="{FF2B5EF4-FFF2-40B4-BE49-F238E27FC236}">
                <a16:creationId xmlns:a16="http://schemas.microsoft.com/office/drawing/2014/main" id="{A3688EF8-8874-46A8-BAE0-5F84FC6B2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5566" y="4077072"/>
            <a:ext cx="3532511" cy="24870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9FB2E80-4FD1-460B-BA67-8C990EDB676B}"/>
              </a:ext>
            </a:extLst>
          </p:cNvPr>
          <p:cNvSpPr>
            <a:spLocks noGrp="1"/>
          </p:cNvSpPr>
          <p:nvPr>
            <p:ph type="title"/>
          </p:nvPr>
        </p:nvSpPr>
        <p:spPr/>
        <p:txBody>
          <a:bodyPr/>
          <a:lstStyle/>
          <a:p>
            <a:r>
              <a:rPr lang="en-US" altLang="zh-CN" dirty="0" err="1"/>
              <a:t>ResNet</a:t>
            </a:r>
            <a:r>
              <a:rPr lang="en-US" altLang="zh-CN" dirty="0"/>
              <a:t> is Ensemble of Models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EB38A1-B9E3-4476-A88E-C244A1070E6D}"/>
                  </a:ext>
                </a:extLst>
              </p:cNvPr>
              <p:cNvSpPr>
                <a:spLocks noGrp="1"/>
              </p:cNvSpPr>
              <p:nvPr>
                <p:ph idx="1"/>
              </p:nvPr>
            </p:nvSpPr>
            <p:spPr>
              <a:xfrm>
                <a:off x="0" y="1295400"/>
                <a:ext cx="5940152" cy="5562600"/>
              </a:xfrm>
            </p:spPr>
            <p:txBody>
              <a:bodyPr>
                <a:normAutofit fontScale="77500" lnSpcReduction="20000"/>
              </a:bodyPr>
              <a:lstStyle/>
              <a:p>
                <a:r>
                  <a:rPr lang="en-US" dirty="0"/>
                  <a:t>Every input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i="1" dirty="0" smtClean="0">
                            <a:latin typeface="Cambria Math" panose="02040503050406030204" pitchFamily="18" charset="0"/>
                          </a:rPr>
                          <m:t>0</m:t>
                        </m:r>
                      </m:sub>
                    </m:sSub>
                  </m:oMath>
                </a14:m>
                <a:r>
                  <a:rPr lang="en-US" dirty="0"/>
                  <a:t> to </a:t>
                </a:r>
                <a:r>
                  <a:rPr lang="en-US" dirty="0" err="1"/>
                  <a:t>ResNet</a:t>
                </a:r>
                <a:r>
                  <a:rPr lang="en-US" dirty="0"/>
                  <a:t> may activate a unique path to the output. Total number of possible paths is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2</m:t>
                        </m:r>
                      </m:e>
                      <m:sup>
                        <m:r>
                          <a:rPr lang="en-US" b="0" i="1" dirty="0" smtClean="0">
                            <a:latin typeface="Cambria Math" panose="02040503050406030204" pitchFamily="18" charset="0"/>
                          </a:rPr>
                          <m:t>𝑁</m:t>
                        </m:r>
                      </m:sup>
                    </m:sSup>
                  </m:oMath>
                </a14:m>
                <a:r>
                  <a:rPr lang="en-US" dirty="0"/>
                  <a:t>, where </a:t>
                </a:r>
                <a14:m>
                  <m:oMath xmlns:m="http://schemas.openxmlformats.org/officeDocument/2006/math">
                    <m:r>
                      <a:rPr lang="en-US" i="1" dirty="0">
                        <a:latin typeface="Cambria Math" panose="02040503050406030204" pitchFamily="18" charset="0"/>
                      </a:rPr>
                      <m:t>𝑁</m:t>
                    </m:r>
                  </m:oMath>
                </a14:m>
                <a:r>
                  <a:rPr lang="en-US" dirty="0"/>
                  <a:t> is the total number of layers in the network, since each layer may be either “on” or “off” for a given input </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panose="02040503050406030204" pitchFamily="18" charset="0"/>
                          </a:rPr>
                          <m:t>𝑥</m:t>
                        </m:r>
                      </m:e>
                      <m:sub>
                        <m:r>
                          <a:rPr lang="en-US" i="1" dirty="0">
                            <a:latin typeface="Cambria Math" panose="02040503050406030204" pitchFamily="18" charset="0"/>
                          </a:rPr>
                          <m:t>0</m:t>
                        </m:r>
                      </m:sub>
                    </m:sSub>
                  </m:oMath>
                </a14:m>
                <a:endParaRPr lang="en-US" dirty="0"/>
              </a:p>
              <a:p>
                <a:pPr lvl="1"/>
                <a:r>
                  <a:rPr lang="en-US" dirty="0"/>
                  <a:t>Compare w. a standard network, where there is only one single path for any input corresponding to all layers being “on”, and no layer is skipped</a:t>
                </a:r>
              </a:p>
              <a:p>
                <a:r>
                  <a:rPr lang="en-US" dirty="0"/>
                  <a:t>Consequences:</a:t>
                </a:r>
              </a:p>
              <a:p>
                <a:pPr lvl="1"/>
                <a:r>
                  <a:rPr lang="en-US" dirty="0"/>
                  <a:t>Resilience to layer deletion: deleting 1-3 layers in a large </a:t>
                </a:r>
                <a:r>
                  <a:rPr lang="en-US" dirty="0" err="1"/>
                  <a:t>ResNet</a:t>
                </a:r>
                <a:r>
                  <a:rPr lang="en-US" dirty="0"/>
                  <a:t> introduces only around 6-7% error</a:t>
                </a:r>
              </a:p>
              <a:p>
                <a:pPr lvl="1"/>
                <a:r>
                  <a:rPr lang="en-US" dirty="0"/>
                  <a:t>Shortening of effective paths: w. 152-layer </a:t>
                </a:r>
                <a:r>
                  <a:rPr lang="en-US" dirty="0" err="1"/>
                  <a:t>ResNet</a:t>
                </a:r>
                <a:r>
                  <a:rPr lang="en-US" dirty="0"/>
                  <a:t>, most paths are only  20-30 levels deep!</a:t>
                </a:r>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4AEB38A1-B9E3-4476-A88E-C244A1070E6D}"/>
                  </a:ext>
                </a:extLst>
              </p:cNvPr>
              <p:cNvSpPr>
                <a:spLocks noGrp="1" noRot="1" noChangeAspect="1" noMove="1" noResize="1" noEditPoints="1" noAdjustHandles="1" noChangeArrowheads="1" noChangeShapeType="1" noTextEdit="1"/>
              </p:cNvSpPr>
              <p:nvPr>
                <p:ph idx="1"/>
              </p:nvPr>
            </p:nvSpPr>
            <p:spPr>
              <a:xfrm>
                <a:off x="0" y="1295400"/>
                <a:ext cx="5940152" cy="5562600"/>
              </a:xfrm>
              <a:blipFill>
                <a:blip r:embed="rId4"/>
                <a:stretch>
                  <a:fillRect l="-1437" t="-2303" r="-1745" b="-9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84A95AE-72E8-4BA7-BDA3-EF791E5673B5}"/>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spTree>
    <p:extLst>
      <p:ext uri="{BB962C8B-B14F-4D97-AF65-F5344CB8AC3E}">
        <p14:creationId xmlns:p14="http://schemas.microsoft.com/office/powerpoint/2010/main" val="530172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12ABE-B959-4922-BD62-7038FBB3C8D8}"/>
              </a:ext>
            </a:extLst>
          </p:cNvPr>
          <p:cNvSpPr>
            <a:spLocks noGrp="1"/>
          </p:cNvSpPr>
          <p:nvPr>
            <p:ph type="title"/>
          </p:nvPr>
        </p:nvSpPr>
        <p:spPr>
          <a:xfrm>
            <a:off x="455069" y="116315"/>
            <a:ext cx="8229600" cy="868362"/>
          </a:xfrm>
        </p:spPr>
        <p:txBody>
          <a:bodyPr/>
          <a:lstStyle/>
          <a:p>
            <a:r>
              <a:rPr lang="en-US" sz="3200" dirty="0"/>
              <a:t>Effects of Convolution w. Common Filters</a:t>
            </a:r>
            <a:endParaRPr lang="en-SE" sz="3200" dirty="0"/>
          </a:p>
        </p:txBody>
      </p:sp>
      <p:sp>
        <p:nvSpPr>
          <p:cNvPr id="3" name="Content Placeholder 2">
            <a:extLst>
              <a:ext uri="{FF2B5EF4-FFF2-40B4-BE49-F238E27FC236}">
                <a16:creationId xmlns:a16="http://schemas.microsoft.com/office/drawing/2014/main" id="{20003204-17CD-4A59-AE9B-C92F1115F293}"/>
              </a:ext>
            </a:extLst>
          </p:cNvPr>
          <p:cNvSpPr>
            <a:spLocks noGrp="1"/>
          </p:cNvSpPr>
          <p:nvPr>
            <p:ph idx="1"/>
          </p:nvPr>
        </p:nvSpPr>
        <p:spPr>
          <a:xfrm>
            <a:off x="71940" y="5669570"/>
            <a:ext cx="8995859" cy="1257278"/>
          </a:xfrm>
        </p:spPr>
        <p:txBody>
          <a:bodyPr/>
          <a:lstStyle/>
          <a:p>
            <a:r>
              <a:rPr lang="en-US" sz="2000" dirty="0"/>
              <a:t>These filters were designed, or “hand-crafted”, by CV researchers. They extract features used by downstream tasks such as classification, image segmentation, etc. </a:t>
            </a:r>
          </a:p>
        </p:txBody>
      </p:sp>
      <p:sp>
        <p:nvSpPr>
          <p:cNvPr id="4" name="Slide Number Placeholder 3">
            <a:extLst>
              <a:ext uri="{FF2B5EF4-FFF2-40B4-BE49-F238E27FC236}">
                <a16:creationId xmlns:a16="http://schemas.microsoft.com/office/drawing/2014/main" id="{DCC61864-FEBB-4C8B-B18F-03823CAD02AA}"/>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6" name="Picture 5">
            <a:extLst>
              <a:ext uri="{FF2B5EF4-FFF2-40B4-BE49-F238E27FC236}">
                <a16:creationId xmlns:a16="http://schemas.microsoft.com/office/drawing/2014/main" id="{A7D13F9A-41A8-4D62-A08A-1482EFC116F2}"/>
              </a:ext>
            </a:extLst>
          </p:cNvPr>
          <p:cNvPicPr>
            <a:picLocks noChangeAspect="1"/>
          </p:cNvPicPr>
          <p:nvPr/>
        </p:nvPicPr>
        <p:blipFill>
          <a:blip r:embed="rId2"/>
          <a:stretch>
            <a:fillRect/>
          </a:stretch>
        </p:blipFill>
        <p:spPr>
          <a:xfrm>
            <a:off x="4002" y="867125"/>
            <a:ext cx="4586927" cy="4775549"/>
          </a:xfrm>
          <a:prstGeom prst="rect">
            <a:avLst/>
          </a:prstGeom>
        </p:spPr>
      </p:pic>
      <p:pic>
        <p:nvPicPr>
          <p:cNvPr id="8" name="Picture 7">
            <a:extLst>
              <a:ext uri="{FF2B5EF4-FFF2-40B4-BE49-F238E27FC236}">
                <a16:creationId xmlns:a16="http://schemas.microsoft.com/office/drawing/2014/main" id="{07D9AB16-34B4-44E3-97A1-E5D2E88AE1AA}"/>
              </a:ext>
            </a:extLst>
          </p:cNvPr>
          <p:cNvPicPr>
            <a:picLocks noChangeAspect="1"/>
          </p:cNvPicPr>
          <p:nvPr/>
        </p:nvPicPr>
        <p:blipFill>
          <a:blip r:embed="rId3"/>
          <a:stretch>
            <a:fillRect/>
          </a:stretch>
        </p:blipFill>
        <p:spPr>
          <a:xfrm>
            <a:off x="4572000" y="980728"/>
            <a:ext cx="4604075" cy="4218259"/>
          </a:xfrm>
          <a:prstGeom prst="rect">
            <a:avLst/>
          </a:prstGeom>
        </p:spPr>
      </p:pic>
    </p:spTree>
    <p:extLst>
      <p:ext uri="{BB962C8B-B14F-4D97-AF65-F5344CB8AC3E}">
        <p14:creationId xmlns:p14="http://schemas.microsoft.com/office/powerpoint/2010/main" val="2338589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6">
            <a:extLst>
              <a:ext uri="{FF2B5EF4-FFF2-40B4-BE49-F238E27FC236}">
                <a16:creationId xmlns:a16="http://schemas.microsoft.com/office/drawing/2014/main" id="{A0BFE82E-BA4E-476B-A832-AF2777272A32}"/>
              </a:ext>
            </a:extLst>
          </p:cNvPr>
          <p:cNvSpPr/>
          <p:nvPr/>
        </p:nvSpPr>
        <p:spPr>
          <a:xfrm>
            <a:off x="4389164" y="1166165"/>
            <a:ext cx="4754836" cy="2668987"/>
          </a:xfrm>
          <a:prstGeom prst="rect">
            <a:avLst/>
          </a:prstGeom>
          <a:blipFill>
            <a:blip r:embed="rId2" cstate="print"/>
            <a:stretch>
              <a:fillRect/>
            </a:stretch>
          </a:blipFill>
        </p:spPr>
        <p:txBody>
          <a:bodyPr wrap="square" lIns="0" tIns="0" rIns="0" bIns="0" rtlCol="0"/>
          <a:lstStyle/>
          <a:p>
            <a:endParaRPr/>
          </a:p>
        </p:txBody>
      </p:sp>
      <p:sp>
        <p:nvSpPr>
          <p:cNvPr id="2" name="Title 1">
            <a:extLst>
              <a:ext uri="{FF2B5EF4-FFF2-40B4-BE49-F238E27FC236}">
                <a16:creationId xmlns:a16="http://schemas.microsoft.com/office/drawing/2014/main" id="{85B35A6E-9861-429D-8CB7-0E1FAAFF9755}"/>
              </a:ext>
            </a:extLst>
          </p:cNvPr>
          <p:cNvSpPr>
            <a:spLocks noGrp="1"/>
          </p:cNvSpPr>
          <p:nvPr>
            <p:ph type="title"/>
          </p:nvPr>
        </p:nvSpPr>
        <p:spPr/>
        <p:txBody>
          <a:bodyPr/>
          <a:lstStyle/>
          <a:p>
            <a:r>
              <a:rPr lang="en-US" sz="3600" dirty="0"/>
              <a:t>Deeper Nets have Better Performance</a:t>
            </a:r>
            <a:endParaRPr lang="en-SE" sz="3600" dirty="0"/>
          </a:p>
        </p:txBody>
      </p:sp>
      <p:sp>
        <p:nvSpPr>
          <p:cNvPr id="3" name="Content Placeholder 2">
            <a:extLst>
              <a:ext uri="{FF2B5EF4-FFF2-40B4-BE49-F238E27FC236}">
                <a16:creationId xmlns:a16="http://schemas.microsoft.com/office/drawing/2014/main" id="{466C55CC-0FC1-458A-BA2E-12A31D97B92F}"/>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4B828125-E6FA-40E0-9C97-7B659917DD38}"/>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sp>
        <p:nvSpPr>
          <p:cNvPr id="6" name="object 4">
            <a:extLst>
              <a:ext uri="{FF2B5EF4-FFF2-40B4-BE49-F238E27FC236}">
                <a16:creationId xmlns:a16="http://schemas.microsoft.com/office/drawing/2014/main" id="{4C1FEEDE-96BB-48CF-A570-54C3B473E02D}"/>
              </a:ext>
            </a:extLst>
          </p:cNvPr>
          <p:cNvSpPr/>
          <p:nvPr/>
        </p:nvSpPr>
        <p:spPr>
          <a:xfrm>
            <a:off x="202323" y="3822923"/>
            <a:ext cx="8619761" cy="2913462"/>
          </a:xfrm>
          <a:prstGeom prst="rect">
            <a:avLst/>
          </a:prstGeom>
          <a:blipFill>
            <a:blip r:embed="rId3" cstate="print"/>
            <a:stretch>
              <a:fillRect/>
            </a:stretch>
          </a:blipFill>
        </p:spPr>
        <p:txBody>
          <a:bodyPr wrap="square" lIns="0" tIns="0" rIns="0" bIns="0" rtlCol="0"/>
          <a:lstStyle/>
          <a:p>
            <a:endParaRPr/>
          </a:p>
        </p:txBody>
      </p:sp>
      <p:pic>
        <p:nvPicPr>
          <p:cNvPr id="7170" name="Picture 2" descr="你必须要知道CNN模型：ResNet">
            <a:extLst>
              <a:ext uri="{FF2B5EF4-FFF2-40B4-BE49-F238E27FC236}">
                <a16:creationId xmlns:a16="http://schemas.microsoft.com/office/drawing/2014/main" id="{3A8FBEAB-6F23-4489-9C51-AE033D83F1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3" y="1256612"/>
            <a:ext cx="4468051" cy="2394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2262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19C16-A37C-41D4-BFE6-72241824A171}"/>
              </a:ext>
            </a:extLst>
          </p:cNvPr>
          <p:cNvSpPr>
            <a:spLocks noGrp="1"/>
          </p:cNvSpPr>
          <p:nvPr>
            <p:ph type="title"/>
          </p:nvPr>
        </p:nvSpPr>
        <p:spPr/>
        <p:txBody>
          <a:bodyPr/>
          <a:lstStyle/>
          <a:p>
            <a:r>
              <a:rPr lang="en-US" sz="3600" dirty="0"/>
              <a:t>Case Study: Policy Network in AlphaGo</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C2C08D-E1A5-428C-8381-9892B8FEAF4F}"/>
                  </a:ext>
                </a:extLst>
              </p:cNvPr>
              <p:cNvSpPr>
                <a:spLocks noGrp="1"/>
              </p:cNvSpPr>
              <p:nvPr>
                <p:ph idx="1"/>
              </p:nvPr>
            </p:nvSpPr>
            <p:spPr>
              <a:xfrm>
                <a:off x="251520" y="1295400"/>
                <a:ext cx="8712968" cy="5105400"/>
              </a:xfrm>
            </p:spPr>
            <p:txBody>
              <a:bodyPr>
                <a:normAutofit fontScale="92500" lnSpcReduction="20000"/>
              </a:bodyPr>
              <a:lstStyle/>
              <a:p>
                <a:pPr marL="12700">
                  <a:spcBef>
                    <a:spcPts val="15"/>
                  </a:spcBef>
                </a:pPr>
                <a:r>
                  <a:rPr lang="en-US" spc="-5" dirty="0">
                    <a:cs typeface="Arial"/>
                  </a:rPr>
                  <a:t>Input volume: </a:t>
                </a:r>
                <a:r>
                  <a:rPr lang="en-US" sz="3200" spc="-5" dirty="0">
                    <a:latin typeface="Arial"/>
                    <a:cs typeface="Arial"/>
                  </a:rPr>
                  <a:t>[19x19x48]</a:t>
                </a:r>
                <a:r>
                  <a:rPr lang="en-US" sz="3200" spc="-40" dirty="0">
                    <a:latin typeface="Arial"/>
                    <a:cs typeface="Arial"/>
                  </a:rPr>
                  <a:t> </a:t>
                </a:r>
              </a:p>
              <a:p>
                <a:pPr marL="12700">
                  <a:lnSpc>
                    <a:spcPct val="100000"/>
                  </a:lnSpc>
                  <a:spcBef>
                    <a:spcPts val="15"/>
                  </a:spcBef>
                </a:pPr>
                <a:r>
                  <a:rPr lang="en-US" sz="3200" spc="-5" dirty="0">
                    <a:latin typeface="Arial"/>
                    <a:cs typeface="Arial"/>
                  </a:rPr>
                  <a:t>CONV1: 192 5x5 filters, stride 1, pad 2 </a:t>
                </a:r>
              </a:p>
              <a:p>
                <a:pPr marL="12700">
                  <a:lnSpc>
                    <a:spcPct val="100000"/>
                  </a:lnSpc>
                  <a:spcBef>
                    <a:spcPts val="15"/>
                  </a:spcBef>
                </a:pPr>
                <a:r>
                  <a:rPr lang="en-US" sz="3200" spc="-5" dirty="0">
                    <a:latin typeface="Arial"/>
                    <a:cs typeface="Arial"/>
                  </a:rPr>
                  <a:t>Output volume: [19x19x192] (since </a:t>
                </a:r>
                <a14:m>
                  <m:oMath xmlns:m="http://schemas.openxmlformats.org/officeDocument/2006/math">
                    <m:f>
                      <m:fPr>
                        <m:ctrlPr>
                          <a:rPr lang="en-US" sz="3200" b="0" i="1" spc="-5" smtClean="0">
                            <a:latin typeface="Cambria Math" panose="02040503050406030204" pitchFamily="18" charset="0"/>
                            <a:cs typeface="Arial"/>
                          </a:rPr>
                        </m:ctrlPr>
                      </m:fPr>
                      <m:num>
                        <m:r>
                          <a:rPr lang="en-US" sz="3200" b="0" i="1" spc="-5" smtClean="0">
                            <a:latin typeface="Cambria Math" panose="02040503050406030204" pitchFamily="18" charset="0"/>
                            <a:cs typeface="Arial"/>
                          </a:rPr>
                          <m:t>1</m:t>
                        </m:r>
                      </m:num>
                      <m:den>
                        <m:r>
                          <a:rPr lang="en-US" sz="3200" b="0" i="1" spc="-5" smtClean="0">
                            <a:latin typeface="Cambria Math" panose="02040503050406030204" pitchFamily="18" charset="0"/>
                            <a:cs typeface="Arial"/>
                          </a:rPr>
                          <m:t>1</m:t>
                        </m:r>
                      </m:den>
                    </m:f>
                    <m:d>
                      <m:dPr>
                        <m:ctrlPr>
                          <a:rPr lang="en-US" sz="3200" b="0" i="1" spc="-5" smtClean="0">
                            <a:latin typeface="Cambria Math" panose="02040503050406030204" pitchFamily="18" charset="0"/>
                            <a:cs typeface="Arial"/>
                          </a:rPr>
                        </m:ctrlPr>
                      </m:dPr>
                      <m:e>
                        <m:r>
                          <a:rPr lang="en-US" sz="3200" b="0" i="1" spc="-5" smtClean="0">
                            <a:latin typeface="Cambria Math" panose="02040503050406030204" pitchFamily="18" charset="0"/>
                            <a:cs typeface="Arial"/>
                          </a:rPr>
                          <m:t>19+2∗2−5</m:t>
                        </m:r>
                      </m:e>
                    </m:d>
                    <m:r>
                      <a:rPr lang="en-US" sz="3200" b="0" i="1" spc="-5" smtClean="0">
                        <a:latin typeface="Cambria Math" panose="02040503050406030204" pitchFamily="18" charset="0"/>
                        <a:cs typeface="Arial"/>
                      </a:rPr>
                      <m:t>+1=19</m:t>
                    </m:r>
                  </m:oMath>
                </a14:m>
                <a:r>
                  <a:rPr lang="en-US" sz="3200" spc="-5" dirty="0">
                    <a:latin typeface="Arial"/>
                    <a:cs typeface="Arial"/>
                  </a:rPr>
                  <a:t>)</a:t>
                </a:r>
              </a:p>
              <a:p>
                <a:pPr marL="12700" marR="2447290">
                  <a:lnSpc>
                    <a:spcPct val="100699"/>
                  </a:lnSpc>
                </a:pPr>
                <a:r>
                  <a:rPr lang="en-US" sz="3200" spc="-5" dirty="0">
                    <a:latin typeface="Arial"/>
                    <a:cs typeface="Arial"/>
                  </a:rPr>
                  <a:t>CONV2..12: 192 3x3 filters, stride 1, pad 1 </a:t>
                </a:r>
              </a:p>
              <a:p>
                <a:pPr marL="12700" marR="2447290">
                  <a:lnSpc>
                    <a:spcPct val="100699"/>
                  </a:lnSpc>
                </a:pPr>
                <a:r>
                  <a:rPr lang="en-US" sz="3200" spc="110" dirty="0">
                    <a:latin typeface="Arial"/>
                    <a:cs typeface="Arial"/>
                  </a:rPr>
                  <a:t>Output volume: </a:t>
                </a:r>
                <a:r>
                  <a:rPr lang="en-US" sz="3200" spc="-5" dirty="0">
                    <a:latin typeface="Arial"/>
                    <a:cs typeface="Arial"/>
                  </a:rPr>
                  <a:t>[19x19x192] (since </a:t>
                </a:r>
                <a14:m>
                  <m:oMath xmlns:m="http://schemas.openxmlformats.org/officeDocument/2006/math">
                    <m:f>
                      <m:fPr>
                        <m:ctrlPr>
                          <a:rPr lang="en-US" sz="3200" b="0" i="1" spc="-5" smtClean="0">
                            <a:latin typeface="Cambria Math" panose="02040503050406030204" pitchFamily="18" charset="0"/>
                            <a:cs typeface="Arial"/>
                          </a:rPr>
                        </m:ctrlPr>
                      </m:fPr>
                      <m:num>
                        <m:r>
                          <a:rPr lang="en-US" sz="3200" b="0" i="1" spc="-5" smtClean="0">
                            <a:latin typeface="Cambria Math" panose="02040503050406030204" pitchFamily="18" charset="0"/>
                            <a:cs typeface="Arial"/>
                          </a:rPr>
                          <m:t>1</m:t>
                        </m:r>
                      </m:num>
                      <m:den>
                        <m:r>
                          <a:rPr lang="en-US" sz="3200" b="0" i="1" spc="-5" smtClean="0">
                            <a:latin typeface="Cambria Math" panose="02040503050406030204" pitchFamily="18" charset="0"/>
                            <a:cs typeface="Arial"/>
                          </a:rPr>
                          <m:t>1</m:t>
                        </m:r>
                      </m:den>
                    </m:f>
                    <m:d>
                      <m:dPr>
                        <m:ctrlPr>
                          <a:rPr lang="en-US" sz="3200" b="0" i="1" spc="-5" smtClean="0">
                            <a:latin typeface="Cambria Math" panose="02040503050406030204" pitchFamily="18" charset="0"/>
                            <a:cs typeface="Arial"/>
                          </a:rPr>
                        </m:ctrlPr>
                      </m:dPr>
                      <m:e>
                        <m:r>
                          <a:rPr lang="en-US" sz="3200" b="0" i="1" spc="-5" smtClean="0">
                            <a:latin typeface="Cambria Math" panose="02040503050406030204" pitchFamily="18" charset="0"/>
                            <a:cs typeface="Arial"/>
                          </a:rPr>
                          <m:t>19+2∗1−3</m:t>
                        </m:r>
                      </m:e>
                    </m:d>
                    <m:r>
                      <a:rPr lang="en-US" sz="3200" b="0" i="1" spc="-5" smtClean="0">
                        <a:latin typeface="Cambria Math" panose="02040503050406030204" pitchFamily="18" charset="0"/>
                        <a:cs typeface="Arial"/>
                      </a:rPr>
                      <m:t>+1=19</m:t>
                    </m:r>
                  </m:oMath>
                </a14:m>
                <a:r>
                  <a:rPr lang="en-US" sz="3200" spc="-5" dirty="0">
                    <a:latin typeface="Arial"/>
                    <a:cs typeface="Arial"/>
                  </a:rPr>
                  <a:t>)</a:t>
                </a:r>
              </a:p>
              <a:p>
                <a:pPr marL="12700">
                  <a:spcBef>
                    <a:spcPts val="15"/>
                  </a:spcBef>
                </a:pPr>
                <a:r>
                  <a:rPr lang="en-US" sz="3200" spc="-5" dirty="0">
                    <a:latin typeface="Arial"/>
                    <a:cs typeface="Arial"/>
                  </a:rPr>
                  <a:t>CONV: 1 1x1 filter, stride 1, pad 0 </a:t>
                </a:r>
              </a:p>
              <a:p>
                <a:pPr marL="12700">
                  <a:spcBef>
                    <a:spcPts val="15"/>
                  </a:spcBef>
                </a:pPr>
                <a:r>
                  <a:rPr lang="en-US" spc="110" dirty="0">
                    <a:cs typeface="Arial"/>
                  </a:rPr>
                  <a:t>Output volume: </a:t>
                </a:r>
                <a:r>
                  <a:rPr lang="en-US" sz="3200" spc="-5" dirty="0">
                    <a:latin typeface="Arial"/>
                    <a:cs typeface="Arial"/>
                  </a:rPr>
                  <a:t>[19x19] (since </a:t>
                </a:r>
                <a14:m>
                  <m:oMath xmlns:m="http://schemas.openxmlformats.org/officeDocument/2006/math">
                    <m:f>
                      <m:fPr>
                        <m:ctrlPr>
                          <a:rPr lang="en-US" sz="3200" b="0" i="1" spc="-5" smtClean="0">
                            <a:latin typeface="Cambria Math" panose="02040503050406030204" pitchFamily="18" charset="0"/>
                            <a:cs typeface="Arial"/>
                          </a:rPr>
                        </m:ctrlPr>
                      </m:fPr>
                      <m:num>
                        <m:r>
                          <a:rPr lang="en-US" sz="3200" b="0" i="1" spc="-5" smtClean="0">
                            <a:latin typeface="Cambria Math" panose="02040503050406030204" pitchFamily="18" charset="0"/>
                            <a:cs typeface="Arial"/>
                          </a:rPr>
                          <m:t>1</m:t>
                        </m:r>
                      </m:num>
                      <m:den>
                        <m:r>
                          <a:rPr lang="en-US" sz="3200" b="0" i="1" spc="-5" smtClean="0">
                            <a:latin typeface="Cambria Math" panose="02040503050406030204" pitchFamily="18" charset="0"/>
                            <a:cs typeface="Arial"/>
                          </a:rPr>
                          <m:t>1</m:t>
                        </m:r>
                      </m:den>
                    </m:f>
                    <m:d>
                      <m:dPr>
                        <m:ctrlPr>
                          <a:rPr lang="en-US" sz="3200" b="0" i="1" spc="-5" smtClean="0">
                            <a:latin typeface="Cambria Math" panose="02040503050406030204" pitchFamily="18" charset="0"/>
                            <a:cs typeface="Arial"/>
                          </a:rPr>
                        </m:ctrlPr>
                      </m:dPr>
                      <m:e>
                        <m:r>
                          <a:rPr lang="en-US" sz="3200" b="0" i="1" spc="-5" smtClean="0">
                            <a:latin typeface="Cambria Math" panose="02040503050406030204" pitchFamily="18" charset="0"/>
                            <a:cs typeface="Arial"/>
                          </a:rPr>
                          <m:t>19−1</m:t>
                        </m:r>
                      </m:e>
                    </m:d>
                    <m:r>
                      <a:rPr lang="en-US" sz="3200" b="0" i="1" spc="-5" smtClean="0">
                        <a:latin typeface="Cambria Math" panose="02040503050406030204" pitchFamily="18" charset="0"/>
                        <a:cs typeface="Arial"/>
                      </a:rPr>
                      <m:t>+1=19</m:t>
                    </m:r>
                  </m:oMath>
                </a14:m>
                <a:r>
                  <a:rPr lang="en-US" sz="3200" spc="-5" dirty="0">
                    <a:latin typeface="Arial"/>
                    <a:cs typeface="Arial"/>
                  </a:rPr>
                  <a:t>)</a:t>
                </a:r>
                <a:endParaRPr lang="en-SE" dirty="0"/>
              </a:p>
            </p:txBody>
          </p:sp>
        </mc:Choice>
        <mc:Fallback xmlns="">
          <p:sp>
            <p:nvSpPr>
              <p:cNvPr id="3" name="Content Placeholder 2">
                <a:extLst>
                  <a:ext uri="{FF2B5EF4-FFF2-40B4-BE49-F238E27FC236}">
                    <a16:creationId xmlns:a16="http://schemas.microsoft.com/office/drawing/2014/main" id="{02C2C08D-E1A5-428C-8381-9892B8FEAF4F}"/>
                  </a:ext>
                </a:extLst>
              </p:cNvPr>
              <p:cNvSpPr>
                <a:spLocks noGrp="1" noRot="1" noChangeAspect="1" noMove="1" noResize="1" noEditPoints="1" noAdjustHandles="1" noChangeArrowheads="1" noChangeShapeType="1" noTextEdit="1"/>
              </p:cNvSpPr>
              <p:nvPr>
                <p:ph idx="1"/>
              </p:nvPr>
            </p:nvSpPr>
            <p:spPr>
              <a:xfrm>
                <a:off x="251520" y="1295400"/>
                <a:ext cx="8712968" cy="5105400"/>
              </a:xfrm>
              <a:blipFill>
                <a:blip r:embed="rId2"/>
                <a:stretch>
                  <a:fillRect l="-1469" t="-334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1A05BC-828B-47B1-9267-B3981D91B025}"/>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spTree>
    <p:extLst>
      <p:ext uri="{BB962C8B-B14F-4D97-AF65-F5344CB8AC3E}">
        <p14:creationId xmlns:p14="http://schemas.microsoft.com/office/powerpoint/2010/main" val="31269242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1D89-DB72-4871-99AE-C08557FD90CE}"/>
              </a:ext>
            </a:extLst>
          </p:cNvPr>
          <p:cNvSpPr>
            <a:spLocks noGrp="1"/>
          </p:cNvSpPr>
          <p:nvPr>
            <p:ph type="title"/>
          </p:nvPr>
        </p:nvSpPr>
        <p:spPr/>
        <p:txBody>
          <a:bodyPr/>
          <a:lstStyle/>
          <a:p>
            <a:r>
              <a:rPr lang="en-US" dirty="0"/>
              <a:t>Case Study: Stochastic Depth</a:t>
            </a:r>
            <a:endParaRPr lang="en-SE" dirty="0"/>
          </a:p>
        </p:txBody>
      </p:sp>
      <p:sp>
        <p:nvSpPr>
          <p:cNvPr id="3" name="Content Placeholder 2">
            <a:extLst>
              <a:ext uri="{FF2B5EF4-FFF2-40B4-BE49-F238E27FC236}">
                <a16:creationId xmlns:a16="http://schemas.microsoft.com/office/drawing/2014/main" id="{64BB6212-5253-4090-A01C-52BC5CD8C3D4}"/>
              </a:ext>
            </a:extLst>
          </p:cNvPr>
          <p:cNvSpPr>
            <a:spLocks noGrp="1"/>
          </p:cNvSpPr>
          <p:nvPr>
            <p:ph idx="1"/>
          </p:nvPr>
        </p:nvSpPr>
        <p:spPr>
          <a:xfrm>
            <a:off x="457200" y="1295400"/>
            <a:ext cx="4546847" cy="3141712"/>
          </a:xfrm>
        </p:spPr>
        <p:txBody>
          <a:bodyPr>
            <a:normAutofit fontScale="92500" lnSpcReduction="10000"/>
          </a:bodyPr>
          <a:lstStyle/>
          <a:p>
            <a:r>
              <a:rPr lang="en-US" dirty="0"/>
              <a:t>For each minibatch of inputs, randomly skip some layers (replaced w. identity mapping)</a:t>
            </a:r>
          </a:p>
          <a:p>
            <a:r>
              <a:rPr lang="en-US" dirty="0"/>
              <a:t>Reduced network depth during training; full depth during inference</a:t>
            </a:r>
            <a:endParaRPr lang="en-SE" dirty="0"/>
          </a:p>
        </p:txBody>
      </p:sp>
      <p:sp>
        <p:nvSpPr>
          <p:cNvPr id="4" name="Slide Number Placeholder 3">
            <a:extLst>
              <a:ext uri="{FF2B5EF4-FFF2-40B4-BE49-F238E27FC236}">
                <a16:creationId xmlns:a16="http://schemas.microsoft.com/office/drawing/2014/main" id="{E5830F45-C9F1-438E-8E01-E7EA26CBE24B}"/>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6" name="Picture 5">
            <a:extLst>
              <a:ext uri="{FF2B5EF4-FFF2-40B4-BE49-F238E27FC236}">
                <a16:creationId xmlns:a16="http://schemas.microsoft.com/office/drawing/2014/main" id="{E9F7AB68-4FA4-46BE-A1BE-9E9E1660CE6E}"/>
              </a:ext>
            </a:extLst>
          </p:cNvPr>
          <p:cNvPicPr>
            <a:picLocks noChangeAspect="1"/>
          </p:cNvPicPr>
          <p:nvPr/>
        </p:nvPicPr>
        <p:blipFill>
          <a:blip r:embed="rId2"/>
          <a:stretch>
            <a:fillRect/>
          </a:stretch>
        </p:blipFill>
        <p:spPr>
          <a:xfrm>
            <a:off x="5004047" y="1645286"/>
            <a:ext cx="4050459" cy="3075469"/>
          </a:xfrm>
          <a:prstGeom prst="rect">
            <a:avLst/>
          </a:prstGeom>
        </p:spPr>
      </p:pic>
      <p:pic>
        <p:nvPicPr>
          <p:cNvPr id="8" name="Picture 7">
            <a:extLst>
              <a:ext uri="{FF2B5EF4-FFF2-40B4-BE49-F238E27FC236}">
                <a16:creationId xmlns:a16="http://schemas.microsoft.com/office/drawing/2014/main" id="{DED6C57F-632E-40A9-898D-509248248EAE}"/>
              </a:ext>
            </a:extLst>
          </p:cNvPr>
          <p:cNvPicPr>
            <a:picLocks noChangeAspect="1"/>
          </p:cNvPicPr>
          <p:nvPr/>
        </p:nvPicPr>
        <p:blipFill>
          <a:blip r:embed="rId3"/>
          <a:stretch>
            <a:fillRect/>
          </a:stretch>
        </p:blipFill>
        <p:spPr>
          <a:xfrm>
            <a:off x="539552" y="4696482"/>
            <a:ext cx="8227866" cy="2078028"/>
          </a:xfrm>
          <a:prstGeom prst="rect">
            <a:avLst/>
          </a:prstGeom>
        </p:spPr>
      </p:pic>
      <p:sp>
        <p:nvSpPr>
          <p:cNvPr id="9" name="TextBox 8">
            <a:extLst>
              <a:ext uri="{FF2B5EF4-FFF2-40B4-BE49-F238E27FC236}">
                <a16:creationId xmlns:a16="http://schemas.microsoft.com/office/drawing/2014/main" id="{970E1A97-10E9-47F9-B12B-F506171FBE4C}"/>
              </a:ext>
            </a:extLst>
          </p:cNvPr>
          <p:cNvSpPr txBox="1"/>
          <p:nvPr/>
        </p:nvSpPr>
        <p:spPr>
          <a:xfrm>
            <a:off x="-36512" y="4869160"/>
            <a:ext cx="659155" cy="369332"/>
          </a:xfrm>
          <a:prstGeom prst="rect">
            <a:avLst/>
          </a:prstGeom>
          <a:noFill/>
        </p:spPr>
        <p:txBody>
          <a:bodyPr wrap="none" rtlCol="0">
            <a:spAutoFit/>
          </a:bodyPr>
          <a:lstStyle/>
          <a:p>
            <a:r>
              <a:rPr lang="en-US" dirty="0"/>
              <a:t>MB1</a:t>
            </a:r>
            <a:endParaRPr lang="en-SE" dirty="0"/>
          </a:p>
        </p:txBody>
      </p:sp>
      <p:sp>
        <p:nvSpPr>
          <p:cNvPr id="10" name="TextBox 9">
            <a:extLst>
              <a:ext uri="{FF2B5EF4-FFF2-40B4-BE49-F238E27FC236}">
                <a16:creationId xmlns:a16="http://schemas.microsoft.com/office/drawing/2014/main" id="{0C43FF31-B28C-46C3-9871-9D3CCC1ED8D6}"/>
              </a:ext>
            </a:extLst>
          </p:cNvPr>
          <p:cNvSpPr txBox="1"/>
          <p:nvPr/>
        </p:nvSpPr>
        <p:spPr>
          <a:xfrm>
            <a:off x="-36512" y="5562600"/>
            <a:ext cx="659155" cy="369332"/>
          </a:xfrm>
          <a:prstGeom prst="rect">
            <a:avLst/>
          </a:prstGeom>
          <a:noFill/>
        </p:spPr>
        <p:txBody>
          <a:bodyPr wrap="none" rtlCol="0">
            <a:spAutoFit/>
          </a:bodyPr>
          <a:lstStyle/>
          <a:p>
            <a:r>
              <a:rPr lang="en-US" dirty="0"/>
              <a:t>MB2</a:t>
            </a:r>
            <a:endParaRPr lang="en-SE" dirty="0"/>
          </a:p>
        </p:txBody>
      </p:sp>
      <p:sp>
        <p:nvSpPr>
          <p:cNvPr id="11" name="TextBox 10">
            <a:extLst>
              <a:ext uri="{FF2B5EF4-FFF2-40B4-BE49-F238E27FC236}">
                <a16:creationId xmlns:a16="http://schemas.microsoft.com/office/drawing/2014/main" id="{D663CE9E-ABF5-4973-A482-AE7D9CBE5061}"/>
              </a:ext>
            </a:extLst>
          </p:cNvPr>
          <p:cNvSpPr txBox="1"/>
          <p:nvPr/>
        </p:nvSpPr>
        <p:spPr>
          <a:xfrm>
            <a:off x="-36512" y="6282940"/>
            <a:ext cx="659155" cy="369332"/>
          </a:xfrm>
          <a:prstGeom prst="rect">
            <a:avLst/>
          </a:prstGeom>
          <a:noFill/>
        </p:spPr>
        <p:txBody>
          <a:bodyPr wrap="none" rtlCol="0">
            <a:spAutoFit/>
          </a:bodyPr>
          <a:lstStyle/>
          <a:p>
            <a:r>
              <a:rPr lang="en-US" dirty="0"/>
              <a:t>MB3</a:t>
            </a:r>
            <a:endParaRPr lang="en-SE" dirty="0"/>
          </a:p>
        </p:txBody>
      </p:sp>
    </p:spTree>
    <p:extLst>
      <p:ext uri="{BB962C8B-B14F-4D97-AF65-F5344CB8AC3E}">
        <p14:creationId xmlns:p14="http://schemas.microsoft.com/office/powerpoint/2010/main" val="18026211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5E557-8885-4524-97B8-9B268C65DAA5}"/>
              </a:ext>
            </a:extLst>
          </p:cNvPr>
          <p:cNvSpPr>
            <a:spLocks noGrp="1"/>
          </p:cNvSpPr>
          <p:nvPr>
            <p:ph type="title"/>
          </p:nvPr>
        </p:nvSpPr>
        <p:spPr/>
        <p:txBody>
          <a:bodyPr/>
          <a:lstStyle/>
          <a:p>
            <a:r>
              <a:rPr lang="en-US" dirty="0"/>
              <a:t>Layer Sizing Rules-of-Thumb</a:t>
            </a:r>
            <a:endParaRPr lang="en-SE" dirty="0"/>
          </a:p>
        </p:txBody>
      </p:sp>
      <p:sp>
        <p:nvSpPr>
          <p:cNvPr id="3" name="Content Placeholder 2">
            <a:extLst>
              <a:ext uri="{FF2B5EF4-FFF2-40B4-BE49-F238E27FC236}">
                <a16:creationId xmlns:a16="http://schemas.microsoft.com/office/drawing/2014/main" id="{CF87DF58-983A-4421-ABDD-E0208E704AA4}"/>
              </a:ext>
            </a:extLst>
          </p:cNvPr>
          <p:cNvSpPr>
            <a:spLocks noGrp="1"/>
          </p:cNvSpPr>
          <p:nvPr>
            <p:ph idx="1"/>
          </p:nvPr>
        </p:nvSpPr>
        <p:spPr/>
        <p:txBody>
          <a:bodyPr>
            <a:normAutofit fontScale="47500" lnSpcReduction="20000"/>
          </a:bodyPr>
          <a:lstStyle/>
          <a:p>
            <a:r>
              <a:rPr lang="en-US" dirty="0"/>
              <a:t>The input layer (that contains the image) should be divisible by 2 many times. Common numbers include 32 (e.g. CIFAR-10), 64, 96 (e.g. STL-10), or 224 (e.g. ImageNet), 384, and 512.</a:t>
            </a:r>
          </a:p>
          <a:p>
            <a:r>
              <a:rPr lang="en-US" dirty="0"/>
              <a:t>The CONV layers should use small filters (e.g. 3x3 or at most 5x5), stride S=1. The input volume should have “same padding”, i.e., the conv layer does not alter the spatial size of the input. For any F, pad P=(F−1)/2 preserves the input size, e.g., when F=3, P=1; when F=5, P=2. This means the </a:t>
            </a:r>
            <a:r>
              <a:rPr lang="en-US" b="0" i="0" dirty="0">
                <a:solidFill>
                  <a:srgbClr val="000000"/>
                </a:solidFill>
                <a:effectLst/>
                <a:latin typeface="Roboto"/>
              </a:rPr>
              <a:t>CONV layers only transform the input volume depth-wise, but do not perform </a:t>
            </a:r>
            <a:r>
              <a:rPr lang="en-US" b="0" i="0" dirty="0" err="1">
                <a:solidFill>
                  <a:srgbClr val="000000"/>
                </a:solidFill>
                <a:effectLst/>
                <a:latin typeface="Roboto"/>
              </a:rPr>
              <a:t>downsam</a:t>
            </a:r>
            <a:r>
              <a:rPr lang="en-US" dirty="0" err="1">
                <a:solidFill>
                  <a:srgbClr val="000000"/>
                </a:solidFill>
                <a:latin typeface="Roboto"/>
              </a:rPr>
              <a:t>pling</a:t>
            </a:r>
            <a:r>
              <a:rPr lang="en-US" b="0" i="0" dirty="0">
                <a:solidFill>
                  <a:srgbClr val="000000"/>
                </a:solidFill>
                <a:effectLst/>
                <a:latin typeface="Roboto"/>
              </a:rPr>
              <a:t>. (c.f. </a:t>
            </a:r>
            <a:r>
              <a:rPr lang="en-US" sz="3200" dirty="0"/>
              <a:t>CONV</a:t>
            </a:r>
            <a:r>
              <a:rPr lang="en-US" dirty="0"/>
              <a:t> Example 3 and </a:t>
            </a:r>
            <a:r>
              <a:rPr lang="en-US" dirty="0" err="1"/>
              <a:t>VGGNet</a:t>
            </a:r>
            <a:r>
              <a:rPr lang="en-US" b="0" i="0" dirty="0">
                <a:solidFill>
                  <a:srgbClr val="000000"/>
                </a:solidFill>
                <a:effectLst/>
                <a:latin typeface="Roboto"/>
              </a:rPr>
              <a:t>).</a:t>
            </a:r>
            <a:endParaRPr lang="en-US" dirty="0"/>
          </a:p>
          <a:p>
            <a:r>
              <a:rPr lang="en-US" dirty="0"/>
              <a:t>The POOL layers are in charge of </a:t>
            </a:r>
            <a:r>
              <a:rPr lang="en-US" dirty="0" err="1"/>
              <a:t>downsampling</a:t>
            </a:r>
            <a:r>
              <a:rPr lang="en-US" dirty="0"/>
              <a:t> the spatial dimensions of the input. The most common setting is to use max-pooling with 2x2 receptive fields (F=2), with stride of 2 (S=2). A less common setting is to use F=3, S=2. It is uncommon to see receptive field sizes for max pooling that are larger than 3, because the pooling is then too lossy and aggressive. </a:t>
            </a:r>
          </a:p>
          <a:p>
            <a:r>
              <a:rPr lang="en-US" b="0" i="0" dirty="0">
                <a:solidFill>
                  <a:srgbClr val="000000"/>
                </a:solidFill>
                <a:effectLst/>
                <a:latin typeface="Roboto"/>
              </a:rPr>
              <a:t>In some cases (especially in early layers), the amount of memory can build up very quickly with the rules of thumb presented above. For example, filtering a 224x224x3 image with three 3x3 CONV layers with 64 filters each and padding 1 would create 3 activation volumes, each with size 224x224x64. This amounts to a total of about 10 million activations, or 72MB of memory (per image, for both activations and gradients). Since GPUs are often bottlenecked by memory, it may be necessary to compromise. In practice, make the compromise at only the first CONV layer </a:t>
            </a:r>
            <a:r>
              <a:rPr lang="en-US" dirty="0"/>
              <a:t>that is looking at the input image</a:t>
            </a:r>
            <a:r>
              <a:rPr lang="en-US" b="0" i="0" dirty="0">
                <a:solidFill>
                  <a:srgbClr val="000000"/>
                </a:solidFill>
                <a:effectLst/>
                <a:latin typeface="Roboto"/>
              </a:rPr>
              <a:t>. For example, </a:t>
            </a:r>
            <a:r>
              <a:rPr lang="en-US" b="0" i="0" dirty="0" err="1">
                <a:solidFill>
                  <a:srgbClr val="000000"/>
                </a:solidFill>
                <a:effectLst/>
                <a:latin typeface="Roboto"/>
              </a:rPr>
              <a:t>AlexNet</a:t>
            </a:r>
            <a:r>
              <a:rPr lang="en-US" b="0" i="0" dirty="0">
                <a:solidFill>
                  <a:srgbClr val="000000"/>
                </a:solidFill>
                <a:effectLst/>
                <a:latin typeface="Roboto"/>
              </a:rPr>
              <a:t> uses filter size of 11x11 and stride of 4 in the first CONV layer.</a:t>
            </a:r>
            <a:endParaRPr lang="en-SE" dirty="0"/>
          </a:p>
        </p:txBody>
      </p:sp>
      <p:sp>
        <p:nvSpPr>
          <p:cNvPr id="4" name="Slide Number Placeholder 3">
            <a:extLst>
              <a:ext uri="{FF2B5EF4-FFF2-40B4-BE49-F238E27FC236}">
                <a16:creationId xmlns:a16="http://schemas.microsoft.com/office/drawing/2014/main" id="{7E4B659C-D9C8-46A7-841E-1554A0566A9B}"/>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spTree>
    <p:extLst>
      <p:ext uri="{BB962C8B-B14F-4D97-AF65-F5344CB8AC3E}">
        <p14:creationId xmlns:p14="http://schemas.microsoft.com/office/powerpoint/2010/main" val="19615553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060E1-FD7F-4EFB-A7AF-F3A05AFC49DA}"/>
              </a:ext>
            </a:extLst>
          </p:cNvPr>
          <p:cNvSpPr>
            <a:spLocks noGrp="1"/>
          </p:cNvSpPr>
          <p:nvPr>
            <p:ph type="title"/>
          </p:nvPr>
        </p:nvSpPr>
        <p:spPr/>
        <p:txBody>
          <a:bodyPr/>
          <a:lstStyle/>
          <a:p>
            <a:r>
              <a:rPr lang="en-US" dirty="0"/>
              <a:t>Memory Size Considerations</a:t>
            </a:r>
            <a:endParaRPr lang="en-SE" dirty="0"/>
          </a:p>
        </p:txBody>
      </p:sp>
      <p:sp>
        <p:nvSpPr>
          <p:cNvPr id="3" name="Content Placeholder 2">
            <a:extLst>
              <a:ext uri="{FF2B5EF4-FFF2-40B4-BE49-F238E27FC236}">
                <a16:creationId xmlns:a16="http://schemas.microsoft.com/office/drawing/2014/main" id="{6497E40C-F83E-40E7-9C6D-82E6EEB62DAD}"/>
              </a:ext>
            </a:extLst>
          </p:cNvPr>
          <p:cNvSpPr>
            <a:spLocks noGrp="1"/>
          </p:cNvSpPr>
          <p:nvPr>
            <p:ph idx="1"/>
          </p:nvPr>
        </p:nvSpPr>
        <p:spPr>
          <a:xfrm>
            <a:off x="457200" y="1295400"/>
            <a:ext cx="8229600" cy="5287962"/>
          </a:xfrm>
        </p:spPr>
        <p:txBody>
          <a:bodyPr>
            <a:normAutofit fontScale="70000" lnSpcReduction="20000"/>
          </a:bodyPr>
          <a:lstStyle/>
          <a:p>
            <a:r>
              <a:rPr lang="en-US" dirty="0"/>
              <a:t>From the intermediate volume sizes: </a:t>
            </a:r>
          </a:p>
          <a:p>
            <a:pPr lvl="1"/>
            <a:r>
              <a:rPr lang="en-US" dirty="0"/>
              <a:t>These are the raw number of activations at every layer of the CNN, and also their gradients (of equal size). Usually, most of the activations are on the earlier CONV layers of a CNN. These are kept around because they are needed for backpropagation during training, but for inference, we can store only the current activations at the current layer and discarding the activations from previous layers.</a:t>
            </a:r>
          </a:p>
          <a:p>
            <a:r>
              <a:rPr lang="en-US" dirty="0"/>
              <a:t>From the parameter sizes: </a:t>
            </a:r>
          </a:p>
          <a:p>
            <a:pPr lvl="1"/>
            <a:r>
              <a:rPr lang="en-US" dirty="0"/>
              <a:t>These are the weights and biases, and their gradients during backpropagation, and also a step cache if the optimization is using momentum, </a:t>
            </a:r>
            <a:r>
              <a:rPr lang="en-US" dirty="0" err="1"/>
              <a:t>Adagrad</a:t>
            </a:r>
            <a:r>
              <a:rPr lang="en-US" dirty="0"/>
              <a:t>, or </a:t>
            </a:r>
            <a:r>
              <a:rPr lang="en-US" dirty="0" err="1"/>
              <a:t>RMSProp</a:t>
            </a:r>
            <a:r>
              <a:rPr lang="en-US" dirty="0"/>
              <a:t>. Therefore, the memory to store the parameter vector alone usually should be multiplied by a factor of at least 3 or so.</a:t>
            </a:r>
          </a:p>
          <a:p>
            <a:r>
              <a:rPr lang="en-US" dirty="0" err="1"/>
              <a:t>Misc</a:t>
            </a:r>
            <a:r>
              <a:rPr lang="en-US" dirty="0"/>
              <a:t> memory, such as the image data batches, perhaps their augmented versions, etc.</a:t>
            </a:r>
          </a:p>
          <a:p>
            <a:r>
              <a:rPr lang="en-US" dirty="0"/>
              <a:t>Each number may need 4 Bytes storage space for floating point, 8 Bytes for double, or 1 Bytes or smaller for optimized fixed-point implementations.</a:t>
            </a:r>
            <a:endParaRPr lang="en-SE" dirty="0"/>
          </a:p>
        </p:txBody>
      </p:sp>
      <p:sp>
        <p:nvSpPr>
          <p:cNvPr id="4" name="Slide Number Placeholder 3">
            <a:extLst>
              <a:ext uri="{FF2B5EF4-FFF2-40B4-BE49-F238E27FC236}">
                <a16:creationId xmlns:a16="http://schemas.microsoft.com/office/drawing/2014/main" id="{04724DEC-34F7-4D17-95AF-92429B8A12E1}"/>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spTree>
    <p:extLst>
      <p:ext uri="{BB962C8B-B14F-4D97-AF65-F5344CB8AC3E}">
        <p14:creationId xmlns:p14="http://schemas.microsoft.com/office/powerpoint/2010/main" val="3915967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sz="3600" dirty="0"/>
              <a:t>Deep Learning on Embedded Systems</a:t>
            </a:r>
          </a:p>
        </p:txBody>
      </p:sp>
      <p:pic>
        <p:nvPicPr>
          <p:cNvPr id="3074" name="Picture 2" descr="“deep learning”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083" y="3272878"/>
            <a:ext cx="3703799" cy="22237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embedded high-performance”的图片搜索结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06095" y="5894723"/>
            <a:ext cx="1449777" cy="868054"/>
          </a:xfrm>
          <a:prstGeom prst="rect">
            <a:avLst/>
          </a:prstGeom>
          <a:noFill/>
          <a:extLst>
            <a:ext uri="{909E8E84-426E-40DD-AFC4-6F175D3DCCD1}">
              <a14:hiddenFill xmlns:a14="http://schemas.microsoft.com/office/drawing/2010/main">
                <a:solidFill>
                  <a:srgbClr val="FFFFFF"/>
                </a:solidFill>
              </a14:hiddenFill>
            </a:ext>
          </a:extLst>
        </p:spPr>
      </p:pic>
      <p:sp>
        <p:nvSpPr>
          <p:cNvPr id="5" name="Down Arrow 4"/>
          <p:cNvSpPr/>
          <p:nvPr/>
        </p:nvSpPr>
        <p:spPr bwMode="auto">
          <a:xfrm>
            <a:off x="2209542" y="5459746"/>
            <a:ext cx="642885" cy="485576"/>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pic>
        <p:nvPicPr>
          <p:cNvPr id="4" name="Picture 3"/>
          <p:cNvPicPr>
            <a:picLocks noChangeAspect="1"/>
          </p:cNvPicPr>
          <p:nvPr/>
        </p:nvPicPr>
        <p:blipFill>
          <a:blip r:embed="rId5"/>
          <a:stretch>
            <a:fillRect/>
          </a:stretch>
        </p:blipFill>
        <p:spPr>
          <a:xfrm>
            <a:off x="5508764" y="3412432"/>
            <a:ext cx="3156226" cy="2368276"/>
          </a:xfrm>
          <a:prstGeom prst="rect">
            <a:avLst/>
          </a:prstGeom>
        </p:spPr>
      </p:pic>
      <p:sp>
        <p:nvSpPr>
          <p:cNvPr id="213" name="Content Placeholder 2"/>
          <p:cNvSpPr txBox="1">
            <a:spLocks/>
          </p:cNvSpPr>
          <p:nvPr/>
        </p:nvSpPr>
        <p:spPr bwMode="auto">
          <a:xfrm>
            <a:off x="107504" y="1022014"/>
            <a:ext cx="8928992" cy="1914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110000"/>
              <a:buFont typeface="Wingdings" panose="05000000000000000000" pitchFamily="2" charset="2"/>
              <a:buBlip>
                <a:blip r:embed="rId6"/>
              </a:buBlip>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hlink"/>
              </a:buClr>
              <a:buSzPct val="95000"/>
              <a:buFont typeface="Wingdings" panose="05000000000000000000" pitchFamily="2" charset="2"/>
              <a:buChar char="w"/>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65000"/>
              <a:buFont typeface="Wingdings" panose="05000000000000000000" pitchFamily="2" charset="2"/>
              <a:buChar char="n"/>
              <a:defRPr sz="2400">
                <a:solidFill>
                  <a:schemeClr val="tx1"/>
                </a:solidFill>
                <a:latin typeface="+mn-lt"/>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1800">
                <a:solidFill>
                  <a:schemeClr val="tx1"/>
                </a:solidFill>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1600">
                <a:solidFill>
                  <a:schemeClr val="tx1"/>
                </a:solidFill>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1600">
                <a:solidFill>
                  <a:schemeClr val="tx1"/>
                </a:solidFill>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1600">
                <a:solidFill>
                  <a:schemeClr val="tx1"/>
                </a:solidFill>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1600">
                <a:solidFill>
                  <a:schemeClr val="tx1"/>
                </a:solidFill>
                <a:latin typeface="+mn-lt"/>
              </a:defRPr>
            </a:lvl9pPr>
          </a:lstStyle>
          <a:p>
            <a:r>
              <a:rPr lang="en-US" altLang="zh-CN" sz="1800" kern="0" dirty="0"/>
              <a:t>Large CNN models are memory and computation intensive, even for inference tasks </a:t>
            </a:r>
          </a:p>
          <a:p>
            <a:r>
              <a:rPr lang="en-US" altLang="zh-CN" sz="1800" kern="0" dirty="0"/>
              <a:t>Resource constrained embedded devices may have constraints in computational power and battery capacity, and cannot support large DNN inference tasks</a:t>
            </a:r>
          </a:p>
          <a:p>
            <a:pPr lvl="1"/>
            <a:r>
              <a:rPr lang="en-US" altLang="zh-CN" sz="1600" kern="0" dirty="0"/>
              <a:t>More applicable to small mobile robots (e.g. drones) than </a:t>
            </a:r>
            <a:r>
              <a:rPr lang="en-US" altLang="zh-CN" sz="1600" kern="0" dirty="0" err="1"/>
              <a:t>fullsize</a:t>
            </a:r>
            <a:r>
              <a:rPr lang="en-US" altLang="zh-CN" sz="1600" kern="0" dirty="0"/>
              <a:t> AVs, which have powerful compute engines</a:t>
            </a:r>
          </a:p>
          <a:p>
            <a:pPr lvl="1"/>
            <a:r>
              <a:rPr lang="en-US" altLang="zh-CN" sz="1600" kern="0" dirty="0"/>
              <a:t>Next, we consider running CNN models on resource-constrained platforms.</a:t>
            </a:r>
          </a:p>
        </p:txBody>
      </p:sp>
    </p:spTree>
    <p:extLst>
      <p:ext uri="{BB962C8B-B14F-4D97-AF65-F5344CB8AC3E}">
        <p14:creationId xmlns:p14="http://schemas.microsoft.com/office/powerpoint/2010/main" val="2778928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FC46F-89D9-4E85-8022-30E8C0D1DF93}"/>
              </a:ext>
            </a:extLst>
          </p:cNvPr>
          <p:cNvSpPr>
            <a:spLocks noGrp="1"/>
          </p:cNvSpPr>
          <p:nvPr>
            <p:ph type="title"/>
          </p:nvPr>
        </p:nvSpPr>
        <p:spPr/>
        <p:txBody>
          <a:bodyPr/>
          <a:lstStyle/>
          <a:p>
            <a:r>
              <a:rPr lang="en-US" dirty="0"/>
              <a:t>Weight Pruning</a:t>
            </a:r>
            <a:endParaRPr lang="en-SE" dirty="0"/>
          </a:p>
        </p:txBody>
      </p:sp>
      <p:sp>
        <p:nvSpPr>
          <p:cNvPr id="3" name="Content Placeholder 2">
            <a:extLst>
              <a:ext uri="{FF2B5EF4-FFF2-40B4-BE49-F238E27FC236}">
                <a16:creationId xmlns:a16="http://schemas.microsoft.com/office/drawing/2014/main" id="{B0302E8A-C2D5-4612-9154-FFC3430FD675}"/>
              </a:ext>
            </a:extLst>
          </p:cNvPr>
          <p:cNvSpPr>
            <a:spLocks noGrp="1"/>
          </p:cNvSpPr>
          <p:nvPr>
            <p:ph idx="1"/>
          </p:nvPr>
        </p:nvSpPr>
        <p:spPr>
          <a:xfrm>
            <a:off x="457200" y="1295400"/>
            <a:ext cx="8229600" cy="1565669"/>
          </a:xfrm>
        </p:spPr>
        <p:txBody>
          <a:bodyPr>
            <a:normAutofit fontScale="85000" lnSpcReduction="20000"/>
          </a:bodyPr>
          <a:lstStyle/>
          <a:p>
            <a:r>
              <a:rPr lang="en-US" altLang="zh-CN" dirty="0"/>
              <a:t>Reduce the number and/or bit-width of edge weights, especially for the FCLs, since weights of FCLs make up majority of the edge weight parameters of the entire CNN.</a:t>
            </a:r>
            <a:endParaRPr lang="zh-CN" altLang="en-US" dirty="0"/>
          </a:p>
          <a:p>
            <a:endParaRPr lang="en-SE" dirty="0"/>
          </a:p>
        </p:txBody>
      </p:sp>
      <p:sp>
        <p:nvSpPr>
          <p:cNvPr id="4" name="Slide Number Placeholder 3">
            <a:extLst>
              <a:ext uri="{FF2B5EF4-FFF2-40B4-BE49-F238E27FC236}">
                <a16:creationId xmlns:a16="http://schemas.microsoft.com/office/drawing/2014/main" id="{5BE6CCDC-C705-47E9-BD13-48434E5C255B}"/>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5" name="table">
            <a:extLst>
              <a:ext uri="{FF2B5EF4-FFF2-40B4-BE49-F238E27FC236}">
                <a16:creationId xmlns:a16="http://schemas.microsoft.com/office/drawing/2014/main" id="{032FEE36-C58E-4762-9CA8-36D280BD5D91}"/>
              </a:ext>
            </a:extLst>
          </p:cNvPr>
          <p:cNvPicPr>
            <a:picLocks noChangeAspect="1"/>
          </p:cNvPicPr>
          <p:nvPr/>
        </p:nvPicPr>
        <p:blipFill>
          <a:blip r:embed="rId2"/>
          <a:stretch>
            <a:fillRect/>
          </a:stretch>
        </p:blipFill>
        <p:spPr>
          <a:xfrm>
            <a:off x="1409447" y="2777996"/>
            <a:ext cx="6228692" cy="1112520"/>
          </a:xfrm>
          <a:prstGeom prst="rect">
            <a:avLst/>
          </a:prstGeom>
        </p:spPr>
      </p:pic>
      <p:grpSp>
        <p:nvGrpSpPr>
          <p:cNvPr id="6" name="Group 5">
            <a:extLst>
              <a:ext uri="{FF2B5EF4-FFF2-40B4-BE49-F238E27FC236}">
                <a16:creationId xmlns:a16="http://schemas.microsoft.com/office/drawing/2014/main" id="{749EF03A-5850-464A-B5CE-B80728480275}"/>
              </a:ext>
            </a:extLst>
          </p:cNvPr>
          <p:cNvGrpSpPr/>
          <p:nvPr/>
        </p:nvGrpSpPr>
        <p:grpSpPr>
          <a:xfrm>
            <a:off x="2771800" y="4168870"/>
            <a:ext cx="4680520" cy="2414492"/>
            <a:chOff x="1461797" y="2524837"/>
            <a:chExt cx="6127046" cy="3160698"/>
          </a:xfrm>
        </p:grpSpPr>
        <p:sp>
          <p:nvSpPr>
            <p:cNvPr id="7" name="object 3">
              <a:extLst>
                <a:ext uri="{FF2B5EF4-FFF2-40B4-BE49-F238E27FC236}">
                  <a16:creationId xmlns:a16="http://schemas.microsoft.com/office/drawing/2014/main" id="{FF9E6794-789B-4CB5-A723-472B2D45B3AC}"/>
                </a:ext>
              </a:extLst>
            </p:cNvPr>
            <p:cNvSpPr/>
            <p:nvPr/>
          </p:nvSpPr>
          <p:spPr>
            <a:xfrm>
              <a:off x="3555203" y="3597473"/>
              <a:ext cx="351160" cy="351160"/>
            </a:xfrm>
            <a:custGeom>
              <a:avLst/>
              <a:gdLst/>
              <a:ahLst/>
              <a:cxnLst/>
              <a:rect l="l" t="t" r="r" b="b"/>
              <a:pathLst>
                <a:path w="454025" h="454025">
                  <a:moveTo>
                    <a:pt x="226987" y="0"/>
                  </a:moveTo>
                  <a:lnTo>
                    <a:pt x="181237" y="4623"/>
                  </a:lnTo>
                  <a:lnTo>
                    <a:pt x="138628" y="17884"/>
                  </a:lnTo>
                  <a:lnTo>
                    <a:pt x="100070" y="38868"/>
                  </a:lnTo>
                  <a:lnTo>
                    <a:pt x="66478" y="66660"/>
                  </a:lnTo>
                  <a:lnTo>
                    <a:pt x="38762" y="100345"/>
                  </a:lnTo>
                  <a:lnTo>
                    <a:pt x="17835" y="139008"/>
                  </a:lnTo>
                  <a:lnTo>
                    <a:pt x="4611" y="181734"/>
                  </a:lnTo>
                  <a:lnTo>
                    <a:pt x="0" y="227609"/>
                  </a:lnTo>
                  <a:lnTo>
                    <a:pt x="4611" y="273427"/>
                  </a:lnTo>
                  <a:lnTo>
                    <a:pt x="17835" y="316003"/>
                  </a:lnTo>
                  <a:lnTo>
                    <a:pt x="38762" y="354455"/>
                  </a:lnTo>
                  <a:lnTo>
                    <a:pt x="66478" y="387897"/>
                  </a:lnTo>
                  <a:lnTo>
                    <a:pt x="100070" y="415446"/>
                  </a:lnTo>
                  <a:lnTo>
                    <a:pt x="138628" y="436219"/>
                  </a:lnTo>
                  <a:lnTo>
                    <a:pt x="181237" y="449331"/>
                  </a:lnTo>
                  <a:lnTo>
                    <a:pt x="226987" y="453898"/>
                  </a:lnTo>
                  <a:lnTo>
                    <a:pt x="271608" y="449513"/>
                  </a:lnTo>
                  <a:lnTo>
                    <a:pt x="313755" y="436692"/>
                  </a:lnTo>
                  <a:lnTo>
                    <a:pt x="352436" y="415932"/>
                  </a:lnTo>
                  <a:lnTo>
                    <a:pt x="386664" y="387731"/>
                  </a:lnTo>
                  <a:lnTo>
                    <a:pt x="415551" y="353223"/>
                  </a:lnTo>
                  <a:lnTo>
                    <a:pt x="436643" y="314123"/>
                  </a:lnTo>
                  <a:lnTo>
                    <a:pt x="449570" y="271796"/>
                  </a:lnTo>
                  <a:lnTo>
                    <a:pt x="453961" y="227609"/>
                  </a:lnTo>
                  <a:lnTo>
                    <a:pt x="449350" y="181734"/>
                  </a:lnTo>
                  <a:lnTo>
                    <a:pt x="436125" y="139008"/>
                  </a:lnTo>
                  <a:lnTo>
                    <a:pt x="415199" y="100345"/>
                  </a:lnTo>
                  <a:lnTo>
                    <a:pt x="387484" y="66660"/>
                  </a:lnTo>
                  <a:lnTo>
                    <a:pt x="353893" y="38868"/>
                  </a:lnTo>
                  <a:lnTo>
                    <a:pt x="315338" y="17884"/>
                  </a:lnTo>
                  <a:lnTo>
                    <a:pt x="272732" y="4623"/>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 name="object 4">
              <a:extLst>
                <a:ext uri="{FF2B5EF4-FFF2-40B4-BE49-F238E27FC236}">
                  <a16:creationId xmlns:a16="http://schemas.microsoft.com/office/drawing/2014/main" id="{6219FF77-9FFB-499A-9473-176F6D4D148D}"/>
                </a:ext>
              </a:extLst>
            </p:cNvPr>
            <p:cNvSpPr/>
            <p:nvPr/>
          </p:nvSpPr>
          <p:spPr>
            <a:xfrm>
              <a:off x="3555196" y="3597477"/>
              <a:ext cx="351160" cy="351160"/>
            </a:xfrm>
            <a:custGeom>
              <a:avLst/>
              <a:gdLst/>
              <a:ahLst/>
              <a:cxnLst/>
              <a:rect l="l" t="t" r="r" b="b"/>
              <a:pathLst>
                <a:path w="454025" h="454025">
                  <a:moveTo>
                    <a:pt x="226981" y="0"/>
                  </a:moveTo>
                  <a:lnTo>
                    <a:pt x="272728" y="4623"/>
                  </a:lnTo>
                  <a:lnTo>
                    <a:pt x="315336" y="17885"/>
                  </a:lnTo>
                  <a:lnTo>
                    <a:pt x="353892" y="38870"/>
                  </a:lnTo>
                  <a:lnTo>
                    <a:pt x="387484" y="66662"/>
                  </a:lnTo>
                  <a:lnTo>
                    <a:pt x="415199" y="100348"/>
                  </a:lnTo>
                  <a:lnTo>
                    <a:pt x="436126" y="139011"/>
                  </a:lnTo>
                  <a:lnTo>
                    <a:pt x="449350" y="181737"/>
                  </a:lnTo>
                  <a:lnTo>
                    <a:pt x="453962" y="227612"/>
                  </a:lnTo>
                  <a:lnTo>
                    <a:pt x="449570" y="271799"/>
                  </a:lnTo>
                  <a:lnTo>
                    <a:pt x="436641" y="314124"/>
                  </a:lnTo>
                  <a:lnTo>
                    <a:pt x="415547" y="353225"/>
                  </a:lnTo>
                  <a:lnTo>
                    <a:pt x="386659" y="387734"/>
                  </a:lnTo>
                  <a:lnTo>
                    <a:pt x="352430" y="415938"/>
                  </a:lnTo>
                  <a:lnTo>
                    <a:pt x="313748" y="436698"/>
                  </a:lnTo>
                  <a:lnTo>
                    <a:pt x="271601" y="449517"/>
                  </a:lnTo>
                  <a:lnTo>
                    <a:pt x="226981" y="453901"/>
                  </a:lnTo>
                  <a:lnTo>
                    <a:pt x="181233" y="449334"/>
                  </a:lnTo>
                  <a:lnTo>
                    <a:pt x="138625" y="436222"/>
                  </a:lnTo>
                  <a:lnTo>
                    <a:pt x="100069" y="415449"/>
                  </a:lnTo>
                  <a:lnTo>
                    <a:pt x="66477" y="387900"/>
                  </a:lnTo>
                  <a:lnTo>
                    <a:pt x="38762" y="354457"/>
                  </a:lnTo>
                  <a:lnTo>
                    <a:pt x="17835" y="316006"/>
                  </a:lnTo>
                  <a:lnTo>
                    <a:pt x="4611" y="273429"/>
                  </a:lnTo>
                  <a:lnTo>
                    <a:pt x="0" y="227612"/>
                  </a:lnTo>
                  <a:lnTo>
                    <a:pt x="4611" y="181737"/>
                  </a:lnTo>
                  <a:lnTo>
                    <a:pt x="17835" y="139011"/>
                  </a:lnTo>
                  <a:lnTo>
                    <a:pt x="38762" y="100348"/>
                  </a:lnTo>
                  <a:lnTo>
                    <a:pt x="66477" y="66662"/>
                  </a:lnTo>
                  <a:lnTo>
                    <a:pt x="100069" y="38870"/>
                  </a:lnTo>
                  <a:lnTo>
                    <a:pt x="138625" y="17885"/>
                  </a:lnTo>
                  <a:lnTo>
                    <a:pt x="181233" y="4623"/>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 name="object 5">
              <a:extLst>
                <a:ext uri="{FF2B5EF4-FFF2-40B4-BE49-F238E27FC236}">
                  <a16:creationId xmlns:a16="http://schemas.microsoft.com/office/drawing/2014/main" id="{20DE8F09-96E2-44B9-A3E3-B23CC97C51DF}"/>
                </a:ext>
              </a:extLst>
            </p:cNvPr>
            <p:cNvSpPr/>
            <p:nvPr/>
          </p:nvSpPr>
          <p:spPr>
            <a:xfrm>
              <a:off x="2965254" y="3597473"/>
              <a:ext cx="350178" cy="351160"/>
            </a:xfrm>
            <a:custGeom>
              <a:avLst/>
              <a:gdLst/>
              <a:ahLst/>
              <a:cxnLst/>
              <a:rect l="l" t="t" r="r" b="b"/>
              <a:pathLst>
                <a:path w="452754" h="454025">
                  <a:moveTo>
                    <a:pt x="225666" y="0"/>
                  </a:moveTo>
                  <a:lnTo>
                    <a:pt x="180352" y="4623"/>
                  </a:lnTo>
                  <a:lnTo>
                    <a:pt x="138070" y="17884"/>
                  </a:lnTo>
                  <a:lnTo>
                    <a:pt x="99748" y="38868"/>
                  </a:lnTo>
                  <a:lnTo>
                    <a:pt x="66313" y="66660"/>
                  </a:lnTo>
                  <a:lnTo>
                    <a:pt x="38692" y="100345"/>
                  </a:lnTo>
                  <a:lnTo>
                    <a:pt x="17815" y="139008"/>
                  </a:lnTo>
                  <a:lnTo>
                    <a:pt x="4608" y="181734"/>
                  </a:lnTo>
                  <a:lnTo>
                    <a:pt x="0" y="227609"/>
                  </a:lnTo>
                  <a:lnTo>
                    <a:pt x="4608" y="273427"/>
                  </a:lnTo>
                  <a:lnTo>
                    <a:pt x="17815" y="316003"/>
                  </a:lnTo>
                  <a:lnTo>
                    <a:pt x="38692" y="354455"/>
                  </a:lnTo>
                  <a:lnTo>
                    <a:pt x="66313" y="387897"/>
                  </a:lnTo>
                  <a:lnTo>
                    <a:pt x="99748" y="415446"/>
                  </a:lnTo>
                  <a:lnTo>
                    <a:pt x="138070" y="436219"/>
                  </a:lnTo>
                  <a:lnTo>
                    <a:pt x="180352" y="449331"/>
                  </a:lnTo>
                  <a:lnTo>
                    <a:pt x="225666" y="453898"/>
                  </a:lnTo>
                  <a:lnTo>
                    <a:pt x="270494" y="449513"/>
                  </a:lnTo>
                  <a:lnTo>
                    <a:pt x="313094" y="436692"/>
                  </a:lnTo>
                  <a:lnTo>
                    <a:pt x="352230" y="415932"/>
                  </a:lnTo>
                  <a:lnTo>
                    <a:pt x="386664" y="387731"/>
                  </a:lnTo>
                  <a:lnTo>
                    <a:pt x="414787" y="353223"/>
                  </a:lnTo>
                  <a:lnTo>
                    <a:pt x="435487" y="314123"/>
                  </a:lnTo>
                  <a:lnTo>
                    <a:pt x="448270" y="271796"/>
                  </a:lnTo>
                  <a:lnTo>
                    <a:pt x="452640" y="227609"/>
                  </a:lnTo>
                  <a:lnTo>
                    <a:pt x="448029" y="181734"/>
                  </a:lnTo>
                  <a:lnTo>
                    <a:pt x="434804" y="139008"/>
                  </a:lnTo>
                  <a:lnTo>
                    <a:pt x="413878" y="100345"/>
                  </a:lnTo>
                  <a:lnTo>
                    <a:pt x="386164" y="66660"/>
                  </a:lnTo>
                  <a:lnTo>
                    <a:pt x="352573" y="38868"/>
                  </a:lnTo>
                  <a:lnTo>
                    <a:pt x="314018" y="17884"/>
                  </a:lnTo>
                  <a:lnTo>
                    <a:pt x="271411" y="4623"/>
                  </a:lnTo>
                  <a:lnTo>
                    <a:pt x="225666"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 name="object 6">
              <a:extLst>
                <a:ext uri="{FF2B5EF4-FFF2-40B4-BE49-F238E27FC236}">
                  <a16:creationId xmlns:a16="http://schemas.microsoft.com/office/drawing/2014/main" id="{684B2CF9-5F20-4846-913D-D9606EFE63D9}"/>
                </a:ext>
              </a:extLst>
            </p:cNvPr>
            <p:cNvSpPr/>
            <p:nvPr/>
          </p:nvSpPr>
          <p:spPr>
            <a:xfrm>
              <a:off x="2965247" y="3597477"/>
              <a:ext cx="350178" cy="351160"/>
            </a:xfrm>
            <a:custGeom>
              <a:avLst/>
              <a:gdLst/>
              <a:ahLst/>
              <a:cxnLst/>
              <a:rect l="l" t="t" r="r" b="b"/>
              <a:pathLst>
                <a:path w="452754" h="454025">
                  <a:moveTo>
                    <a:pt x="225661" y="0"/>
                  </a:moveTo>
                  <a:lnTo>
                    <a:pt x="271408" y="4623"/>
                  </a:lnTo>
                  <a:lnTo>
                    <a:pt x="314016" y="17885"/>
                  </a:lnTo>
                  <a:lnTo>
                    <a:pt x="352572" y="38870"/>
                  </a:lnTo>
                  <a:lnTo>
                    <a:pt x="386164" y="66662"/>
                  </a:lnTo>
                  <a:lnTo>
                    <a:pt x="413880" y="100348"/>
                  </a:lnTo>
                  <a:lnTo>
                    <a:pt x="434806" y="139011"/>
                  </a:lnTo>
                  <a:lnTo>
                    <a:pt x="448031" y="181737"/>
                  </a:lnTo>
                  <a:lnTo>
                    <a:pt x="452642" y="227612"/>
                  </a:lnTo>
                  <a:lnTo>
                    <a:pt x="448270" y="271799"/>
                  </a:lnTo>
                  <a:lnTo>
                    <a:pt x="435486" y="314124"/>
                  </a:lnTo>
                  <a:lnTo>
                    <a:pt x="414784" y="353225"/>
                  </a:lnTo>
                  <a:lnTo>
                    <a:pt x="386659" y="387734"/>
                  </a:lnTo>
                  <a:lnTo>
                    <a:pt x="352224" y="415938"/>
                  </a:lnTo>
                  <a:lnTo>
                    <a:pt x="313088" y="436698"/>
                  </a:lnTo>
                  <a:lnTo>
                    <a:pt x="270488" y="449517"/>
                  </a:lnTo>
                  <a:lnTo>
                    <a:pt x="225661" y="453901"/>
                  </a:lnTo>
                  <a:lnTo>
                    <a:pt x="180349" y="449334"/>
                  </a:lnTo>
                  <a:lnTo>
                    <a:pt x="138069" y="436222"/>
                  </a:lnTo>
                  <a:lnTo>
                    <a:pt x="99747" y="415449"/>
                  </a:lnTo>
                  <a:lnTo>
                    <a:pt x="66312" y="387900"/>
                  </a:lnTo>
                  <a:lnTo>
                    <a:pt x="38692" y="354457"/>
                  </a:lnTo>
                  <a:lnTo>
                    <a:pt x="17815" y="316006"/>
                  </a:lnTo>
                  <a:lnTo>
                    <a:pt x="4608" y="273429"/>
                  </a:lnTo>
                  <a:lnTo>
                    <a:pt x="0" y="227612"/>
                  </a:lnTo>
                  <a:lnTo>
                    <a:pt x="4608" y="181737"/>
                  </a:lnTo>
                  <a:lnTo>
                    <a:pt x="17815" y="139011"/>
                  </a:lnTo>
                  <a:lnTo>
                    <a:pt x="38692" y="100348"/>
                  </a:lnTo>
                  <a:lnTo>
                    <a:pt x="66312" y="66662"/>
                  </a:lnTo>
                  <a:lnTo>
                    <a:pt x="99747" y="38870"/>
                  </a:lnTo>
                  <a:lnTo>
                    <a:pt x="138069" y="17885"/>
                  </a:lnTo>
                  <a:lnTo>
                    <a:pt x="180349" y="4623"/>
                  </a:lnTo>
                  <a:lnTo>
                    <a:pt x="22566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 name="object 7">
              <a:extLst>
                <a:ext uri="{FF2B5EF4-FFF2-40B4-BE49-F238E27FC236}">
                  <a16:creationId xmlns:a16="http://schemas.microsoft.com/office/drawing/2014/main" id="{ADDACF59-5D1B-4C16-AD08-27FDA26CF2EE}"/>
                </a:ext>
              </a:extLst>
            </p:cNvPr>
            <p:cNvSpPr/>
            <p:nvPr/>
          </p:nvSpPr>
          <p:spPr>
            <a:xfrm>
              <a:off x="2374283" y="3597473"/>
              <a:ext cx="350178" cy="351160"/>
            </a:xfrm>
            <a:custGeom>
              <a:avLst/>
              <a:gdLst/>
              <a:ahLst/>
              <a:cxnLst/>
              <a:rect l="l" t="t" r="r" b="b"/>
              <a:pathLst>
                <a:path w="452754" h="454025">
                  <a:moveTo>
                    <a:pt x="226987" y="0"/>
                  </a:moveTo>
                  <a:lnTo>
                    <a:pt x="181237" y="4623"/>
                  </a:lnTo>
                  <a:lnTo>
                    <a:pt x="138628" y="17884"/>
                  </a:lnTo>
                  <a:lnTo>
                    <a:pt x="100070" y="38868"/>
                  </a:lnTo>
                  <a:lnTo>
                    <a:pt x="66478" y="66660"/>
                  </a:lnTo>
                  <a:lnTo>
                    <a:pt x="38762" y="100345"/>
                  </a:lnTo>
                  <a:lnTo>
                    <a:pt x="17835" y="139008"/>
                  </a:lnTo>
                  <a:lnTo>
                    <a:pt x="4611" y="181734"/>
                  </a:lnTo>
                  <a:lnTo>
                    <a:pt x="0" y="227609"/>
                  </a:lnTo>
                  <a:lnTo>
                    <a:pt x="4611" y="273427"/>
                  </a:lnTo>
                  <a:lnTo>
                    <a:pt x="17835" y="316003"/>
                  </a:lnTo>
                  <a:lnTo>
                    <a:pt x="38762" y="354455"/>
                  </a:lnTo>
                  <a:lnTo>
                    <a:pt x="66478" y="387897"/>
                  </a:lnTo>
                  <a:lnTo>
                    <a:pt x="100070" y="415446"/>
                  </a:lnTo>
                  <a:lnTo>
                    <a:pt x="138628" y="436219"/>
                  </a:lnTo>
                  <a:lnTo>
                    <a:pt x="181237" y="449331"/>
                  </a:lnTo>
                  <a:lnTo>
                    <a:pt x="226987" y="453898"/>
                  </a:lnTo>
                  <a:lnTo>
                    <a:pt x="271046" y="449513"/>
                  </a:lnTo>
                  <a:lnTo>
                    <a:pt x="313255" y="436692"/>
                  </a:lnTo>
                  <a:lnTo>
                    <a:pt x="352249" y="415932"/>
                  </a:lnTo>
                  <a:lnTo>
                    <a:pt x="386664" y="387731"/>
                  </a:lnTo>
                  <a:lnTo>
                    <a:pt x="414787" y="353223"/>
                  </a:lnTo>
                  <a:lnTo>
                    <a:pt x="435487" y="314123"/>
                  </a:lnTo>
                  <a:lnTo>
                    <a:pt x="448270" y="271796"/>
                  </a:lnTo>
                  <a:lnTo>
                    <a:pt x="452640" y="227609"/>
                  </a:lnTo>
                  <a:lnTo>
                    <a:pt x="448086" y="181734"/>
                  </a:lnTo>
                  <a:lnTo>
                    <a:pt x="435011" y="139008"/>
                  </a:lnTo>
                  <a:lnTo>
                    <a:pt x="414296" y="100345"/>
                  </a:lnTo>
                  <a:lnTo>
                    <a:pt x="386824" y="66660"/>
                  </a:lnTo>
                  <a:lnTo>
                    <a:pt x="353475" y="38868"/>
                  </a:lnTo>
                  <a:lnTo>
                    <a:pt x="315132" y="17884"/>
                  </a:lnTo>
                  <a:lnTo>
                    <a:pt x="272675" y="4623"/>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 name="object 8">
              <a:extLst>
                <a:ext uri="{FF2B5EF4-FFF2-40B4-BE49-F238E27FC236}">
                  <a16:creationId xmlns:a16="http://schemas.microsoft.com/office/drawing/2014/main" id="{EF897A7A-0708-4472-8904-5E4C8CD9865E}"/>
                </a:ext>
              </a:extLst>
            </p:cNvPr>
            <p:cNvSpPr/>
            <p:nvPr/>
          </p:nvSpPr>
          <p:spPr>
            <a:xfrm>
              <a:off x="2374279" y="3597477"/>
              <a:ext cx="350178" cy="351160"/>
            </a:xfrm>
            <a:custGeom>
              <a:avLst/>
              <a:gdLst/>
              <a:ahLst/>
              <a:cxnLst/>
              <a:rect l="l" t="t" r="r" b="b"/>
              <a:pathLst>
                <a:path w="452754" h="454025">
                  <a:moveTo>
                    <a:pt x="226981" y="0"/>
                  </a:moveTo>
                  <a:lnTo>
                    <a:pt x="272671" y="4623"/>
                  </a:lnTo>
                  <a:lnTo>
                    <a:pt x="315129" y="17885"/>
                  </a:lnTo>
                  <a:lnTo>
                    <a:pt x="353474" y="38870"/>
                  </a:lnTo>
                  <a:lnTo>
                    <a:pt x="386824" y="66662"/>
                  </a:lnTo>
                  <a:lnTo>
                    <a:pt x="414297" y="100348"/>
                  </a:lnTo>
                  <a:lnTo>
                    <a:pt x="435012" y="139011"/>
                  </a:lnTo>
                  <a:lnTo>
                    <a:pt x="448087" y="181737"/>
                  </a:lnTo>
                  <a:lnTo>
                    <a:pt x="452642" y="227612"/>
                  </a:lnTo>
                  <a:lnTo>
                    <a:pt x="448270" y="271799"/>
                  </a:lnTo>
                  <a:lnTo>
                    <a:pt x="435486" y="314124"/>
                  </a:lnTo>
                  <a:lnTo>
                    <a:pt x="414784" y="353225"/>
                  </a:lnTo>
                  <a:lnTo>
                    <a:pt x="386659" y="387734"/>
                  </a:lnTo>
                  <a:lnTo>
                    <a:pt x="352245" y="415938"/>
                  </a:lnTo>
                  <a:lnTo>
                    <a:pt x="313253" y="436698"/>
                  </a:lnTo>
                  <a:lnTo>
                    <a:pt x="271045" y="449517"/>
                  </a:lnTo>
                  <a:lnTo>
                    <a:pt x="226981" y="453901"/>
                  </a:lnTo>
                  <a:lnTo>
                    <a:pt x="181233" y="449334"/>
                  </a:lnTo>
                  <a:lnTo>
                    <a:pt x="138625" y="436222"/>
                  </a:lnTo>
                  <a:lnTo>
                    <a:pt x="100069" y="415449"/>
                  </a:lnTo>
                  <a:lnTo>
                    <a:pt x="66477" y="387900"/>
                  </a:lnTo>
                  <a:lnTo>
                    <a:pt x="38762" y="354457"/>
                  </a:lnTo>
                  <a:lnTo>
                    <a:pt x="17835" y="316006"/>
                  </a:lnTo>
                  <a:lnTo>
                    <a:pt x="4611" y="273429"/>
                  </a:lnTo>
                  <a:lnTo>
                    <a:pt x="0" y="227612"/>
                  </a:lnTo>
                  <a:lnTo>
                    <a:pt x="4611" y="181737"/>
                  </a:lnTo>
                  <a:lnTo>
                    <a:pt x="17835" y="139011"/>
                  </a:lnTo>
                  <a:lnTo>
                    <a:pt x="38762" y="100348"/>
                  </a:lnTo>
                  <a:lnTo>
                    <a:pt x="66477" y="66662"/>
                  </a:lnTo>
                  <a:lnTo>
                    <a:pt x="100069" y="38870"/>
                  </a:lnTo>
                  <a:lnTo>
                    <a:pt x="138625" y="17885"/>
                  </a:lnTo>
                  <a:lnTo>
                    <a:pt x="181233" y="4623"/>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 name="object 9">
              <a:extLst>
                <a:ext uri="{FF2B5EF4-FFF2-40B4-BE49-F238E27FC236}">
                  <a16:creationId xmlns:a16="http://schemas.microsoft.com/office/drawing/2014/main" id="{0C3BC6C4-05DC-4D08-8E28-F51B415BCC6D}"/>
                </a:ext>
              </a:extLst>
            </p:cNvPr>
            <p:cNvSpPr/>
            <p:nvPr/>
          </p:nvSpPr>
          <p:spPr>
            <a:xfrm>
              <a:off x="1784334" y="3597473"/>
              <a:ext cx="350178" cy="351160"/>
            </a:xfrm>
            <a:custGeom>
              <a:avLst/>
              <a:gdLst/>
              <a:ahLst/>
              <a:cxnLst/>
              <a:rect l="l" t="t" r="r" b="b"/>
              <a:pathLst>
                <a:path w="452755" h="454025">
                  <a:moveTo>
                    <a:pt x="225653" y="0"/>
                  </a:moveTo>
                  <a:lnTo>
                    <a:pt x="179965" y="4623"/>
                  </a:lnTo>
                  <a:lnTo>
                    <a:pt x="137508" y="17884"/>
                  </a:lnTo>
                  <a:lnTo>
                    <a:pt x="99164" y="38868"/>
                  </a:lnTo>
                  <a:lnTo>
                    <a:pt x="65816" y="66660"/>
                  </a:lnTo>
                  <a:lnTo>
                    <a:pt x="38343" y="100345"/>
                  </a:lnTo>
                  <a:lnTo>
                    <a:pt x="17629" y="139008"/>
                  </a:lnTo>
                  <a:lnTo>
                    <a:pt x="4554" y="181734"/>
                  </a:lnTo>
                  <a:lnTo>
                    <a:pt x="0" y="227609"/>
                  </a:lnTo>
                  <a:lnTo>
                    <a:pt x="4554" y="273427"/>
                  </a:lnTo>
                  <a:lnTo>
                    <a:pt x="17629" y="316003"/>
                  </a:lnTo>
                  <a:lnTo>
                    <a:pt x="38343" y="354455"/>
                  </a:lnTo>
                  <a:lnTo>
                    <a:pt x="65816" y="387897"/>
                  </a:lnTo>
                  <a:lnTo>
                    <a:pt x="99164" y="415446"/>
                  </a:lnTo>
                  <a:lnTo>
                    <a:pt x="137508" y="436219"/>
                  </a:lnTo>
                  <a:lnTo>
                    <a:pt x="179965" y="449331"/>
                  </a:lnTo>
                  <a:lnTo>
                    <a:pt x="225653" y="453898"/>
                  </a:lnTo>
                  <a:lnTo>
                    <a:pt x="270295" y="449513"/>
                  </a:lnTo>
                  <a:lnTo>
                    <a:pt x="312586" y="436692"/>
                  </a:lnTo>
                  <a:lnTo>
                    <a:pt x="351660" y="415932"/>
                  </a:lnTo>
                  <a:lnTo>
                    <a:pt x="386651" y="387731"/>
                  </a:lnTo>
                  <a:lnTo>
                    <a:pt x="414782" y="353223"/>
                  </a:lnTo>
                  <a:lnTo>
                    <a:pt x="435486" y="314123"/>
                  </a:lnTo>
                  <a:lnTo>
                    <a:pt x="448269" y="271796"/>
                  </a:lnTo>
                  <a:lnTo>
                    <a:pt x="452640" y="227609"/>
                  </a:lnTo>
                  <a:lnTo>
                    <a:pt x="448029" y="181734"/>
                  </a:lnTo>
                  <a:lnTo>
                    <a:pt x="434804" y="139008"/>
                  </a:lnTo>
                  <a:lnTo>
                    <a:pt x="413878" y="100345"/>
                  </a:lnTo>
                  <a:lnTo>
                    <a:pt x="386162" y="66660"/>
                  </a:lnTo>
                  <a:lnTo>
                    <a:pt x="352569" y="38868"/>
                  </a:lnTo>
                  <a:lnTo>
                    <a:pt x="314012" y="17884"/>
                  </a:lnTo>
                  <a:lnTo>
                    <a:pt x="271403" y="4623"/>
                  </a:lnTo>
                  <a:lnTo>
                    <a:pt x="225653"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 name="object 10">
              <a:extLst>
                <a:ext uri="{FF2B5EF4-FFF2-40B4-BE49-F238E27FC236}">
                  <a16:creationId xmlns:a16="http://schemas.microsoft.com/office/drawing/2014/main" id="{21380373-FA99-44BF-A02A-1BB25CC5CFEE}"/>
                </a:ext>
              </a:extLst>
            </p:cNvPr>
            <p:cNvSpPr/>
            <p:nvPr/>
          </p:nvSpPr>
          <p:spPr>
            <a:xfrm>
              <a:off x="1784330" y="3597477"/>
              <a:ext cx="350178" cy="351160"/>
            </a:xfrm>
            <a:custGeom>
              <a:avLst/>
              <a:gdLst/>
              <a:ahLst/>
              <a:cxnLst/>
              <a:rect l="l" t="t" r="r" b="b"/>
              <a:pathLst>
                <a:path w="452755" h="454025">
                  <a:moveTo>
                    <a:pt x="225661" y="0"/>
                  </a:moveTo>
                  <a:lnTo>
                    <a:pt x="271408" y="4623"/>
                  </a:lnTo>
                  <a:lnTo>
                    <a:pt x="314016" y="17885"/>
                  </a:lnTo>
                  <a:lnTo>
                    <a:pt x="352572" y="38870"/>
                  </a:lnTo>
                  <a:lnTo>
                    <a:pt x="386164" y="66662"/>
                  </a:lnTo>
                  <a:lnTo>
                    <a:pt x="413880" y="100348"/>
                  </a:lnTo>
                  <a:lnTo>
                    <a:pt x="434806" y="139011"/>
                  </a:lnTo>
                  <a:lnTo>
                    <a:pt x="448031" y="181737"/>
                  </a:lnTo>
                  <a:lnTo>
                    <a:pt x="452642" y="227612"/>
                  </a:lnTo>
                  <a:lnTo>
                    <a:pt x="448270" y="271799"/>
                  </a:lnTo>
                  <a:lnTo>
                    <a:pt x="435486" y="314124"/>
                  </a:lnTo>
                  <a:lnTo>
                    <a:pt x="414784" y="353225"/>
                  </a:lnTo>
                  <a:lnTo>
                    <a:pt x="386659" y="387734"/>
                  </a:lnTo>
                  <a:lnTo>
                    <a:pt x="351667" y="415938"/>
                  </a:lnTo>
                  <a:lnTo>
                    <a:pt x="312593" y="436698"/>
                  </a:lnTo>
                  <a:lnTo>
                    <a:pt x="270302" y="449517"/>
                  </a:lnTo>
                  <a:lnTo>
                    <a:pt x="225661" y="453901"/>
                  </a:lnTo>
                  <a:lnTo>
                    <a:pt x="179970" y="449334"/>
                  </a:lnTo>
                  <a:lnTo>
                    <a:pt x="137512" y="436222"/>
                  </a:lnTo>
                  <a:lnTo>
                    <a:pt x="99167" y="415449"/>
                  </a:lnTo>
                  <a:lnTo>
                    <a:pt x="65817" y="387900"/>
                  </a:lnTo>
                  <a:lnTo>
                    <a:pt x="38344" y="354457"/>
                  </a:lnTo>
                  <a:lnTo>
                    <a:pt x="17629" y="316006"/>
                  </a:lnTo>
                  <a:lnTo>
                    <a:pt x="4554" y="273429"/>
                  </a:lnTo>
                  <a:lnTo>
                    <a:pt x="0" y="227612"/>
                  </a:lnTo>
                  <a:lnTo>
                    <a:pt x="4554" y="181737"/>
                  </a:lnTo>
                  <a:lnTo>
                    <a:pt x="17629" y="139011"/>
                  </a:lnTo>
                  <a:lnTo>
                    <a:pt x="38344" y="100348"/>
                  </a:lnTo>
                  <a:lnTo>
                    <a:pt x="65817" y="66662"/>
                  </a:lnTo>
                  <a:lnTo>
                    <a:pt x="99167" y="38870"/>
                  </a:lnTo>
                  <a:lnTo>
                    <a:pt x="137512" y="17885"/>
                  </a:lnTo>
                  <a:lnTo>
                    <a:pt x="179970" y="4623"/>
                  </a:lnTo>
                  <a:lnTo>
                    <a:pt x="22566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 name="object 11">
              <a:extLst>
                <a:ext uri="{FF2B5EF4-FFF2-40B4-BE49-F238E27FC236}">
                  <a16:creationId xmlns:a16="http://schemas.microsoft.com/office/drawing/2014/main" id="{79644902-4200-471A-AC50-F149C29D776F}"/>
                </a:ext>
              </a:extLst>
            </p:cNvPr>
            <p:cNvSpPr/>
            <p:nvPr/>
          </p:nvSpPr>
          <p:spPr>
            <a:xfrm>
              <a:off x="2906052" y="5334365"/>
              <a:ext cx="350178" cy="351160"/>
            </a:xfrm>
            <a:custGeom>
              <a:avLst/>
              <a:gdLst/>
              <a:ahLst/>
              <a:cxnLst/>
              <a:rect l="l" t="t" r="r" b="b"/>
              <a:pathLst>
                <a:path w="452754" h="454025">
                  <a:moveTo>
                    <a:pt x="226987" y="0"/>
                  </a:moveTo>
                  <a:lnTo>
                    <a:pt x="181237" y="4623"/>
                  </a:lnTo>
                  <a:lnTo>
                    <a:pt x="138628" y="17884"/>
                  </a:lnTo>
                  <a:lnTo>
                    <a:pt x="100070" y="38868"/>
                  </a:lnTo>
                  <a:lnTo>
                    <a:pt x="66478" y="66660"/>
                  </a:lnTo>
                  <a:lnTo>
                    <a:pt x="38762" y="100345"/>
                  </a:lnTo>
                  <a:lnTo>
                    <a:pt x="17835" y="139008"/>
                  </a:lnTo>
                  <a:lnTo>
                    <a:pt x="4611" y="181734"/>
                  </a:lnTo>
                  <a:lnTo>
                    <a:pt x="0" y="227609"/>
                  </a:lnTo>
                  <a:lnTo>
                    <a:pt x="4611" y="273427"/>
                  </a:lnTo>
                  <a:lnTo>
                    <a:pt x="17835" y="316003"/>
                  </a:lnTo>
                  <a:lnTo>
                    <a:pt x="38762" y="354455"/>
                  </a:lnTo>
                  <a:lnTo>
                    <a:pt x="66478" y="387897"/>
                  </a:lnTo>
                  <a:lnTo>
                    <a:pt x="100070" y="415446"/>
                  </a:lnTo>
                  <a:lnTo>
                    <a:pt x="138628" y="436219"/>
                  </a:lnTo>
                  <a:lnTo>
                    <a:pt x="181237" y="449331"/>
                  </a:lnTo>
                  <a:lnTo>
                    <a:pt x="226987" y="453897"/>
                  </a:lnTo>
                  <a:lnTo>
                    <a:pt x="271051" y="449513"/>
                  </a:lnTo>
                  <a:lnTo>
                    <a:pt x="313259" y="436692"/>
                  </a:lnTo>
                  <a:lnTo>
                    <a:pt x="352250" y="415932"/>
                  </a:lnTo>
                  <a:lnTo>
                    <a:pt x="386664" y="387730"/>
                  </a:lnTo>
                  <a:lnTo>
                    <a:pt x="414789" y="353223"/>
                  </a:lnTo>
                  <a:lnTo>
                    <a:pt x="435494" y="314123"/>
                  </a:lnTo>
                  <a:lnTo>
                    <a:pt x="448280" y="271796"/>
                  </a:lnTo>
                  <a:lnTo>
                    <a:pt x="452653" y="227609"/>
                  </a:lnTo>
                  <a:lnTo>
                    <a:pt x="448098" y="181734"/>
                  </a:lnTo>
                  <a:lnTo>
                    <a:pt x="435022" y="139008"/>
                  </a:lnTo>
                  <a:lnTo>
                    <a:pt x="414305" y="100345"/>
                  </a:lnTo>
                  <a:lnTo>
                    <a:pt x="386830" y="66660"/>
                  </a:lnTo>
                  <a:lnTo>
                    <a:pt x="353479" y="38868"/>
                  </a:lnTo>
                  <a:lnTo>
                    <a:pt x="315134" y="17884"/>
                  </a:lnTo>
                  <a:lnTo>
                    <a:pt x="272676" y="4623"/>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 name="object 12">
              <a:extLst>
                <a:ext uri="{FF2B5EF4-FFF2-40B4-BE49-F238E27FC236}">
                  <a16:creationId xmlns:a16="http://schemas.microsoft.com/office/drawing/2014/main" id="{C7125490-02E3-4B75-82CE-E4439B819F4D}"/>
                </a:ext>
              </a:extLst>
            </p:cNvPr>
            <p:cNvSpPr/>
            <p:nvPr/>
          </p:nvSpPr>
          <p:spPr>
            <a:xfrm>
              <a:off x="2906049" y="5334375"/>
              <a:ext cx="350178" cy="351160"/>
            </a:xfrm>
            <a:custGeom>
              <a:avLst/>
              <a:gdLst/>
              <a:ahLst/>
              <a:cxnLst/>
              <a:rect l="l" t="t" r="r" b="b"/>
              <a:pathLst>
                <a:path w="452754" h="454025">
                  <a:moveTo>
                    <a:pt x="226981" y="0"/>
                  </a:moveTo>
                  <a:lnTo>
                    <a:pt x="272671" y="4623"/>
                  </a:lnTo>
                  <a:lnTo>
                    <a:pt x="315129" y="17885"/>
                  </a:lnTo>
                  <a:lnTo>
                    <a:pt x="353474" y="38870"/>
                  </a:lnTo>
                  <a:lnTo>
                    <a:pt x="386824" y="66662"/>
                  </a:lnTo>
                  <a:lnTo>
                    <a:pt x="414297" y="100348"/>
                  </a:lnTo>
                  <a:lnTo>
                    <a:pt x="435012" y="139011"/>
                  </a:lnTo>
                  <a:lnTo>
                    <a:pt x="448087" y="181737"/>
                  </a:lnTo>
                  <a:lnTo>
                    <a:pt x="452642" y="227612"/>
                  </a:lnTo>
                  <a:lnTo>
                    <a:pt x="448270" y="271799"/>
                  </a:lnTo>
                  <a:lnTo>
                    <a:pt x="435486" y="314124"/>
                  </a:lnTo>
                  <a:lnTo>
                    <a:pt x="414784" y="353225"/>
                  </a:lnTo>
                  <a:lnTo>
                    <a:pt x="386659" y="387734"/>
                  </a:lnTo>
                  <a:lnTo>
                    <a:pt x="352245" y="415938"/>
                  </a:lnTo>
                  <a:lnTo>
                    <a:pt x="313253" y="436698"/>
                  </a:lnTo>
                  <a:lnTo>
                    <a:pt x="271045" y="449517"/>
                  </a:lnTo>
                  <a:lnTo>
                    <a:pt x="226981" y="453901"/>
                  </a:lnTo>
                  <a:lnTo>
                    <a:pt x="181233" y="449334"/>
                  </a:lnTo>
                  <a:lnTo>
                    <a:pt x="138625" y="436222"/>
                  </a:lnTo>
                  <a:lnTo>
                    <a:pt x="100069" y="415449"/>
                  </a:lnTo>
                  <a:lnTo>
                    <a:pt x="66477" y="387900"/>
                  </a:lnTo>
                  <a:lnTo>
                    <a:pt x="38762" y="354457"/>
                  </a:lnTo>
                  <a:lnTo>
                    <a:pt x="17835" y="316006"/>
                  </a:lnTo>
                  <a:lnTo>
                    <a:pt x="4611" y="273429"/>
                  </a:lnTo>
                  <a:lnTo>
                    <a:pt x="0" y="227612"/>
                  </a:lnTo>
                  <a:lnTo>
                    <a:pt x="4611" y="181737"/>
                  </a:lnTo>
                  <a:lnTo>
                    <a:pt x="17835" y="139011"/>
                  </a:lnTo>
                  <a:lnTo>
                    <a:pt x="38762" y="100348"/>
                  </a:lnTo>
                  <a:lnTo>
                    <a:pt x="66477" y="66662"/>
                  </a:lnTo>
                  <a:lnTo>
                    <a:pt x="100069" y="38870"/>
                  </a:lnTo>
                  <a:lnTo>
                    <a:pt x="138625" y="17885"/>
                  </a:lnTo>
                  <a:lnTo>
                    <a:pt x="181233" y="4623"/>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 name="object 13">
              <a:extLst>
                <a:ext uri="{FF2B5EF4-FFF2-40B4-BE49-F238E27FC236}">
                  <a16:creationId xmlns:a16="http://schemas.microsoft.com/office/drawing/2014/main" id="{FEC2717F-5742-4FE1-A777-018E30F4E4FE}"/>
                </a:ext>
              </a:extLst>
            </p:cNvPr>
            <p:cNvSpPr/>
            <p:nvPr/>
          </p:nvSpPr>
          <p:spPr>
            <a:xfrm>
              <a:off x="2315082" y="5334365"/>
              <a:ext cx="351160" cy="351160"/>
            </a:xfrm>
            <a:custGeom>
              <a:avLst/>
              <a:gdLst/>
              <a:ahLst/>
              <a:cxnLst/>
              <a:rect l="l" t="t" r="r" b="b"/>
              <a:pathLst>
                <a:path w="454025" h="454025">
                  <a:moveTo>
                    <a:pt x="226987" y="0"/>
                  </a:moveTo>
                  <a:lnTo>
                    <a:pt x="181237" y="4623"/>
                  </a:lnTo>
                  <a:lnTo>
                    <a:pt x="138628" y="17884"/>
                  </a:lnTo>
                  <a:lnTo>
                    <a:pt x="100070" y="38868"/>
                  </a:lnTo>
                  <a:lnTo>
                    <a:pt x="66478" y="66660"/>
                  </a:lnTo>
                  <a:lnTo>
                    <a:pt x="38762" y="100345"/>
                  </a:lnTo>
                  <a:lnTo>
                    <a:pt x="17835" y="139008"/>
                  </a:lnTo>
                  <a:lnTo>
                    <a:pt x="4611" y="181734"/>
                  </a:lnTo>
                  <a:lnTo>
                    <a:pt x="0" y="227609"/>
                  </a:lnTo>
                  <a:lnTo>
                    <a:pt x="4611" y="273427"/>
                  </a:lnTo>
                  <a:lnTo>
                    <a:pt x="17835" y="316003"/>
                  </a:lnTo>
                  <a:lnTo>
                    <a:pt x="38762" y="354455"/>
                  </a:lnTo>
                  <a:lnTo>
                    <a:pt x="66478" y="387897"/>
                  </a:lnTo>
                  <a:lnTo>
                    <a:pt x="100070" y="415446"/>
                  </a:lnTo>
                  <a:lnTo>
                    <a:pt x="138628" y="436219"/>
                  </a:lnTo>
                  <a:lnTo>
                    <a:pt x="181237" y="449331"/>
                  </a:lnTo>
                  <a:lnTo>
                    <a:pt x="226987" y="453897"/>
                  </a:lnTo>
                  <a:lnTo>
                    <a:pt x="271629" y="449513"/>
                  </a:lnTo>
                  <a:lnTo>
                    <a:pt x="313920" y="436692"/>
                  </a:lnTo>
                  <a:lnTo>
                    <a:pt x="352993" y="415932"/>
                  </a:lnTo>
                  <a:lnTo>
                    <a:pt x="387985" y="387730"/>
                  </a:lnTo>
                  <a:lnTo>
                    <a:pt x="416108" y="353223"/>
                  </a:lnTo>
                  <a:lnTo>
                    <a:pt x="436808" y="314123"/>
                  </a:lnTo>
                  <a:lnTo>
                    <a:pt x="449590" y="271796"/>
                  </a:lnTo>
                  <a:lnTo>
                    <a:pt x="453961" y="227609"/>
                  </a:lnTo>
                  <a:lnTo>
                    <a:pt x="449350" y="181734"/>
                  </a:lnTo>
                  <a:lnTo>
                    <a:pt x="436125" y="139008"/>
                  </a:lnTo>
                  <a:lnTo>
                    <a:pt x="415199" y="100345"/>
                  </a:lnTo>
                  <a:lnTo>
                    <a:pt x="387484" y="66660"/>
                  </a:lnTo>
                  <a:lnTo>
                    <a:pt x="353893" y="38868"/>
                  </a:lnTo>
                  <a:lnTo>
                    <a:pt x="315338" y="17884"/>
                  </a:lnTo>
                  <a:lnTo>
                    <a:pt x="272732" y="4623"/>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 name="object 14">
              <a:extLst>
                <a:ext uri="{FF2B5EF4-FFF2-40B4-BE49-F238E27FC236}">
                  <a16:creationId xmlns:a16="http://schemas.microsoft.com/office/drawing/2014/main" id="{CE2C923A-CBFD-4830-BF04-70709892FC51}"/>
                </a:ext>
              </a:extLst>
            </p:cNvPr>
            <p:cNvSpPr/>
            <p:nvPr/>
          </p:nvSpPr>
          <p:spPr>
            <a:xfrm>
              <a:off x="2315079" y="5334375"/>
              <a:ext cx="351160" cy="351160"/>
            </a:xfrm>
            <a:custGeom>
              <a:avLst/>
              <a:gdLst/>
              <a:ahLst/>
              <a:cxnLst/>
              <a:rect l="l" t="t" r="r" b="b"/>
              <a:pathLst>
                <a:path w="454025" h="454025">
                  <a:moveTo>
                    <a:pt x="226981" y="0"/>
                  </a:moveTo>
                  <a:lnTo>
                    <a:pt x="272728" y="4623"/>
                  </a:lnTo>
                  <a:lnTo>
                    <a:pt x="315336" y="17885"/>
                  </a:lnTo>
                  <a:lnTo>
                    <a:pt x="353892" y="38870"/>
                  </a:lnTo>
                  <a:lnTo>
                    <a:pt x="387484" y="66662"/>
                  </a:lnTo>
                  <a:lnTo>
                    <a:pt x="415199" y="100348"/>
                  </a:lnTo>
                  <a:lnTo>
                    <a:pt x="436126" y="139011"/>
                  </a:lnTo>
                  <a:lnTo>
                    <a:pt x="449350" y="181737"/>
                  </a:lnTo>
                  <a:lnTo>
                    <a:pt x="453962" y="227612"/>
                  </a:lnTo>
                  <a:lnTo>
                    <a:pt x="449590" y="271799"/>
                  </a:lnTo>
                  <a:lnTo>
                    <a:pt x="436806" y="314124"/>
                  </a:lnTo>
                  <a:lnTo>
                    <a:pt x="416104" y="353225"/>
                  </a:lnTo>
                  <a:lnTo>
                    <a:pt x="387979" y="387734"/>
                  </a:lnTo>
                  <a:lnTo>
                    <a:pt x="352987" y="415938"/>
                  </a:lnTo>
                  <a:lnTo>
                    <a:pt x="313913" y="436698"/>
                  </a:lnTo>
                  <a:lnTo>
                    <a:pt x="271622" y="449517"/>
                  </a:lnTo>
                  <a:lnTo>
                    <a:pt x="226981" y="453901"/>
                  </a:lnTo>
                  <a:lnTo>
                    <a:pt x="181233" y="449334"/>
                  </a:lnTo>
                  <a:lnTo>
                    <a:pt x="138625" y="436222"/>
                  </a:lnTo>
                  <a:lnTo>
                    <a:pt x="100069" y="415449"/>
                  </a:lnTo>
                  <a:lnTo>
                    <a:pt x="66477" y="387900"/>
                  </a:lnTo>
                  <a:lnTo>
                    <a:pt x="38762" y="354457"/>
                  </a:lnTo>
                  <a:lnTo>
                    <a:pt x="17835" y="316006"/>
                  </a:lnTo>
                  <a:lnTo>
                    <a:pt x="4611" y="273429"/>
                  </a:lnTo>
                  <a:lnTo>
                    <a:pt x="0" y="227612"/>
                  </a:lnTo>
                  <a:lnTo>
                    <a:pt x="4611" y="181737"/>
                  </a:lnTo>
                  <a:lnTo>
                    <a:pt x="17835" y="139011"/>
                  </a:lnTo>
                  <a:lnTo>
                    <a:pt x="38762" y="100348"/>
                  </a:lnTo>
                  <a:lnTo>
                    <a:pt x="66477" y="66662"/>
                  </a:lnTo>
                  <a:lnTo>
                    <a:pt x="100069" y="38870"/>
                  </a:lnTo>
                  <a:lnTo>
                    <a:pt x="138625" y="17885"/>
                  </a:lnTo>
                  <a:lnTo>
                    <a:pt x="181233" y="4623"/>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 name="object 15">
              <a:extLst>
                <a:ext uri="{FF2B5EF4-FFF2-40B4-BE49-F238E27FC236}">
                  <a16:creationId xmlns:a16="http://schemas.microsoft.com/office/drawing/2014/main" id="{04153B3F-908D-44BF-BEA0-F381C39E1AEF}"/>
                </a:ext>
              </a:extLst>
            </p:cNvPr>
            <p:cNvSpPr/>
            <p:nvPr/>
          </p:nvSpPr>
          <p:spPr>
            <a:xfrm>
              <a:off x="3233687" y="4507365"/>
              <a:ext cx="350178" cy="351160"/>
            </a:xfrm>
            <a:custGeom>
              <a:avLst/>
              <a:gdLst/>
              <a:ahLst/>
              <a:cxnLst/>
              <a:rect l="l" t="t" r="r" b="b"/>
              <a:pathLst>
                <a:path w="452754" h="454025">
                  <a:moveTo>
                    <a:pt x="225666" y="0"/>
                  </a:moveTo>
                  <a:lnTo>
                    <a:pt x="179977" y="4566"/>
                  </a:lnTo>
                  <a:lnTo>
                    <a:pt x="137518" y="17678"/>
                  </a:lnTo>
                  <a:lnTo>
                    <a:pt x="99173" y="38451"/>
                  </a:lnTo>
                  <a:lnTo>
                    <a:pt x="65822" y="66000"/>
                  </a:lnTo>
                  <a:lnTo>
                    <a:pt x="38347" y="99442"/>
                  </a:lnTo>
                  <a:lnTo>
                    <a:pt x="17631" y="137894"/>
                  </a:lnTo>
                  <a:lnTo>
                    <a:pt x="4554" y="180470"/>
                  </a:lnTo>
                  <a:lnTo>
                    <a:pt x="0" y="226288"/>
                  </a:lnTo>
                  <a:lnTo>
                    <a:pt x="4554" y="272163"/>
                  </a:lnTo>
                  <a:lnTo>
                    <a:pt x="17631" y="314891"/>
                  </a:lnTo>
                  <a:lnTo>
                    <a:pt x="38347" y="353556"/>
                  </a:lnTo>
                  <a:lnTo>
                    <a:pt x="65822" y="387243"/>
                  </a:lnTo>
                  <a:lnTo>
                    <a:pt x="99173" y="415037"/>
                  </a:lnTo>
                  <a:lnTo>
                    <a:pt x="137518" y="436023"/>
                  </a:lnTo>
                  <a:lnTo>
                    <a:pt x="179977" y="449286"/>
                  </a:lnTo>
                  <a:lnTo>
                    <a:pt x="225666" y="453910"/>
                  </a:lnTo>
                  <a:lnTo>
                    <a:pt x="271415" y="449286"/>
                  </a:lnTo>
                  <a:lnTo>
                    <a:pt x="314025" y="436023"/>
                  </a:lnTo>
                  <a:lnTo>
                    <a:pt x="352582" y="415037"/>
                  </a:lnTo>
                  <a:lnTo>
                    <a:pt x="386175" y="387243"/>
                  </a:lnTo>
                  <a:lnTo>
                    <a:pt x="413890" y="353556"/>
                  </a:lnTo>
                  <a:lnTo>
                    <a:pt x="434817" y="314891"/>
                  </a:lnTo>
                  <a:lnTo>
                    <a:pt x="448042" y="272163"/>
                  </a:lnTo>
                  <a:lnTo>
                    <a:pt x="452653" y="226288"/>
                  </a:lnTo>
                  <a:lnTo>
                    <a:pt x="448280" y="182102"/>
                  </a:lnTo>
                  <a:lnTo>
                    <a:pt x="435494" y="139779"/>
                  </a:lnTo>
                  <a:lnTo>
                    <a:pt x="414789" y="100680"/>
                  </a:lnTo>
                  <a:lnTo>
                    <a:pt x="386664" y="66166"/>
                  </a:lnTo>
                  <a:lnTo>
                    <a:pt x="351673" y="37965"/>
                  </a:lnTo>
                  <a:lnTo>
                    <a:pt x="312599" y="17205"/>
                  </a:lnTo>
                  <a:lnTo>
                    <a:pt x="270308" y="4384"/>
                  </a:lnTo>
                  <a:lnTo>
                    <a:pt x="225666"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 name="object 16">
              <a:extLst>
                <a:ext uri="{FF2B5EF4-FFF2-40B4-BE49-F238E27FC236}">
                  <a16:creationId xmlns:a16="http://schemas.microsoft.com/office/drawing/2014/main" id="{7DA976F5-E406-4AA2-99C0-5A6CB482484B}"/>
                </a:ext>
              </a:extLst>
            </p:cNvPr>
            <p:cNvSpPr/>
            <p:nvPr/>
          </p:nvSpPr>
          <p:spPr>
            <a:xfrm>
              <a:off x="3233684" y="4507378"/>
              <a:ext cx="350178" cy="351160"/>
            </a:xfrm>
            <a:custGeom>
              <a:avLst/>
              <a:gdLst/>
              <a:ahLst/>
              <a:cxnLst/>
              <a:rect l="l" t="t" r="r" b="b"/>
              <a:pathLst>
                <a:path w="452754" h="454025">
                  <a:moveTo>
                    <a:pt x="225661" y="453901"/>
                  </a:moveTo>
                  <a:lnTo>
                    <a:pt x="271408" y="449277"/>
                  </a:lnTo>
                  <a:lnTo>
                    <a:pt x="314016" y="436015"/>
                  </a:lnTo>
                  <a:lnTo>
                    <a:pt x="352572" y="415031"/>
                  </a:lnTo>
                  <a:lnTo>
                    <a:pt x="386164" y="387238"/>
                  </a:lnTo>
                  <a:lnTo>
                    <a:pt x="413880" y="353553"/>
                  </a:lnTo>
                  <a:lnTo>
                    <a:pt x="434806" y="314889"/>
                  </a:lnTo>
                  <a:lnTo>
                    <a:pt x="448031" y="272163"/>
                  </a:lnTo>
                  <a:lnTo>
                    <a:pt x="452642" y="226288"/>
                  </a:lnTo>
                  <a:lnTo>
                    <a:pt x="448270" y="182102"/>
                  </a:lnTo>
                  <a:lnTo>
                    <a:pt x="435486" y="139776"/>
                  </a:lnTo>
                  <a:lnTo>
                    <a:pt x="414784" y="100676"/>
                  </a:lnTo>
                  <a:lnTo>
                    <a:pt x="386659" y="66166"/>
                  </a:lnTo>
                  <a:lnTo>
                    <a:pt x="351667" y="37962"/>
                  </a:lnTo>
                  <a:lnTo>
                    <a:pt x="312593" y="17203"/>
                  </a:lnTo>
                  <a:lnTo>
                    <a:pt x="270302" y="4383"/>
                  </a:lnTo>
                  <a:lnTo>
                    <a:pt x="225661" y="0"/>
                  </a:lnTo>
                  <a:lnTo>
                    <a:pt x="179970" y="4567"/>
                  </a:lnTo>
                  <a:lnTo>
                    <a:pt x="137512" y="17678"/>
                  </a:lnTo>
                  <a:lnTo>
                    <a:pt x="99167" y="38451"/>
                  </a:lnTo>
                  <a:lnTo>
                    <a:pt x="65817" y="66000"/>
                  </a:lnTo>
                  <a:lnTo>
                    <a:pt x="38344" y="99443"/>
                  </a:lnTo>
                  <a:lnTo>
                    <a:pt x="17629" y="137894"/>
                  </a:lnTo>
                  <a:lnTo>
                    <a:pt x="4554" y="180471"/>
                  </a:lnTo>
                  <a:lnTo>
                    <a:pt x="0" y="226288"/>
                  </a:lnTo>
                  <a:lnTo>
                    <a:pt x="4554" y="272163"/>
                  </a:lnTo>
                  <a:lnTo>
                    <a:pt x="17629" y="314889"/>
                  </a:lnTo>
                  <a:lnTo>
                    <a:pt x="38344" y="353553"/>
                  </a:lnTo>
                  <a:lnTo>
                    <a:pt x="65817" y="387238"/>
                  </a:lnTo>
                  <a:lnTo>
                    <a:pt x="99167" y="415031"/>
                  </a:lnTo>
                  <a:lnTo>
                    <a:pt x="137512" y="436015"/>
                  </a:lnTo>
                  <a:lnTo>
                    <a:pt x="179970" y="449277"/>
                  </a:lnTo>
                  <a:lnTo>
                    <a:pt x="225661" y="453901"/>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1" name="object 17">
              <a:extLst>
                <a:ext uri="{FF2B5EF4-FFF2-40B4-BE49-F238E27FC236}">
                  <a16:creationId xmlns:a16="http://schemas.microsoft.com/office/drawing/2014/main" id="{33728448-ECA6-4F5A-BF6E-8FCC5D1D7E03}"/>
                </a:ext>
              </a:extLst>
            </p:cNvPr>
            <p:cNvSpPr/>
            <p:nvPr/>
          </p:nvSpPr>
          <p:spPr>
            <a:xfrm>
              <a:off x="2642717" y="4507365"/>
              <a:ext cx="350178" cy="351160"/>
            </a:xfrm>
            <a:custGeom>
              <a:avLst/>
              <a:gdLst/>
              <a:ahLst/>
              <a:cxnLst/>
              <a:rect l="l" t="t" r="r" b="b"/>
              <a:pathLst>
                <a:path w="452754" h="454025">
                  <a:moveTo>
                    <a:pt x="226987" y="0"/>
                  </a:moveTo>
                  <a:lnTo>
                    <a:pt x="181241" y="4566"/>
                  </a:lnTo>
                  <a:lnTo>
                    <a:pt x="138633" y="17678"/>
                  </a:lnTo>
                  <a:lnTo>
                    <a:pt x="100076" y="38451"/>
                  </a:lnTo>
                  <a:lnTo>
                    <a:pt x="66482" y="66000"/>
                  </a:lnTo>
                  <a:lnTo>
                    <a:pt x="38765" y="99442"/>
                  </a:lnTo>
                  <a:lnTo>
                    <a:pt x="17837" y="137894"/>
                  </a:lnTo>
                  <a:lnTo>
                    <a:pt x="4611" y="180470"/>
                  </a:lnTo>
                  <a:lnTo>
                    <a:pt x="0" y="226288"/>
                  </a:lnTo>
                  <a:lnTo>
                    <a:pt x="4611" y="272163"/>
                  </a:lnTo>
                  <a:lnTo>
                    <a:pt x="17837" y="314891"/>
                  </a:lnTo>
                  <a:lnTo>
                    <a:pt x="38765" y="353556"/>
                  </a:lnTo>
                  <a:lnTo>
                    <a:pt x="66482" y="387243"/>
                  </a:lnTo>
                  <a:lnTo>
                    <a:pt x="100076" y="415037"/>
                  </a:lnTo>
                  <a:lnTo>
                    <a:pt x="138633" y="436023"/>
                  </a:lnTo>
                  <a:lnTo>
                    <a:pt x="181241" y="449286"/>
                  </a:lnTo>
                  <a:lnTo>
                    <a:pt x="226987" y="453910"/>
                  </a:lnTo>
                  <a:lnTo>
                    <a:pt x="272300" y="449286"/>
                  </a:lnTo>
                  <a:lnTo>
                    <a:pt x="314582" y="436023"/>
                  </a:lnTo>
                  <a:lnTo>
                    <a:pt x="352905" y="415037"/>
                  </a:lnTo>
                  <a:lnTo>
                    <a:pt x="386340" y="387243"/>
                  </a:lnTo>
                  <a:lnTo>
                    <a:pt x="413960" y="353556"/>
                  </a:lnTo>
                  <a:lnTo>
                    <a:pt x="434838" y="314891"/>
                  </a:lnTo>
                  <a:lnTo>
                    <a:pt x="448044" y="272163"/>
                  </a:lnTo>
                  <a:lnTo>
                    <a:pt x="452653" y="226288"/>
                  </a:lnTo>
                  <a:lnTo>
                    <a:pt x="448280" y="182102"/>
                  </a:lnTo>
                  <a:lnTo>
                    <a:pt x="435494" y="139779"/>
                  </a:lnTo>
                  <a:lnTo>
                    <a:pt x="414789" y="100680"/>
                  </a:lnTo>
                  <a:lnTo>
                    <a:pt x="386664" y="66166"/>
                  </a:lnTo>
                  <a:lnTo>
                    <a:pt x="352250" y="37965"/>
                  </a:lnTo>
                  <a:lnTo>
                    <a:pt x="313259" y="17205"/>
                  </a:lnTo>
                  <a:lnTo>
                    <a:pt x="271051" y="4384"/>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2" name="object 18">
              <a:extLst>
                <a:ext uri="{FF2B5EF4-FFF2-40B4-BE49-F238E27FC236}">
                  <a16:creationId xmlns:a16="http://schemas.microsoft.com/office/drawing/2014/main" id="{A23CA989-4104-4CB5-A77D-4ED50798D4B3}"/>
                </a:ext>
              </a:extLst>
            </p:cNvPr>
            <p:cNvSpPr/>
            <p:nvPr/>
          </p:nvSpPr>
          <p:spPr>
            <a:xfrm>
              <a:off x="2642715" y="4507378"/>
              <a:ext cx="350178" cy="351160"/>
            </a:xfrm>
            <a:custGeom>
              <a:avLst/>
              <a:gdLst/>
              <a:ahLst/>
              <a:cxnLst/>
              <a:rect l="l" t="t" r="r" b="b"/>
              <a:pathLst>
                <a:path w="452754" h="454025">
                  <a:moveTo>
                    <a:pt x="226981" y="453901"/>
                  </a:moveTo>
                  <a:lnTo>
                    <a:pt x="272292" y="449277"/>
                  </a:lnTo>
                  <a:lnTo>
                    <a:pt x="314573" y="436015"/>
                  </a:lnTo>
                  <a:lnTo>
                    <a:pt x="352894" y="415031"/>
                  </a:lnTo>
                  <a:lnTo>
                    <a:pt x="386329" y="387238"/>
                  </a:lnTo>
                  <a:lnTo>
                    <a:pt x="413949" y="353553"/>
                  </a:lnTo>
                  <a:lnTo>
                    <a:pt x="434826" y="314889"/>
                  </a:lnTo>
                  <a:lnTo>
                    <a:pt x="448033" y="272163"/>
                  </a:lnTo>
                  <a:lnTo>
                    <a:pt x="452642" y="226288"/>
                  </a:lnTo>
                  <a:lnTo>
                    <a:pt x="448270" y="182102"/>
                  </a:lnTo>
                  <a:lnTo>
                    <a:pt x="435486" y="139776"/>
                  </a:lnTo>
                  <a:lnTo>
                    <a:pt x="414784" y="100676"/>
                  </a:lnTo>
                  <a:lnTo>
                    <a:pt x="386659" y="66166"/>
                  </a:lnTo>
                  <a:lnTo>
                    <a:pt x="352245" y="37962"/>
                  </a:lnTo>
                  <a:lnTo>
                    <a:pt x="313253" y="17203"/>
                  </a:lnTo>
                  <a:lnTo>
                    <a:pt x="271045" y="4383"/>
                  </a:lnTo>
                  <a:lnTo>
                    <a:pt x="226981" y="0"/>
                  </a:lnTo>
                  <a:lnTo>
                    <a:pt x="181233" y="4567"/>
                  </a:lnTo>
                  <a:lnTo>
                    <a:pt x="138625" y="17678"/>
                  </a:lnTo>
                  <a:lnTo>
                    <a:pt x="100069" y="38451"/>
                  </a:lnTo>
                  <a:lnTo>
                    <a:pt x="66477" y="66000"/>
                  </a:lnTo>
                  <a:lnTo>
                    <a:pt x="38762" y="99443"/>
                  </a:lnTo>
                  <a:lnTo>
                    <a:pt x="17835" y="137894"/>
                  </a:lnTo>
                  <a:lnTo>
                    <a:pt x="4611" y="180471"/>
                  </a:lnTo>
                  <a:lnTo>
                    <a:pt x="0" y="226288"/>
                  </a:lnTo>
                  <a:lnTo>
                    <a:pt x="4611" y="272163"/>
                  </a:lnTo>
                  <a:lnTo>
                    <a:pt x="17835" y="314889"/>
                  </a:lnTo>
                  <a:lnTo>
                    <a:pt x="38762" y="353553"/>
                  </a:lnTo>
                  <a:lnTo>
                    <a:pt x="66477" y="387238"/>
                  </a:lnTo>
                  <a:lnTo>
                    <a:pt x="100069" y="415031"/>
                  </a:lnTo>
                  <a:lnTo>
                    <a:pt x="138625" y="436015"/>
                  </a:lnTo>
                  <a:lnTo>
                    <a:pt x="181233" y="449277"/>
                  </a:lnTo>
                  <a:lnTo>
                    <a:pt x="226981" y="453901"/>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3" name="object 19">
              <a:extLst>
                <a:ext uri="{FF2B5EF4-FFF2-40B4-BE49-F238E27FC236}">
                  <a16:creationId xmlns:a16="http://schemas.microsoft.com/office/drawing/2014/main" id="{EAE835B0-93FC-4AB4-9DC6-140B93785798}"/>
                </a:ext>
              </a:extLst>
            </p:cNvPr>
            <p:cNvSpPr/>
            <p:nvPr/>
          </p:nvSpPr>
          <p:spPr>
            <a:xfrm>
              <a:off x="2051747" y="4507365"/>
              <a:ext cx="351160" cy="351160"/>
            </a:xfrm>
            <a:custGeom>
              <a:avLst/>
              <a:gdLst/>
              <a:ahLst/>
              <a:cxnLst/>
              <a:rect l="l" t="t" r="r" b="b"/>
              <a:pathLst>
                <a:path w="454025" h="454025">
                  <a:moveTo>
                    <a:pt x="226987" y="0"/>
                  </a:moveTo>
                  <a:lnTo>
                    <a:pt x="181237" y="4566"/>
                  </a:lnTo>
                  <a:lnTo>
                    <a:pt x="138628" y="17678"/>
                  </a:lnTo>
                  <a:lnTo>
                    <a:pt x="100070" y="38451"/>
                  </a:lnTo>
                  <a:lnTo>
                    <a:pt x="66478" y="66000"/>
                  </a:lnTo>
                  <a:lnTo>
                    <a:pt x="38762" y="99442"/>
                  </a:lnTo>
                  <a:lnTo>
                    <a:pt x="17835" y="137894"/>
                  </a:lnTo>
                  <a:lnTo>
                    <a:pt x="4611" y="180470"/>
                  </a:lnTo>
                  <a:lnTo>
                    <a:pt x="0" y="226288"/>
                  </a:lnTo>
                  <a:lnTo>
                    <a:pt x="4611" y="272163"/>
                  </a:lnTo>
                  <a:lnTo>
                    <a:pt x="17835" y="314891"/>
                  </a:lnTo>
                  <a:lnTo>
                    <a:pt x="38762" y="353556"/>
                  </a:lnTo>
                  <a:lnTo>
                    <a:pt x="66478" y="387243"/>
                  </a:lnTo>
                  <a:lnTo>
                    <a:pt x="100070" y="415037"/>
                  </a:lnTo>
                  <a:lnTo>
                    <a:pt x="138628" y="436023"/>
                  </a:lnTo>
                  <a:lnTo>
                    <a:pt x="181237" y="449286"/>
                  </a:lnTo>
                  <a:lnTo>
                    <a:pt x="226987" y="453910"/>
                  </a:lnTo>
                  <a:lnTo>
                    <a:pt x="272732" y="449286"/>
                  </a:lnTo>
                  <a:lnTo>
                    <a:pt x="315338" y="436023"/>
                  </a:lnTo>
                  <a:lnTo>
                    <a:pt x="353893" y="415037"/>
                  </a:lnTo>
                  <a:lnTo>
                    <a:pt x="387484" y="387243"/>
                  </a:lnTo>
                  <a:lnTo>
                    <a:pt x="415199" y="353556"/>
                  </a:lnTo>
                  <a:lnTo>
                    <a:pt x="436125" y="314891"/>
                  </a:lnTo>
                  <a:lnTo>
                    <a:pt x="449350" y="272163"/>
                  </a:lnTo>
                  <a:lnTo>
                    <a:pt x="453961" y="226288"/>
                  </a:lnTo>
                  <a:lnTo>
                    <a:pt x="449570" y="182102"/>
                  </a:lnTo>
                  <a:lnTo>
                    <a:pt x="436643" y="139779"/>
                  </a:lnTo>
                  <a:lnTo>
                    <a:pt x="415551" y="100680"/>
                  </a:lnTo>
                  <a:lnTo>
                    <a:pt x="386664" y="66166"/>
                  </a:lnTo>
                  <a:lnTo>
                    <a:pt x="352436" y="37965"/>
                  </a:lnTo>
                  <a:lnTo>
                    <a:pt x="313755" y="17205"/>
                  </a:lnTo>
                  <a:lnTo>
                    <a:pt x="271608" y="4384"/>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4" name="object 20">
              <a:extLst>
                <a:ext uri="{FF2B5EF4-FFF2-40B4-BE49-F238E27FC236}">
                  <a16:creationId xmlns:a16="http://schemas.microsoft.com/office/drawing/2014/main" id="{167FDA4C-FE6D-4792-9DF6-83155FADEC96}"/>
                </a:ext>
              </a:extLst>
            </p:cNvPr>
            <p:cNvSpPr/>
            <p:nvPr/>
          </p:nvSpPr>
          <p:spPr>
            <a:xfrm>
              <a:off x="2051746" y="4507378"/>
              <a:ext cx="351160" cy="351160"/>
            </a:xfrm>
            <a:custGeom>
              <a:avLst/>
              <a:gdLst/>
              <a:ahLst/>
              <a:cxnLst/>
              <a:rect l="l" t="t" r="r" b="b"/>
              <a:pathLst>
                <a:path w="454025" h="454025">
                  <a:moveTo>
                    <a:pt x="226981" y="453901"/>
                  </a:moveTo>
                  <a:lnTo>
                    <a:pt x="272728" y="449277"/>
                  </a:lnTo>
                  <a:lnTo>
                    <a:pt x="315336" y="436015"/>
                  </a:lnTo>
                  <a:lnTo>
                    <a:pt x="353892" y="415031"/>
                  </a:lnTo>
                  <a:lnTo>
                    <a:pt x="387484" y="387238"/>
                  </a:lnTo>
                  <a:lnTo>
                    <a:pt x="415199" y="353553"/>
                  </a:lnTo>
                  <a:lnTo>
                    <a:pt x="436126" y="314889"/>
                  </a:lnTo>
                  <a:lnTo>
                    <a:pt x="449350" y="272163"/>
                  </a:lnTo>
                  <a:lnTo>
                    <a:pt x="453962" y="226288"/>
                  </a:lnTo>
                  <a:lnTo>
                    <a:pt x="449570" y="182102"/>
                  </a:lnTo>
                  <a:lnTo>
                    <a:pt x="436641" y="139776"/>
                  </a:lnTo>
                  <a:lnTo>
                    <a:pt x="415547" y="100676"/>
                  </a:lnTo>
                  <a:lnTo>
                    <a:pt x="386659" y="66166"/>
                  </a:lnTo>
                  <a:lnTo>
                    <a:pt x="352430" y="37962"/>
                  </a:lnTo>
                  <a:lnTo>
                    <a:pt x="313748" y="17203"/>
                  </a:lnTo>
                  <a:lnTo>
                    <a:pt x="271601" y="4383"/>
                  </a:lnTo>
                  <a:lnTo>
                    <a:pt x="226981" y="0"/>
                  </a:lnTo>
                  <a:lnTo>
                    <a:pt x="181233" y="4567"/>
                  </a:lnTo>
                  <a:lnTo>
                    <a:pt x="138625" y="17678"/>
                  </a:lnTo>
                  <a:lnTo>
                    <a:pt x="100069" y="38451"/>
                  </a:lnTo>
                  <a:lnTo>
                    <a:pt x="66477" y="66000"/>
                  </a:lnTo>
                  <a:lnTo>
                    <a:pt x="38762" y="99443"/>
                  </a:lnTo>
                  <a:lnTo>
                    <a:pt x="17835" y="137894"/>
                  </a:lnTo>
                  <a:lnTo>
                    <a:pt x="4611" y="180471"/>
                  </a:lnTo>
                  <a:lnTo>
                    <a:pt x="0" y="226288"/>
                  </a:lnTo>
                  <a:lnTo>
                    <a:pt x="4611" y="272163"/>
                  </a:lnTo>
                  <a:lnTo>
                    <a:pt x="17835" y="314889"/>
                  </a:lnTo>
                  <a:lnTo>
                    <a:pt x="38762" y="353553"/>
                  </a:lnTo>
                  <a:lnTo>
                    <a:pt x="66477" y="387238"/>
                  </a:lnTo>
                  <a:lnTo>
                    <a:pt x="100069" y="415031"/>
                  </a:lnTo>
                  <a:lnTo>
                    <a:pt x="138625" y="436015"/>
                  </a:lnTo>
                  <a:lnTo>
                    <a:pt x="181233" y="449277"/>
                  </a:lnTo>
                  <a:lnTo>
                    <a:pt x="226981" y="453901"/>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5" name="object 21">
              <a:extLst>
                <a:ext uri="{FF2B5EF4-FFF2-40B4-BE49-F238E27FC236}">
                  <a16:creationId xmlns:a16="http://schemas.microsoft.com/office/drawing/2014/main" id="{5793F1E4-85FF-4FD8-848F-FBBCF2FE8053}"/>
                </a:ext>
              </a:extLst>
            </p:cNvPr>
            <p:cNvSpPr/>
            <p:nvPr/>
          </p:nvSpPr>
          <p:spPr>
            <a:xfrm>
              <a:off x="2878490" y="3948542"/>
              <a:ext cx="898282" cy="523056"/>
            </a:xfrm>
            <a:custGeom>
              <a:avLst/>
              <a:gdLst/>
              <a:ahLst/>
              <a:cxnLst/>
              <a:rect l="l" t="t" r="r" b="b"/>
              <a:pathLst>
                <a:path w="1161414" h="676275">
                  <a:moveTo>
                    <a:pt x="0" y="676220"/>
                  </a:moveTo>
                  <a:lnTo>
                    <a:pt x="0" y="676220"/>
                  </a:lnTo>
                  <a:lnTo>
                    <a:pt x="1161298" y="0"/>
                  </a:lnTo>
                </a:path>
              </a:pathLst>
            </a:custGeom>
            <a:ln w="26447">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6" name="object 22">
              <a:extLst>
                <a:ext uri="{FF2B5EF4-FFF2-40B4-BE49-F238E27FC236}">
                  <a16:creationId xmlns:a16="http://schemas.microsoft.com/office/drawing/2014/main" id="{4C3EAB0E-3ECC-4654-A254-F1DB36F5274F}"/>
                </a:ext>
              </a:extLst>
            </p:cNvPr>
            <p:cNvSpPr/>
            <p:nvPr/>
          </p:nvSpPr>
          <p:spPr>
            <a:xfrm>
              <a:off x="2843796" y="4439815"/>
              <a:ext cx="66794" cy="52551"/>
            </a:xfrm>
            <a:custGeom>
              <a:avLst/>
              <a:gdLst/>
              <a:ahLst/>
              <a:cxnLst/>
              <a:rect l="l" t="t" r="r" b="b"/>
              <a:pathLst>
                <a:path w="86360" h="67945">
                  <a:moveTo>
                    <a:pt x="55422" y="0"/>
                  </a:moveTo>
                  <a:lnTo>
                    <a:pt x="0" y="67487"/>
                  </a:lnTo>
                  <a:lnTo>
                    <a:pt x="85775" y="51612"/>
                  </a:lnTo>
                  <a:lnTo>
                    <a:pt x="44869" y="41033"/>
                  </a:lnTo>
                  <a:lnTo>
                    <a:pt x="5542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7" name="object 23">
              <a:extLst>
                <a:ext uri="{FF2B5EF4-FFF2-40B4-BE49-F238E27FC236}">
                  <a16:creationId xmlns:a16="http://schemas.microsoft.com/office/drawing/2014/main" id="{5412D4DC-E43F-41BD-8E56-AE001494A6FA}"/>
                </a:ext>
              </a:extLst>
            </p:cNvPr>
            <p:cNvSpPr/>
            <p:nvPr/>
          </p:nvSpPr>
          <p:spPr>
            <a:xfrm>
              <a:off x="2843787" y="4439827"/>
              <a:ext cx="66794" cy="52551"/>
            </a:xfrm>
            <a:custGeom>
              <a:avLst/>
              <a:gdLst/>
              <a:ahLst/>
              <a:cxnLst/>
              <a:rect l="l" t="t" r="r" b="b"/>
              <a:pathLst>
                <a:path w="86360" h="67945">
                  <a:moveTo>
                    <a:pt x="44868" y="41023"/>
                  </a:moveTo>
                  <a:lnTo>
                    <a:pt x="55425" y="0"/>
                  </a:lnTo>
                  <a:lnTo>
                    <a:pt x="0" y="67489"/>
                  </a:lnTo>
                  <a:lnTo>
                    <a:pt x="85777" y="51609"/>
                  </a:lnTo>
                  <a:lnTo>
                    <a:pt x="44868" y="41023"/>
                  </a:lnTo>
                  <a:close/>
                </a:path>
              </a:pathLst>
            </a:custGeom>
            <a:ln w="2643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8" name="object 24">
              <a:extLst>
                <a:ext uri="{FF2B5EF4-FFF2-40B4-BE49-F238E27FC236}">
                  <a16:creationId xmlns:a16="http://schemas.microsoft.com/office/drawing/2014/main" id="{F2BF7B07-1744-4433-84BE-D3EA2BCECB04}"/>
                </a:ext>
              </a:extLst>
            </p:cNvPr>
            <p:cNvSpPr/>
            <p:nvPr/>
          </p:nvSpPr>
          <p:spPr>
            <a:xfrm>
              <a:off x="2287521" y="3948542"/>
              <a:ext cx="893371" cy="523056"/>
            </a:xfrm>
            <a:custGeom>
              <a:avLst/>
              <a:gdLst/>
              <a:ahLst/>
              <a:cxnLst/>
              <a:rect l="l" t="t" r="r" b="b"/>
              <a:pathLst>
                <a:path w="1155064" h="676275">
                  <a:moveTo>
                    <a:pt x="0" y="676220"/>
                  </a:moveTo>
                  <a:lnTo>
                    <a:pt x="0" y="676220"/>
                  </a:lnTo>
                  <a:lnTo>
                    <a:pt x="1154699" y="0"/>
                  </a:lnTo>
                </a:path>
              </a:pathLst>
            </a:custGeom>
            <a:ln w="26447">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9" name="object 25">
              <a:extLst>
                <a:ext uri="{FF2B5EF4-FFF2-40B4-BE49-F238E27FC236}">
                  <a16:creationId xmlns:a16="http://schemas.microsoft.com/office/drawing/2014/main" id="{89ACF70B-3A91-4552-9BD3-45CA5C10570F}"/>
                </a:ext>
              </a:extLst>
            </p:cNvPr>
            <p:cNvSpPr/>
            <p:nvPr/>
          </p:nvSpPr>
          <p:spPr>
            <a:xfrm>
              <a:off x="2252826" y="4439815"/>
              <a:ext cx="66794" cy="52551"/>
            </a:xfrm>
            <a:custGeom>
              <a:avLst/>
              <a:gdLst/>
              <a:ahLst/>
              <a:cxnLst/>
              <a:rect l="l" t="t" r="r" b="b"/>
              <a:pathLst>
                <a:path w="86360" h="67945">
                  <a:moveTo>
                    <a:pt x="55422" y="0"/>
                  </a:moveTo>
                  <a:lnTo>
                    <a:pt x="0" y="67487"/>
                  </a:lnTo>
                  <a:lnTo>
                    <a:pt x="85775" y="51612"/>
                  </a:lnTo>
                  <a:lnTo>
                    <a:pt x="44869" y="41033"/>
                  </a:lnTo>
                  <a:lnTo>
                    <a:pt x="5542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0" name="object 26">
              <a:extLst>
                <a:ext uri="{FF2B5EF4-FFF2-40B4-BE49-F238E27FC236}">
                  <a16:creationId xmlns:a16="http://schemas.microsoft.com/office/drawing/2014/main" id="{65159736-282B-4E18-A0BD-9FE9FD554D52}"/>
                </a:ext>
              </a:extLst>
            </p:cNvPr>
            <p:cNvSpPr/>
            <p:nvPr/>
          </p:nvSpPr>
          <p:spPr>
            <a:xfrm>
              <a:off x="2252819" y="4439827"/>
              <a:ext cx="66794" cy="52551"/>
            </a:xfrm>
            <a:custGeom>
              <a:avLst/>
              <a:gdLst/>
              <a:ahLst/>
              <a:cxnLst/>
              <a:rect l="l" t="t" r="r" b="b"/>
              <a:pathLst>
                <a:path w="86360" h="67945">
                  <a:moveTo>
                    <a:pt x="44868" y="41023"/>
                  </a:moveTo>
                  <a:lnTo>
                    <a:pt x="55425" y="0"/>
                  </a:lnTo>
                  <a:lnTo>
                    <a:pt x="0" y="67489"/>
                  </a:lnTo>
                  <a:lnTo>
                    <a:pt x="85777" y="51609"/>
                  </a:lnTo>
                  <a:lnTo>
                    <a:pt x="44868" y="41023"/>
                  </a:lnTo>
                  <a:close/>
                </a:path>
              </a:pathLst>
            </a:custGeom>
            <a:ln w="2643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1" name="object 27">
              <a:extLst>
                <a:ext uri="{FF2B5EF4-FFF2-40B4-BE49-F238E27FC236}">
                  <a16:creationId xmlns:a16="http://schemas.microsoft.com/office/drawing/2014/main" id="{E9D25982-F739-4E77-8748-F03DC0E390A9}"/>
                </a:ext>
              </a:extLst>
            </p:cNvPr>
            <p:cNvSpPr/>
            <p:nvPr/>
          </p:nvSpPr>
          <p:spPr>
            <a:xfrm>
              <a:off x="3447004" y="3948542"/>
              <a:ext cx="334953" cy="500955"/>
            </a:xfrm>
            <a:custGeom>
              <a:avLst/>
              <a:gdLst/>
              <a:ahLst/>
              <a:cxnLst/>
              <a:rect l="l" t="t" r="r" b="b"/>
              <a:pathLst>
                <a:path w="433070" h="647700">
                  <a:moveTo>
                    <a:pt x="0" y="647107"/>
                  </a:moveTo>
                  <a:lnTo>
                    <a:pt x="0" y="647107"/>
                  </a:lnTo>
                  <a:lnTo>
                    <a:pt x="432847" y="0"/>
                  </a:lnTo>
                </a:path>
              </a:pathLst>
            </a:custGeom>
            <a:ln w="2641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2" name="object 28">
              <a:extLst>
                <a:ext uri="{FF2B5EF4-FFF2-40B4-BE49-F238E27FC236}">
                  <a16:creationId xmlns:a16="http://schemas.microsoft.com/office/drawing/2014/main" id="{7318F61A-060C-4F8B-810B-24C8C3D66757}"/>
                </a:ext>
              </a:extLst>
            </p:cNvPr>
            <p:cNvSpPr/>
            <p:nvPr/>
          </p:nvSpPr>
          <p:spPr>
            <a:xfrm>
              <a:off x="3425583" y="4416279"/>
              <a:ext cx="54516" cy="65812"/>
            </a:xfrm>
            <a:custGeom>
              <a:avLst/>
              <a:gdLst/>
              <a:ahLst/>
              <a:cxnLst/>
              <a:rect l="l" t="t" r="r" b="b"/>
              <a:pathLst>
                <a:path w="70485" h="85089">
                  <a:moveTo>
                    <a:pt x="19786" y="0"/>
                  </a:moveTo>
                  <a:lnTo>
                    <a:pt x="0" y="84696"/>
                  </a:lnTo>
                  <a:lnTo>
                    <a:pt x="58900" y="42341"/>
                  </a:lnTo>
                  <a:lnTo>
                    <a:pt x="27711" y="42341"/>
                  </a:lnTo>
                  <a:lnTo>
                    <a:pt x="19786" y="0"/>
                  </a:lnTo>
                  <a:close/>
                </a:path>
                <a:path w="70485" h="85089">
                  <a:moveTo>
                    <a:pt x="69938" y="34404"/>
                  </a:moveTo>
                  <a:lnTo>
                    <a:pt x="27711" y="42341"/>
                  </a:lnTo>
                  <a:lnTo>
                    <a:pt x="58900" y="42341"/>
                  </a:lnTo>
                  <a:lnTo>
                    <a:pt x="69938" y="34404"/>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3" name="object 29">
              <a:extLst>
                <a:ext uri="{FF2B5EF4-FFF2-40B4-BE49-F238E27FC236}">
                  <a16:creationId xmlns:a16="http://schemas.microsoft.com/office/drawing/2014/main" id="{07E08BB3-4C77-4110-899E-DD49D95A7965}"/>
                </a:ext>
              </a:extLst>
            </p:cNvPr>
            <p:cNvSpPr/>
            <p:nvPr/>
          </p:nvSpPr>
          <p:spPr>
            <a:xfrm>
              <a:off x="3425570" y="4416285"/>
              <a:ext cx="54516" cy="65812"/>
            </a:xfrm>
            <a:custGeom>
              <a:avLst/>
              <a:gdLst/>
              <a:ahLst/>
              <a:cxnLst/>
              <a:rect l="l" t="t" r="r" b="b"/>
              <a:pathLst>
                <a:path w="70485" h="85089">
                  <a:moveTo>
                    <a:pt x="27712" y="42346"/>
                  </a:moveTo>
                  <a:lnTo>
                    <a:pt x="19794" y="0"/>
                  </a:lnTo>
                  <a:lnTo>
                    <a:pt x="0" y="84692"/>
                  </a:lnTo>
                  <a:lnTo>
                    <a:pt x="69941" y="34406"/>
                  </a:lnTo>
                  <a:lnTo>
                    <a:pt x="27712" y="42346"/>
                  </a:lnTo>
                  <a:close/>
                </a:path>
              </a:pathLst>
            </a:custGeom>
            <a:ln w="2642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4" name="object 30">
              <a:extLst>
                <a:ext uri="{FF2B5EF4-FFF2-40B4-BE49-F238E27FC236}">
                  <a16:creationId xmlns:a16="http://schemas.microsoft.com/office/drawing/2014/main" id="{8AC1E056-297B-4F56-A1B4-C83C27486DCD}"/>
                </a:ext>
              </a:extLst>
            </p:cNvPr>
            <p:cNvSpPr/>
            <p:nvPr/>
          </p:nvSpPr>
          <p:spPr>
            <a:xfrm>
              <a:off x="2858077" y="3948541"/>
              <a:ext cx="352142" cy="501938"/>
            </a:xfrm>
            <a:custGeom>
              <a:avLst/>
              <a:gdLst/>
              <a:ahLst/>
              <a:cxnLst/>
              <a:rect l="l" t="t" r="r" b="b"/>
              <a:pathLst>
                <a:path w="455295" h="648970">
                  <a:moveTo>
                    <a:pt x="0" y="648430"/>
                  </a:moveTo>
                  <a:lnTo>
                    <a:pt x="0" y="648430"/>
                  </a:lnTo>
                  <a:lnTo>
                    <a:pt x="455281" y="0"/>
                  </a:lnTo>
                </a:path>
              </a:pathLst>
            </a:custGeom>
            <a:ln w="26417">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5" name="object 31">
              <a:extLst>
                <a:ext uri="{FF2B5EF4-FFF2-40B4-BE49-F238E27FC236}">
                  <a16:creationId xmlns:a16="http://schemas.microsoft.com/office/drawing/2014/main" id="{C3040313-C369-4DF2-B17E-FD2FE528D5FF}"/>
                </a:ext>
              </a:extLst>
            </p:cNvPr>
            <p:cNvSpPr/>
            <p:nvPr/>
          </p:nvSpPr>
          <p:spPr>
            <a:xfrm>
              <a:off x="2834612" y="4417301"/>
              <a:ext cx="55498" cy="65812"/>
            </a:xfrm>
            <a:custGeom>
              <a:avLst/>
              <a:gdLst/>
              <a:ahLst/>
              <a:cxnLst/>
              <a:rect l="l" t="t" r="r" b="b"/>
              <a:pathLst>
                <a:path w="71754" h="85089">
                  <a:moveTo>
                    <a:pt x="23749" y="0"/>
                  </a:moveTo>
                  <a:lnTo>
                    <a:pt x="0" y="84696"/>
                  </a:lnTo>
                  <a:lnTo>
                    <a:pt x="60012" y="42341"/>
                  </a:lnTo>
                  <a:lnTo>
                    <a:pt x="30340" y="42341"/>
                  </a:lnTo>
                  <a:lnTo>
                    <a:pt x="23749" y="0"/>
                  </a:lnTo>
                  <a:close/>
                </a:path>
                <a:path w="71754" h="85089">
                  <a:moveTo>
                    <a:pt x="71259" y="34404"/>
                  </a:moveTo>
                  <a:lnTo>
                    <a:pt x="30340" y="42341"/>
                  </a:lnTo>
                  <a:lnTo>
                    <a:pt x="60012" y="42341"/>
                  </a:lnTo>
                  <a:lnTo>
                    <a:pt x="71259" y="34404"/>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6" name="object 32">
              <a:extLst>
                <a:ext uri="{FF2B5EF4-FFF2-40B4-BE49-F238E27FC236}">
                  <a16:creationId xmlns:a16="http://schemas.microsoft.com/office/drawing/2014/main" id="{EBDB789C-634C-4A21-ADB3-6BDBA51ADF40}"/>
                </a:ext>
              </a:extLst>
            </p:cNvPr>
            <p:cNvSpPr/>
            <p:nvPr/>
          </p:nvSpPr>
          <p:spPr>
            <a:xfrm>
              <a:off x="2834602" y="4417309"/>
              <a:ext cx="55498" cy="65812"/>
            </a:xfrm>
            <a:custGeom>
              <a:avLst/>
              <a:gdLst/>
              <a:ahLst/>
              <a:cxnLst/>
              <a:rect l="l" t="t" r="r" b="b"/>
              <a:pathLst>
                <a:path w="71754" h="85089">
                  <a:moveTo>
                    <a:pt x="30352" y="42346"/>
                  </a:moveTo>
                  <a:lnTo>
                    <a:pt x="23753" y="0"/>
                  </a:lnTo>
                  <a:lnTo>
                    <a:pt x="0" y="84692"/>
                  </a:lnTo>
                  <a:lnTo>
                    <a:pt x="71261" y="34406"/>
                  </a:lnTo>
                  <a:lnTo>
                    <a:pt x="30352" y="42346"/>
                  </a:lnTo>
                  <a:close/>
                </a:path>
              </a:pathLst>
            </a:custGeom>
            <a:ln w="26423">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7" name="object 33">
              <a:extLst>
                <a:ext uri="{FF2B5EF4-FFF2-40B4-BE49-F238E27FC236}">
                  <a16:creationId xmlns:a16="http://schemas.microsoft.com/office/drawing/2014/main" id="{0E45419B-1433-4061-B411-FC32884493FC}"/>
                </a:ext>
              </a:extLst>
            </p:cNvPr>
            <p:cNvSpPr/>
            <p:nvPr/>
          </p:nvSpPr>
          <p:spPr>
            <a:xfrm>
              <a:off x="2266087" y="3948542"/>
              <a:ext cx="333970" cy="500955"/>
            </a:xfrm>
            <a:custGeom>
              <a:avLst/>
              <a:gdLst/>
              <a:ahLst/>
              <a:cxnLst/>
              <a:rect l="l" t="t" r="r" b="b"/>
              <a:pathLst>
                <a:path w="431800" h="647700">
                  <a:moveTo>
                    <a:pt x="0" y="647107"/>
                  </a:moveTo>
                  <a:lnTo>
                    <a:pt x="0" y="647107"/>
                  </a:lnTo>
                  <a:lnTo>
                    <a:pt x="431527" y="0"/>
                  </a:lnTo>
                </a:path>
              </a:pathLst>
            </a:custGeom>
            <a:ln w="2641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8" name="object 34">
              <a:extLst>
                <a:ext uri="{FF2B5EF4-FFF2-40B4-BE49-F238E27FC236}">
                  <a16:creationId xmlns:a16="http://schemas.microsoft.com/office/drawing/2014/main" id="{69A693D3-21A7-4630-83A3-76460B130379}"/>
                </a:ext>
              </a:extLst>
            </p:cNvPr>
            <p:cNvSpPr/>
            <p:nvPr/>
          </p:nvSpPr>
          <p:spPr>
            <a:xfrm>
              <a:off x="2243632" y="4416279"/>
              <a:ext cx="54516" cy="65812"/>
            </a:xfrm>
            <a:custGeom>
              <a:avLst/>
              <a:gdLst/>
              <a:ahLst/>
              <a:cxnLst/>
              <a:rect l="l" t="t" r="r" b="b"/>
              <a:pathLst>
                <a:path w="70485" h="85089">
                  <a:moveTo>
                    <a:pt x="21120" y="0"/>
                  </a:moveTo>
                  <a:lnTo>
                    <a:pt x="0" y="84696"/>
                  </a:lnTo>
                  <a:lnTo>
                    <a:pt x="58911" y="42341"/>
                  </a:lnTo>
                  <a:lnTo>
                    <a:pt x="29032" y="42341"/>
                  </a:lnTo>
                  <a:lnTo>
                    <a:pt x="21120" y="0"/>
                  </a:lnTo>
                  <a:close/>
                </a:path>
                <a:path w="70485" h="85089">
                  <a:moveTo>
                    <a:pt x="69951" y="34404"/>
                  </a:moveTo>
                  <a:lnTo>
                    <a:pt x="29032" y="42341"/>
                  </a:lnTo>
                  <a:lnTo>
                    <a:pt x="58911" y="42341"/>
                  </a:lnTo>
                  <a:lnTo>
                    <a:pt x="69951" y="34404"/>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9" name="object 35">
              <a:extLst>
                <a:ext uri="{FF2B5EF4-FFF2-40B4-BE49-F238E27FC236}">
                  <a16:creationId xmlns:a16="http://schemas.microsoft.com/office/drawing/2014/main" id="{69F212DB-1B78-44F4-99E0-35AE36977DBA}"/>
                </a:ext>
              </a:extLst>
            </p:cNvPr>
            <p:cNvSpPr/>
            <p:nvPr/>
          </p:nvSpPr>
          <p:spPr>
            <a:xfrm>
              <a:off x="2243633" y="4416285"/>
              <a:ext cx="54516" cy="65812"/>
            </a:xfrm>
            <a:custGeom>
              <a:avLst/>
              <a:gdLst/>
              <a:ahLst/>
              <a:cxnLst/>
              <a:rect l="l" t="t" r="r" b="b"/>
              <a:pathLst>
                <a:path w="70485" h="85089">
                  <a:moveTo>
                    <a:pt x="29032" y="42346"/>
                  </a:moveTo>
                  <a:lnTo>
                    <a:pt x="21114" y="0"/>
                  </a:lnTo>
                  <a:lnTo>
                    <a:pt x="0" y="84692"/>
                  </a:lnTo>
                  <a:lnTo>
                    <a:pt x="69941" y="34406"/>
                  </a:lnTo>
                  <a:lnTo>
                    <a:pt x="29032" y="42346"/>
                  </a:lnTo>
                  <a:close/>
                </a:path>
              </a:pathLst>
            </a:custGeom>
            <a:ln w="2642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0" name="object 36">
              <a:extLst>
                <a:ext uri="{FF2B5EF4-FFF2-40B4-BE49-F238E27FC236}">
                  <a16:creationId xmlns:a16="http://schemas.microsoft.com/office/drawing/2014/main" id="{8C035BAE-E9A6-4579-9C7A-44EE1CDDFFA8}"/>
                </a:ext>
              </a:extLst>
            </p:cNvPr>
            <p:cNvSpPr/>
            <p:nvPr/>
          </p:nvSpPr>
          <p:spPr>
            <a:xfrm>
              <a:off x="3190816" y="3948542"/>
              <a:ext cx="192033" cy="493588"/>
            </a:xfrm>
            <a:custGeom>
              <a:avLst/>
              <a:gdLst/>
              <a:ahLst/>
              <a:cxnLst/>
              <a:rect l="l" t="t" r="r" b="b"/>
              <a:pathLst>
                <a:path w="248285" h="638175">
                  <a:moveTo>
                    <a:pt x="248095" y="637843"/>
                  </a:moveTo>
                  <a:lnTo>
                    <a:pt x="248095" y="637843"/>
                  </a:lnTo>
                  <a:lnTo>
                    <a:pt x="0" y="0"/>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1" name="object 37">
              <a:extLst>
                <a:ext uri="{FF2B5EF4-FFF2-40B4-BE49-F238E27FC236}">
                  <a16:creationId xmlns:a16="http://schemas.microsoft.com/office/drawing/2014/main" id="{FAF36F9A-4BBE-461C-AEFB-4CB0049EDFFD}"/>
                </a:ext>
              </a:extLst>
            </p:cNvPr>
            <p:cNvSpPr/>
            <p:nvPr/>
          </p:nvSpPr>
          <p:spPr>
            <a:xfrm>
              <a:off x="3353111" y="4412183"/>
              <a:ext cx="45183" cy="66794"/>
            </a:xfrm>
            <a:custGeom>
              <a:avLst/>
              <a:gdLst/>
              <a:ahLst/>
              <a:cxnLst/>
              <a:rect l="l" t="t" r="r" b="b"/>
              <a:pathLst>
                <a:path w="58420" h="86360">
                  <a:moveTo>
                    <a:pt x="0" y="21170"/>
                  </a:moveTo>
                  <a:lnTo>
                    <a:pt x="58064" y="86017"/>
                  </a:lnTo>
                  <a:lnTo>
                    <a:pt x="56601" y="38379"/>
                  </a:lnTo>
                  <a:lnTo>
                    <a:pt x="38265" y="38379"/>
                  </a:lnTo>
                  <a:lnTo>
                    <a:pt x="0" y="21170"/>
                  </a:lnTo>
                  <a:close/>
                </a:path>
                <a:path w="58420" h="86360">
                  <a:moveTo>
                    <a:pt x="55422" y="0"/>
                  </a:moveTo>
                  <a:lnTo>
                    <a:pt x="38265" y="38379"/>
                  </a:lnTo>
                  <a:lnTo>
                    <a:pt x="56601" y="38379"/>
                  </a:lnTo>
                  <a:lnTo>
                    <a:pt x="5542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2" name="object 38">
              <a:extLst>
                <a:ext uri="{FF2B5EF4-FFF2-40B4-BE49-F238E27FC236}">
                  <a16:creationId xmlns:a16="http://schemas.microsoft.com/office/drawing/2014/main" id="{BA3BA097-4A9D-4CE9-85D9-EC3FF80264E0}"/>
                </a:ext>
              </a:extLst>
            </p:cNvPr>
            <p:cNvSpPr/>
            <p:nvPr/>
          </p:nvSpPr>
          <p:spPr>
            <a:xfrm>
              <a:off x="3353104" y="4412192"/>
              <a:ext cx="45183" cy="66794"/>
            </a:xfrm>
            <a:custGeom>
              <a:avLst/>
              <a:gdLst/>
              <a:ahLst/>
              <a:cxnLst/>
              <a:rect l="l" t="t" r="r" b="b"/>
              <a:pathLst>
                <a:path w="58420" h="86360">
                  <a:moveTo>
                    <a:pt x="38270" y="38376"/>
                  </a:moveTo>
                  <a:lnTo>
                    <a:pt x="0" y="21173"/>
                  </a:lnTo>
                  <a:lnTo>
                    <a:pt x="58064" y="86016"/>
                  </a:lnTo>
                  <a:lnTo>
                    <a:pt x="55425" y="0"/>
                  </a:lnTo>
                  <a:lnTo>
                    <a:pt x="38270" y="38376"/>
                  </a:lnTo>
                  <a:close/>
                </a:path>
              </a:pathLst>
            </a:custGeom>
            <a:ln w="2641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3" name="object 39">
              <a:extLst>
                <a:ext uri="{FF2B5EF4-FFF2-40B4-BE49-F238E27FC236}">
                  <a16:creationId xmlns:a16="http://schemas.microsoft.com/office/drawing/2014/main" id="{D10C89BE-A75C-4849-8EBD-451E96C4431D}"/>
                </a:ext>
              </a:extLst>
            </p:cNvPr>
            <p:cNvSpPr/>
            <p:nvPr/>
          </p:nvSpPr>
          <p:spPr>
            <a:xfrm>
              <a:off x="2600868" y="3948542"/>
              <a:ext cx="192033" cy="493588"/>
            </a:xfrm>
            <a:custGeom>
              <a:avLst/>
              <a:gdLst/>
              <a:ahLst/>
              <a:cxnLst/>
              <a:rect l="l" t="t" r="r" b="b"/>
              <a:pathLst>
                <a:path w="248285" h="638175">
                  <a:moveTo>
                    <a:pt x="248095" y="637843"/>
                  </a:moveTo>
                  <a:lnTo>
                    <a:pt x="248095" y="637843"/>
                  </a:lnTo>
                  <a:lnTo>
                    <a:pt x="0" y="0"/>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4" name="object 40">
              <a:extLst>
                <a:ext uri="{FF2B5EF4-FFF2-40B4-BE49-F238E27FC236}">
                  <a16:creationId xmlns:a16="http://schemas.microsoft.com/office/drawing/2014/main" id="{8354A59A-5095-4345-A0B0-6ADEB8E3D7D3}"/>
                </a:ext>
              </a:extLst>
            </p:cNvPr>
            <p:cNvSpPr/>
            <p:nvPr/>
          </p:nvSpPr>
          <p:spPr>
            <a:xfrm>
              <a:off x="2763162" y="4412183"/>
              <a:ext cx="44202" cy="66794"/>
            </a:xfrm>
            <a:custGeom>
              <a:avLst/>
              <a:gdLst/>
              <a:ahLst/>
              <a:cxnLst/>
              <a:rect l="l" t="t" r="r" b="b"/>
              <a:pathLst>
                <a:path w="57150" h="86360">
                  <a:moveTo>
                    <a:pt x="0" y="21170"/>
                  </a:moveTo>
                  <a:lnTo>
                    <a:pt x="56743" y="86017"/>
                  </a:lnTo>
                  <a:lnTo>
                    <a:pt x="55280" y="38379"/>
                  </a:lnTo>
                  <a:lnTo>
                    <a:pt x="38265" y="38379"/>
                  </a:lnTo>
                  <a:lnTo>
                    <a:pt x="0" y="21170"/>
                  </a:lnTo>
                  <a:close/>
                </a:path>
                <a:path w="57150" h="86360">
                  <a:moveTo>
                    <a:pt x="54101" y="0"/>
                  </a:moveTo>
                  <a:lnTo>
                    <a:pt x="38265" y="38379"/>
                  </a:lnTo>
                  <a:lnTo>
                    <a:pt x="55280" y="38379"/>
                  </a:lnTo>
                  <a:lnTo>
                    <a:pt x="54101"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5" name="object 41">
              <a:extLst>
                <a:ext uri="{FF2B5EF4-FFF2-40B4-BE49-F238E27FC236}">
                  <a16:creationId xmlns:a16="http://schemas.microsoft.com/office/drawing/2014/main" id="{7E367D46-A9E0-48AB-A2B0-AAA14D849109}"/>
                </a:ext>
              </a:extLst>
            </p:cNvPr>
            <p:cNvSpPr/>
            <p:nvPr/>
          </p:nvSpPr>
          <p:spPr>
            <a:xfrm>
              <a:off x="2763154" y="4412192"/>
              <a:ext cx="44202" cy="66794"/>
            </a:xfrm>
            <a:custGeom>
              <a:avLst/>
              <a:gdLst/>
              <a:ahLst/>
              <a:cxnLst/>
              <a:rect l="l" t="t" r="r" b="b"/>
              <a:pathLst>
                <a:path w="57150" h="86360">
                  <a:moveTo>
                    <a:pt x="38270" y="38376"/>
                  </a:moveTo>
                  <a:lnTo>
                    <a:pt x="0" y="21173"/>
                  </a:lnTo>
                  <a:lnTo>
                    <a:pt x="56745" y="86016"/>
                  </a:lnTo>
                  <a:lnTo>
                    <a:pt x="54105" y="0"/>
                  </a:lnTo>
                  <a:lnTo>
                    <a:pt x="38270" y="38376"/>
                  </a:lnTo>
                  <a:close/>
                </a:path>
              </a:pathLst>
            </a:custGeom>
            <a:ln w="2641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6" name="object 42">
              <a:extLst>
                <a:ext uri="{FF2B5EF4-FFF2-40B4-BE49-F238E27FC236}">
                  <a16:creationId xmlns:a16="http://schemas.microsoft.com/office/drawing/2014/main" id="{9B583A7C-1414-4744-B3F3-0AD1B38CD319}"/>
                </a:ext>
              </a:extLst>
            </p:cNvPr>
            <p:cNvSpPr/>
            <p:nvPr/>
          </p:nvSpPr>
          <p:spPr>
            <a:xfrm>
              <a:off x="2009898" y="3949565"/>
              <a:ext cx="192033" cy="492606"/>
            </a:xfrm>
            <a:custGeom>
              <a:avLst/>
              <a:gdLst/>
              <a:ahLst/>
              <a:cxnLst/>
              <a:rect l="l" t="t" r="r" b="b"/>
              <a:pathLst>
                <a:path w="248285" h="636904">
                  <a:moveTo>
                    <a:pt x="248095" y="636520"/>
                  </a:moveTo>
                  <a:lnTo>
                    <a:pt x="248095" y="636520"/>
                  </a:lnTo>
                  <a:lnTo>
                    <a:pt x="0" y="0"/>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7" name="object 43">
              <a:extLst>
                <a:ext uri="{FF2B5EF4-FFF2-40B4-BE49-F238E27FC236}">
                  <a16:creationId xmlns:a16="http://schemas.microsoft.com/office/drawing/2014/main" id="{194A38F7-5C84-4B5D-B612-F77EE8160F5F}"/>
                </a:ext>
              </a:extLst>
            </p:cNvPr>
            <p:cNvSpPr/>
            <p:nvPr/>
          </p:nvSpPr>
          <p:spPr>
            <a:xfrm>
              <a:off x="2172191" y="4412183"/>
              <a:ext cx="44202" cy="66794"/>
            </a:xfrm>
            <a:custGeom>
              <a:avLst/>
              <a:gdLst/>
              <a:ahLst/>
              <a:cxnLst/>
              <a:rect l="l" t="t" r="r" b="b"/>
              <a:pathLst>
                <a:path w="57150" h="86360">
                  <a:moveTo>
                    <a:pt x="0" y="21170"/>
                  </a:moveTo>
                  <a:lnTo>
                    <a:pt x="56743" y="86017"/>
                  </a:lnTo>
                  <a:lnTo>
                    <a:pt x="56012" y="38379"/>
                  </a:lnTo>
                  <a:lnTo>
                    <a:pt x="38265" y="38379"/>
                  </a:lnTo>
                  <a:lnTo>
                    <a:pt x="0" y="21170"/>
                  </a:lnTo>
                  <a:close/>
                </a:path>
                <a:path w="57150" h="86360">
                  <a:moveTo>
                    <a:pt x="55422" y="0"/>
                  </a:moveTo>
                  <a:lnTo>
                    <a:pt x="38265" y="38379"/>
                  </a:lnTo>
                  <a:lnTo>
                    <a:pt x="56012" y="38379"/>
                  </a:lnTo>
                  <a:lnTo>
                    <a:pt x="5542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8" name="object 44">
              <a:extLst>
                <a:ext uri="{FF2B5EF4-FFF2-40B4-BE49-F238E27FC236}">
                  <a16:creationId xmlns:a16="http://schemas.microsoft.com/office/drawing/2014/main" id="{C29EC574-26B2-43F1-980D-391C4ADAA453}"/>
                </a:ext>
              </a:extLst>
            </p:cNvPr>
            <p:cNvSpPr/>
            <p:nvPr/>
          </p:nvSpPr>
          <p:spPr>
            <a:xfrm>
              <a:off x="2172185" y="4412192"/>
              <a:ext cx="44202" cy="66794"/>
            </a:xfrm>
            <a:custGeom>
              <a:avLst/>
              <a:gdLst/>
              <a:ahLst/>
              <a:cxnLst/>
              <a:rect l="l" t="t" r="r" b="b"/>
              <a:pathLst>
                <a:path w="57150" h="86360">
                  <a:moveTo>
                    <a:pt x="38270" y="38376"/>
                  </a:moveTo>
                  <a:lnTo>
                    <a:pt x="0" y="21173"/>
                  </a:lnTo>
                  <a:lnTo>
                    <a:pt x="56745" y="86016"/>
                  </a:lnTo>
                  <a:lnTo>
                    <a:pt x="55425" y="0"/>
                  </a:lnTo>
                  <a:lnTo>
                    <a:pt x="38270" y="38376"/>
                  </a:lnTo>
                  <a:close/>
                </a:path>
              </a:pathLst>
            </a:custGeom>
            <a:ln w="2641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9" name="object 45">
              <a:extLst>
                <a:ext uri="{FF2B5EF4-FFF2-40B4-BE49-F238E27FC236}">
                  <a16:creationId xmlns:a16="http://schemas.microsoft.com/office/drawing/2014/main" id="{FA56434E-6523-4596-887B-7ABD87F7A850}"/>
                </a:ext>
              </a:extLst>
            </p:cNvPr>
            <p:cNvSpPr/>
            <p:nvPr/>
          </p:nvSpPr>
          <p:spPr>
            <a:xfrm>
              <a:off x="2600868" y="3948542"/>
              <a:ext cx="750451" cy="519127"/>
            </a:xfrm>
            <a:custGeom>
              <a:avLst/>
              <a:gdLst/>
              <a:ahLst/>
              <a:cxnLst/>
              <a:rect l="l" t="t" r="r" b="b"/>
              <a:pathLst>
                <a:path w="970279" h="671195">
                  <a:moveTo>
                    <a:pt x="969947" y="670926"/>
                  </a:moveTo>
                  <a:lnTo>
                    <a:pt x="969947" y="670926"/>
                  </a:lnTo>
                  <a:lnTo>
                    <a:pt x="0" y="0"/>
                  </a:lnTo>
                </a:path>
              </a:pathLst>
            </a:custGeom>
            <a:ln w="2644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0" name="object 46">
              <a:extLst>
                <a:ext uri="{FF2B5EF4-FFF2-40B4-BE49-F238E27FC236}">
                  <a16:creationId xmlns:a16="http://schemas.microsoft.com/office/drawing/2014/main" id="{EBF43493-0CBC-46A3-869B-42723AECFE1B}"/>
                </a:ext>
              </a:extLst>
            </p:cNvPr>
            <p:cNvSpPr/>
            <p:nvPr/>
          </p:nvSpPr>
          <p:spPr>
            <a:xfrm>
              <a:off x="3319430" y="4434697"/>
              <a:ext cx="64338" cy="55498"/>
            </a:xfrm>
            <a:custGeom>
              <a:avLst/>
              <a:gdLst/>
              <a:ahLst/>
              <a:cxnLst/>
              <a:rect l="l" t="t" r="r" b="b"/>
              <a:pathLst>
                <a:path w="83185" h="71754">
                  <a:moveTo>
                    <a:pt x="32994" y="0"/>
                  </a:moveTo>
                  <a:lnTo>
                    <a:pt x="40906" y="42354"/>
                  </a:lnTo>
                  <a:lnTo>
                    <a:pt x="0" y="50292"/>
                  </a:lnTo>
                  <a:lnTo>
                    <a:pt x="83134" y="71462"/>
                  </a:lnTo>
                  <a:lnTo>
                    <a:pt x="32994"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1" name="object 47">
              <a:extLst>
                <a:ext uri="{FF2B5EF4-FFF2-40B4-BE49-F238E27FC236}">
                  <a16:creationId xmlns:a16="http://schemas.microsoft.com/office/drawing/2014/main" id="{2F9BEADC-1448-4D9C-BECF-90D4A379FA08}"/>
                </a:ext>
              </a:extLst>
            </p:cNvPr>
            <p:cNvSpPr/>
            <p:nvPr/>
          </p:nvSpPr>
          <p:spPr>
            <a:xfrm>
              <a:off x="3319421" y="4434709"/>
              <a:ext cx="64338" cy="55498"/>
            </a:xfrm>
            <a:custGeom>
              <a:avLst/>
              <a:gdLst/>
              <a:ahLst/>
              <a:cxnLst/>
              <a:rect l="l" t="t" r="r" b="b"/>
              <a:pathLst>
                <a:path w="83185" h="71754">
                  <a:moveTo>
                    <a:pt x="40909" y="42346"/>
                  </a:moveTo>
                  <a:lnTo>
                    <a:pt x="0" y="50286"/>
                  </a:lnTo>
                  <a:lnTo>
                    <a:pt x="83138" y="71459"/>
                  </a:lnTo>
                  <a:lnTo>
                    <a:pt x="32991" y="0"/>
                  </a:lnTo>
                  <a:lnTo>
                    <a:pt x="40909" y="42346"/>
                  </a:lnTo>
                  <a:close/>
                </a:path>
              </a:pathLst>
            </a:custGeom>
            <a:ln w="2643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2" name="object 48">
              <a:extLst>
                <a:ext uri="{FF2B5EF4-FFF2-40B4-BE49-F238E27FC236}">
                  <a16:creationId xmlns:a16="http://schemas.microsoft.com/office/drawing/2014/main" id="{7DCB6733-6D85-492B-929D-812038C44A4F}"/>
                </a:ext>
              </a:extLst>
            </p:cNvPr>
            <p:cNvSpPr/>
            <p:nvPr/>
          </p:nvSpPr>
          <p:spPr>
            <a:xfrm>
              <a:off x="2009898" y="3949565"/>
              <a:ext cx="750451" cy="518145"/>
            </a:xfrm>
            <a:custGeom>
              <a:avLst/>
              <a:gdLst/>
              <a:ahLst/>
              <a:cxnLst/>
              <a:rect l="l" t="t" r="r" b="b"/>
              <a:pathLst>
                <a:path w="970279" h="669925">
                  <a:moveTo>
                    <a:pt x="969947" y="669603"/>
                  </a:moveTo>
                  <a:lnTo>
                    <a:pt x="969947" y="669603"/>
                  </a:lnTo>
                  <a:lnTo>
                    <a:pt x="0" y="0"/>
                  </a:lnTo>
                </a:path>
              </a:pathLst>
            </a:custGeom>
            <a:ln w="2644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3" name="object 49">
              <a:extLst>
                <a:ext uri="{FF2B5EF4-FFF2-40B4-BE49-F238E27FC236}">
                  <a16:creationId xmlns:a16="http://schemas.microsoft.com/office/drawing/2014/main" id="{45D162BF-D6EE-4641-9BC5-89F5EF4E4817}"/>
                </a:ext>
              </a:extLst>
            </p:cNvPr>
            <p:cNvSpPr/>
            <p:nvPr/>
          </p:nvSpPr>
          <p:spPr>
            <a:xfrm>
              <a:off x="2728459" y="4434697"/>
              <a:ext cx="65321" cy="55498"/>
            </a:xfrm>
            <a:custGeom>
              <a:avLst/>
              <a:gdLst/>
              <a:ahLst/>
              <a:cxnLst/>
              <a:rect l="l" t="t" r="r" b="b"/>
              <a:pathLst>
                <a:path w="84454" h="71754">
                  <a:moveTo>
                    <a:pt x="32994" y="0"/>
                  </a:moveTo>
                  <a:lnTo>
                    <a:pt x="40906" y="42354"/>
                  </a:lnTo>
                  <a:lnTo>
                    <a:pt x="0" y="50292"/>
                  </a:lnTo>
                  <a:lnTo>
                    <a:pt x="84455" y="71462"/>
                  </a:lnTo>
                  <a:lnTo>
                    <a:pt x="32994"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4" name="object 50">
              <a:extLst>
                <a:ext uri="{FF2B5EF4-FFF2-40B4-BE49-F238E27FC236}">
                  <a16:creationId xmlns:a16="http://schemas.microsoft.com/office/drawing/2014/main" id="{AE973DA7-6CE9-4C50-9219-9C2586A63DFE}"/>
                </a:ext>
              </a:extLst>
            </p:cNvPr>
            <p:cNvSpPr/>
            <p:nvPr/>
          </p:nvSpPr>
          <p:spPr>
            <a:xfrm>
              <a:off x="2728452" y="4434709"/>
              <a:ext cx="65321" cy="55498"/>
            </a:xfrm>
            <a:custGeom>
              <a:avLst/>
              <a:gdLst/>
              <a:ahLst/>
              <a:cxnLst/>
              <a:rect l="l" t="t" r="r" b="b"/>
              <a:pathLst>
                <a:path w="84454" h="71754">
                  <a:moveTo>
                    <a:pt x="40909" y="42346"/>
                  </a:moveTo>
                  <a:lnTo>
                    <a:pt x="0" y="50286"/>
                  </a:lnTo>
                  <a:lnTo>
                    <a:pt x="84458" y="71459"/>
                  </a:lnTo>
                  <a:lnTo>
                    <a:pt x="32991" y="0"/>
                  </a:lnTo>
                  <a:lnTo>
                    <a:pt x="40909" y="42346"/>
                  </a:lnTo>
                  <a:close/>
                </a:path>
              </a:pathLst>
            </a:custGeom>
            <a:ln w="2643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5" name="object 51">
              <a:extLst>
                <a:ext uri="{FF2B5EF4-FFF2-40B4-BE49-F238E27FC236}">
                  <a16:creationId xmlns:a16="http://schemas.microsoft.com/office/drawing/2014/main" id="{5B5D2618-EAEB-4489-9ACC-FDCF8EFCCA72}"/>
                </a:ext>
              </a:extLst>
            </p:cNvPr>
            <p:cNvSpPr/>
            <p:nvPr/>
          </p:nvSpPr>
          <p:spPr>
            <a:xfrm>
              <a:off x="2293645" y="3948541"/>
              <a:ext cx="1488132" cy="535335"/>
            </a:xfrm>
            <a:custGeom>
              <a:avLst/>
              <a:gdLst/>
              <a:ahLst/>
              <a:cxnLst/>
              <a:rect l="l" t="t" r="r" b="b"/>
              <a:pathLst>
                <a:path w="1924050" h="692150">
                  <a:moveTo>
                    <a:pt x="0" y="692100"/>
                  </a:moveTo>
                  <a:lnTo>
                    <a:pt x="0" y="692100"/>
                  </a:lnTo>
                  <a:lnTo>
                    <a:pt x="1924059" y="0"/>
                  </a:lnTo>
                </a:path>
              </a:pathLst>
            </a:custGeom>
            <a:ln w="2645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6" name="object 52">
              <a:extLst>
                <a:ext uri="{FF2B5EF4-FFF2-40B4-BE49-F238E27FC236}">
                  <a16:creationId xmlns:a16="http://schemas.microsoft.com/office/drawing/2014/main" id="{2C3146F7-FBFD-44C4-B40D-7517CC5CCDA0}"/>
                </a:ext>
              </a:extLst>
            </p:cNvPr>
            <p:cNvSpPr/>
            <p:nvPr/>
          </p:nvSpPr>
          <p:spPr>
            <a:xfrm>
              <a:off x="2255881" y="4454146"/>
              <a:ext cx="66794" cy="43220"/>
            </a:xfrm>
            <a:custGeom>
              <a:avLst/>
              <a:gdLst/>
              <a:ahLst/>
              <a:cxnLst/>
              <a:rect l="l" t="t" r="r" b="b"/>
              <a:pathLst>
                <a:path w="86360" h="55879">
                  <a:moveTo>
                    <a:pt x="65989" y="0"/>
                  </a:moveTo>
                  <a:lnTo>
                    <a:pt x="0" y="55575"/>
                  </a:lnTo>
                  <a:lnTo>
                    <a:pt x="85775" y="55575"/>
                  </a:lnTo>
                  <a:lnTo>
                    <a:pt x="48831" y="38379"/>
                  </a:lnTo>
                  <a:lnTo>
                    <a:pt x="65989"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7" name="object 53">
              <a:extLst>
                <a:ext uri="{FF2B5EF4-FFF2-40B4-BE49-F238E27FC236}">
                  <a16:creationId xmlns:a16="http://schemas.microsoft.com/office/drawing/2014/main" id="{143023DE-851E-4A83-8BC0-84191070A08C}"/>
                </a:ext>
              </a:extLst>
            </p:cNvPr>
            <p:cNvSpPr/>
            <p:nvPr/>
          </p:nvSpPr>
          <p:spPr>
            <a:xfrm>
              <a:off x="2255880" y="4454155"/>
              <a:ext cx="66794" cy="43220"/>
            </a:xfrm>
            <a:custGeom>
              <a:avLst/>
              <a:gdLst/>
              <a:ahLst/>
              <a:cxnLst/>
              <a:rect l="l" t="t" r="r" b="b"/>
              <a:pathLst>
                <a:path w="86360" h="55879">
                  <a:moveTo>
                    <a:pt x="48827" y="38376"/>
                  </a:moveTo>
                  <a:lnTo>
                    <a:pt x="65982" y="0"/>
                  </a:lnTo>
                  <a:lnTo>
                    <a:pt x="0" y="55579"/>
                  </a:lnTo>
                  <a:lnTo>
                    <a:pt x="85777" y="55579"/>
                  </a:lnTo>
                  <a:lnTo>
                    <a:pt x="48827" y="38376"/>
                  </a:lnTo>
                  <a:close/>
                </a:path>
              </a:pathLst>
            </a:custGeom>
            <a:ln w="26444">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8" name="object 54">
              <a:extLst>
                <a:ext uri="{FF2B5EF4-FFF2-40B4-BE49-F238E27FC236}">
                  <a16:creationId xmlns:a16="http://schemas.microsoft.com/office/drawing/2014/main" id="{38D0EF9E-C748-4941-A7C9-4D108E76B6A0}"/>
                </a:ext>
              </a:extLst>
            </p:cNvPr>
            <p:cNvSpPr/>
            <p:nvPr/>
          </p:nvSpPr>
          <p:spPr>
            <a:xfrm>
              <a:off x="2009898" y="3948541"/>
              <a:ext cx="1334408" cy="532388"/>
            </a:xfrm>
            <a:custGeom>
              <a:avLst/>
              <a:gdLst/>
              <a:ahLst/>
              <a:cxnLst/>
              <a:rect l="l" t="t" r="r" b="b"/>
              <a:pathLst>
                <a:path w="1725295" h="688339">
                  <a:moveTo>
                    <a:pt x="1724791" y="688130"/>
                  </a:moveTo>
                  <a:lnTo>
                    <a:pt x="1724791" y="688130"/>
                  </a:lnTo>
                  <a:lnTo>
                    <a:pt x="0" y="0"/>
                  </a:lnTo>
                </a:path>
              </a:pathLst>
            </a:custGeom>
            <a:ln w="2645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9" name="object 55">
              <a:extLst>
                <a:ext uri="{FF2B5EF4-FFF2-40B4-BE49-F238E27FC236}">
                  <a16:creationId xmlns:a16="http://schemas.microsoft.com/office/drawing/2014/main" id="{CC8B32C3-0826-4D1E-9219-63E75D532AB3}"/>
                </a:ext>
              </a:extLst>
            </p:cNvPr>
            <p:cNvSpPr/>
            <p:nvPr/>
          </p:nvSpPr>
          <p:spPr>
            <a:xfrm>
              <a:off x="3313309" y="4451071"/>
              <a:ext cx="67776" cy="45183"/>
            </a:xfrm>
            <a:custGeom>
              <a:avLst/>
              <a:gdLst/>
              <a:ahLst/>
              <a:cxnLst/>
              <a:rect l="l" t="t" r="r" b="b"/>
              <a:pathLst>
                <a:path w="87629" h="58420">
                  <a:moveTo>
                    <a:pt x="22428" y="0"/>
                  </a:moveTo>
                  <a:lnTo>
                    <a:pt x="39585" y="38379"/>
                  </a:lnTo>
                  <a:lnTo>
                    <a:pt x="0" y="55587"/>
                  </a:lnTo>
                  <a:lnTo>
                    <a:pt x="87096" y="58229"/>
                  </a:lnTo>
                  <a:lnTo>
                    <a:pt x="22428"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0" name="object 56">
              <a:extLst>
                <a:ext uri="{FF2B5EF4-FFF2-40B4-BE49-F238E27FC236}">
                  <a16:creationId xmlns:a16="http://schemas.microsoft.com/office/drawing/2014/main" id="{8C42188B-CCA8-45FB-AAD1-504B4927BC95}"/>
                </a:ext>
              </a:extLst>
            </p:cNvPr>
            <p:cNvSpPr/>
            <p:nvPr/>
          </p:nvSpPr>
          <p:spPr>
            <a:xfrm>
              <a:off x="3313297" y="4451085"/>
              <a:ext cx="67776" cy="45183"/>
            </a:xfrm>
            <a:custGeom>
              <a:avLst/>
              <a:gdLst/>
              <a:ahLst/>
              <a:cxnLst/>
              <a:rect l="l" t="t" r="r" b="b"/>
              <a:pathLst>
                <a:path w="87629" h="58420">
                  <a:moveTo>
                    <a:pt x="39589" y="38376"/>
                  </a:moveTo>
                  <a:lnTo>
                    <a:pt x="0" y="55579"/>
                  </a:lnTo>
                  <a:lnTo>
                    <a:pt x="87097" y="58226"/>
                  </a:lnTo>
                  <a:lnTo>
                    <a:pt x="22434" y="0"/>
                  </a:lnTo>
                  <a:lnTo>
                    <a:pt x="39589" y="38376"/>
                  </a:lnTo>
                  <a:close/>
                </a:path>
              </a:pathLst>
            </a:custGeom>
            <a:ln w="26443">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1" name="object 57">
              <a:extLst>
                <a:ext uri="{FF2B5EF4-FFF2-40B4-BE49-F238E27FC236}">
                  <a16:creationId xmlns:a16="http://schemas.microsoft.com/office/drawing/2014/main" id="{0E19AE2F-EA5A-4F86-B6D5-2E8CC0EB8310}"/>
                </a:ext>
              </a:extLst>
            </p:cNvPr>
            <p:cNvSpPr/>
            <p:nvPr/>
          </p:nvSpPr>
          <p:spPr>
            <a:xfrm>
              <a:off x="3121409" y="4858443"/>
              <a:ext cx="286822" cy="418936"/>
            </a:xfrm>
            <a:custGeom>
              <a:avLst/>
              <a:gdLst/>
              <a:ahLst/>
              <a:cxnLst/>
              <a:rect l="l" t="t" r="r" b="b"/>
              <a:pathLst>
                <a:path w="370839" h="541654">
                  <a:moveTo>
                    <a:pt x="370823" y="0"/>
                  </a:moveTo>
                  <a:lnTo>
                    <a:pt x="370823" y="0"/>
                  </a:lnTo>
                  <a:lnTo>
                    <a:pt x="0" y="541240"/>
                  </a:lnTo>
                </a:path>
              </a:pathLst>
            </a:custGeom>
            <a:ln w="2641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2" name="object 58">
              <a:extLst>
                <a:ext uri="{FF2B5EF4-FFF2-40B4-BE49-F238E27FC236}">
                  <a16:creationId xmlns:a16="http://schemas.microsoft.com/office/drawing/2014/main" id="{CDC37DED-89AF-4BAA-B62D-CF9DF7850B16}"/>
                </a:ext>
              </a:extLst>
            </p:cNvPr>
            <p:cNvSpPr/>
            <p:nvPr/>
          </p:nvSpPr>
          <p:spPr>
            <a:xfrm>
              <a:off x="3097938" y="5244290"/>
              <a:ext cx="55498" cy="65812"/>
            </a:xfrm>
            <a:custGeom>
              <a:avLst/>
              <a:gdLst/>
              <a:ahLst/>
              <a:cxnLst/>
              <a:rect l="l" t="t" r="r" b="b"/>
              <a:pathLst>
                <a:path w="71754" h="85090">
                  <a:moveTo>
                    <a:pt x="22440" y="0"/>
                  </a:moveTo>
                  <a:lnTo>
                    <a:pt x="0" y="84696"/>
                  </a:lnTo>
                  <a:lnTo>
                    <a:pt x="60020" y="42354"/>
                  </a:lnTo>
                  <a:lnTo>
                    <a:pt x="30352" y="42354"/>
                  </a:lnTo>
                  <a:lnTo>
                    <a:pt x="22440" y="0"/>
                  </a:lnTo>
                  <a:close/>
                </a:path>
                <a:path w="71754" h="85090">
                  <a:moveTo>
                    <a:pt x="71272" y="34417"/>
                  </a:moveTo>
                  <a:lnTo>
                    <a:pt x="30352" y="42354"/>
                  </a:lnTo>
                  <a:lnTo>
                    <a:pt x="60020" y="42354"/>
                  </a:lnTo>
                  <a:lnTo>
                    <a:pt x="71272" y="34417"/>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3" name="object 59">
              <a:extLst>
                <a:ext uri="{FF2B5EF4-FFF2-40B4-BE49-F238E27FC236}">
                  <a16:creationId xmlns:a16="http://schemas.microsoft.com/office/drawing/2014/main" id="{08808A87-AF28-49AE-9956-D91CCB858C60}"/>
                </a:ext>
              </a:extLst>
            </p:cNvPr>
            <p:cNvSpPr/>
            <p:nvPr/>
          </p:nvSpPr>
          <p:spPr>
            <a:xfrm>
              <a:off x="3097935" y="5244306"/>
              <a:ext cx="55498" cy="65812"/>
            </a:xfrm>
            <a:custGeom>
              <a:avLst/>
              <a:gdLst/>
              <a:ahLst/>
              <a:cxnLst/>
              <a:rect l="l" t="t" r="r" b="b"/>
              <a:pathLst>
                <a:path w="71754" h="85090">
                  <a:moveTo>
                    <a:pt x="30352" y="42346"/>
                  </a:moveTo>
                  <a:lnTo>
                    <a:pt x="22434" y="0"/>
                  </a:lnTo>
                  <a:lnTo>
                    <a:pt x="0" y="84692"/>
                  </a:lnTo>
                  <a:lnTo>
                    <a:pt x="71261" y="34406"/>
                  </a:lnTo>
                  <a:lnTo>
                    <a:pt x="30352" y="42346"/>
                  </a:lnTo>
                  <a:close/>
                </a:path>
              </a:pathLst>
            </a:custGeom>
            <a:ln w="26423">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4" name="object 60">
              <a:extLst>
                <a:ext uri="{FF2B5EF4-FFF2-40B4-BE49-F238E27FC236}">
                  <a16:creationId xmlns:a16="http://schemas.microsoft.com/office/drawing/2014/main" id="{9644E870-7ABA-4317-A4C9-FF5669F7745B}"/>
                </a:ext>
              </a:extLst>
            </p:cNvPr>
            <p:cNvSpPr/>
            <p:nvPr/>
          </p:nvSpPr>
          <p:spPr>
            <a:xfrm>
              <a:off x="2530441" y="4858443"/>
              <a:ext cx="288295" cy="418936"/>
            </a:xfrm>
            <a:custGeom>
              <a:avLst/>
              <a:gdLst/>
              <a:ahLst/>
              <a:cxnLst/>
              <a:rect l="l" t="t" r="r" b="b"/>
              <a:pathLst>
                <a:path w="372745" h="541654">
                  <a:moveTo>
                    <a:pt x="372143" y="0"/>
                  </a:moveTo>
                  <a:lnTo>
                    <a:pt x="372143" y="0"/>
                  </a:lnTo>
                  <a:lnTo>
                    <a:pt x="0" y="541240"/>
                  </a:lnTo>
                </a:path>
              </a:pathLst>
            </a:custGeom>
            <a:ln w="2641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5" name="object 61">
              <a:extLst>
                <a:ext uri="{FF2B5EF4-FFF2-40B4-BE49-F238E27FC236}">
                  <a16:creationId xmlns:a16="http://schemas.microsoft.com/office/drawing/2014/main" id="{B618E6EA-A13F-4C24-99C3-7CFF671CD699}"/>
                </a:ext>
              </a:extLst>
            </p:cNvPr>
            <p:cNvSpPr/>
            <p:nvPr/>
          </p:nvSpPr>
          <p:spPr>
            <a:xfrm>
              <a:off x="2507989" y="5244290"/>
              <a:ext cx="54516" cy="65812"/>
            </a:xfrm>
            <a:custGeom>
              <a:avLst/>
              <a:gdLst/>
              <a:ahLst/>
              <a:cxnLst/>
              <a:rect l="l" t="t" r="r" b="b"/>
              <a:pathLst>
                <a:path w="70485" h="85090">
                  <a:moveTo>
                    <a:pt x="21120" y="0"/>
                  </a:moveTo>
                  <a:lnTo>
                    <a:pt x="0" y="84696"/>
                  </a:lnTo>
                  <a:lnTo>
                    <a:pt x="58897" y="42354"/>
                  </a:lnTo>
                  <a:lnTo>
                    <a:pt x="29032" y="42354"/>
                  </a:lnTo>
                  <a:lnTo>
                    <a:pt x="21120" y="0"/>
                  </a:lnTo>
                  <a:close/>
                </a:path>
                <a:path w="70485" h="85090">
                  <a:moveTo>
                    <a:pt x="69938" y="34417"/>
                  </a:moveTo>
                  <a:lnTo>
                    <a:pt x="29032" y="42354"/>
                  </a:lnTo>
                  <a:lnTo>
                    <a:pt x="58897" y="42354"/>
                  </a:lnTo>
                  <a:lnTo>
                    <a:pt x="69938" y="34417"/>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6" name="object 62">
              <a:extLst>
                <a:ext uri="{FF2B5EF4-FFF2-40B4-BE49-F238E27FC236}">
                  <a16:creationId xmlns:a16="http://schemas.microsoft.com/office/drawing/2014/main" id="{C9AA59C9-8CC6-46CA-BBF3-52B1B5EA1F7D}"/>
                </a:ext>
              </a:extLst>
            </p:cNvPr>
            <p:cNvSpPr/>
            <p:nvPr/>
          </p:nvSpPr>
          <p:spPr>
            <a:xfrm>
              <a:off x="2507987" y="5244306"/>
              <a:ext cx="54516" cy="65812"/>
            </a:xfrm>
            <a:custGeom>
              <a:avLst/>
              <a:gdLst/>
              <a:ahLst/>
              <a:cxnLst/>
              <a:rect l="l" t="t" r="r" b="b"/>
              <a:pathLst>
                <a:path w="70485" h="85090">
                  <a:moveTo>
                    <a:pt x="29032" y="42346"/>
                  </a:moveTo>
                  <a:lnTo>
                    <a:pt x="21114" y="0"/>
                  </a:lnTo>
                  <a:lnTo>
                    <a:pt x="0" y="84692"/>
                  </a:lnTo>
                  <a:lnTo>
                    <a:pt x="69941" y="34406"/>
                  </a:lnTo>
                  <a:lnTo>
                    <a:pt x="29032" y="42346"/>
                  </a:lnTo>
                  <a:close/>
                </a:path>
              </a:pathLst>
            </a:custGeom>
            <a:ln w="2642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7" name="object 63">
              <a:extLst>
                <a:ext uri="{FF2B5EF4-FFF2-40B4-BE49-F238E27FC236}">
                  <a16:creationId xmlns:a16="http://schemas.microsoft.com/office/drawing/2014/main" id="{E199B97C-A01E-48A5-8C20-EFDFA860EDE3}"/>
                </a:ext>
              </a:extLst>
            </p:cNvPr>
            <p:cNvSpPr/>
            <p:nvPr/>
          </p:nvSpPr>
          <p:spPr>
            <a:xfrm>
              <a:off x="2552896" y="4858443"/>
              <a:ext cx="855553" cy="444475"/>
            </a:xfrm>
            <a:custGeom>
              <a:avLst/>
              <a:gdLst/>
              <a:ahLst/>
              <a:cxnLst/>
              <a:rect l="l" t="t" r="r" b="b"/>
              <a:pathLst>
                <a:path w="1106170" h="574675">
                  <a:moveTo>
                    <a:pt x="1105872" y="0"/>
                  </a:moveTo>
                  <a:lnTo>
                    <a:pt x="1105872" y="0"/>
                  </a:lnTo>
                  <a:lnTo>
                    <a:pt x="0" y="574324"/>
                  </a:lnTo>
                </a:path>
              </a:pathLst>
            </a:custGeom>
            <a:ln w="26450">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8" name="object 64">
              <a:extLst>
                <a:ext uri="{FF2B5EF4-FFF2-40B4-BE49-F238E27FC236}">
                  <a16:creationId xmlns:a16="http://schemas.microsoft.com/office/drawing/2014/main" id="{59DBC235-F4ED-4B7C-84AF-182C08DFF594}"/>
                </a:ext>
              </a:extLst>
            </p:cNvPr>
            <p:cNvSpPr/>
            <p:nvPr/>
          </p:nvSpPr>
          <p:spPr>
            <a:xfrm>
              <a:off x="2517173" y="5270909"/>
              <a:ext cx="66794" cy="50587"/>
            </a:xfrm>
            <a:custGeom>
              <a:avLst/>
              <a:gdLst/>
              <a:ahLst/>
              <a:cxnLst/>
              <a:rect l="l" t="t" r="r" b="b"/>
              <a:pathLst>
                <a:path w="86360" h="65404">
                  <a:moveTo>
                    <a:pt x="59385" y="0"/>
                  </a:moveTo>
                  <a:lnTo>
                    <a:pt x="0" y="64833"/>
                  </a:lnTo>
                  <a:lnTo>
                    <a:pt x="85788" y="52933"/>
                  </a:lnTo>
                  <a:lnTo>
                    <a:pt x="46189" y="41020"/>
                  </a:lnTo>
                  <a:lnTo>
                    <a:pt x="59385"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9" name="object 65">
              <a:extLst>
                <a:ext uri="{FF2B5EF4-FFF2-40B4-BE49-F238E27FC236}">
                  <a16:creationId xmlns:a16="http://schemas.microsoft.com/office/drawing/2014/main" id="{8644113A-0456-4A47-8619-7E4A7DC7A5A5}"/>
                </a:ext>
              </a:extLst>
            </p:cNvPr>
            <p:cNvSpPr/>
            <p:nvPr/>
          </p:nvSpPr>
          <p:spPr>
            <a:xfrm>
              <a:off x="2517172" y="5270917"/>
              <a:ext cx="66794" cy="50587"/>
            </a:xfrm>
            <a:custGeom>
              <a:avLst/>
              <a:gdLst/>
              <a:ahLst/>
              <a:cxnLst/>
              <a:rect l="l" t="t" r="r" b="b"/>
              <a:pathLst>
                <a:path w="86360" h="65404">
                  <a:moveTo>
                    <a:pt x="46187" y="41023"/>
                  </a:moveTo>
                  <a:lnTo>
                    <a:pt x="59384" y="0"/>
                  </a:lnTo>
                  <a:lnTo>
                    <a:pt x="0" y="64843"/>
                  </a:lnTo>
                  <a:lnTo>
                    <a:pt x="85777" y="52933"/>
                  </a:lnTo>
                  <a:lnTo>
                    <a:pt x="46187" y="41023"/>
                  </a:lnTo>
                  <a:close/>
                </a:path>
              </a:pathLst>
            </a:custGeom>
            <a:ln w="2643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0" name="object 66">
              <a:extLst>
                <a:ext uri="{FF2B5EF4-FFF2-40B4-BE49-F238E27FC236}">
                  <a16:creationId xmlns:a16="http://schemas.microsoft.com/office/drawing/2014/main" id="{65B68DD1-6455-4932-90F8-0415D986FA67}"/>
                </a:ext>
              </a:extLst>
            </p:cNvPr>
            <p:cNvSpPr/>
            <p:nvPr/>
          </p:nvSpPr>
          <p:spPr>
            <a:xfrm>
              <a:off x="2227301" y="4858443"/>
              <a:ext cx="229850" cy="414516"/>
            </a:xfrm>
            <a:custGeom>
              <a:avLst/>
              <a:gdLst/>
              <a:ahLst/>
              <a:cxnLst/>
              <a:rect l="l" t="t" r="r" b="b"/>
              <a:pathLst>
                <a:path w="297180" h="535940">
                  <a:moveTo>
                    <a:pt x="0" y="0"/>
                  </a:moveTo>
                  <a:lnTo>
                    <a:pt x="0" y="0"/>
                  </a:lnTo>
                  <a:lnTo>
                    <a:pt x="296922" y="535947"/>
                  </a:lnTo>
                </a:path>
              </a:pathLst>
            </a:custGeom>
            <a:ln w="26410">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1" name="object 67">
              <a:extLst>
                <a:ext uri="{FF2B5EF4-FFF2-40B4-BE49-F238E27FC236}">
                  <a16:creationId xmlns:a16="http://schemas.microsoft.com/office/drawing/2014/main" id="{F52AB3A8-8155-4831-9931-50AFBBF0AC47}"/>
                </a:ext>
              </a:extLst>
            </p:cNvPr>
            <p:cNvSpPr/>
            <p:nvPr/>
          </p:nvSpPr>
          <p:spPr>
            <a:xfrm>
              <a:off x="2425312" y="5242246"/>
              <a:ext cx="51078" cy="66794"/>
            </a:xfrm>
            <a:custGeom>
              <a:avLst/>
              <a:gdLst/>
              <a:ahLst/>
              <a:cxnLst/>
              <a:rect l="l" t="t" r="r" b="b"/>
              <a:pathLst>
                <a:path w="66039" h="86359">
                  <a:moveTo>
                    <a:pt x="0" y="27787"/>
                  </a:moveTo>
                  <a:lnTo>
                    <a:pt x="65989" y="86017"/>
                  </a:lnTo>
                  <a:lnTo>
                    <a:pt x="58884" y="39700"/>
                  </a:lnTo>
                  <a:lnTo>
                    <a:pt x="40919" y="39700"/>
                  </a:lnTo>
                  <a:lnTo>
                    <a:pt x="0" y="27787"/>
                  </a:lnTo>
                  <a:close/>
                </a:path>
                <a:path w="66039" h="86359">
                  <a:moveTo>
                    <a:pt x="52793" y="0"/>
                  </a:moveTo>
                  <a:lnTo>
                    <a:pt x="40919" y="39700"/>
                  </a:lnTo>
                  <a:lnTo>
                    <a:pt x="58884" y="39700"/>
                  </a:lnTo>
                  <a:lnTo>
                    <a:pt x="52793"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2" name="object 68">
              <a:extLst>
                <a:ext uri="{FF2B5EF4-FFF2-40B4-BE49-F238E27FC236}">
                  <a16:creationId xmlns:a16="http://schemas.microsoft.com/office/drawing/2014/main" id="{42DD1A61-DE69-4A68-BAE8-BC9ADE5CF22B}"/>
                </a:ext>
              </a:extLst>
            </p:cNvPr>
            <p:cNvSpPr/>
            <p:nvPr/>
          </p:nvSpPr>
          <p:spPr>
            <a:xfrm>
              <a:off x="2425312" y="5242259"/>
              <a:ext cx="51078" cy="66794"/>
            </a:xfrm>
            <a:custGeom>
              <a:avLst/>
              <a:gdLst/>
              <a:ahLst/>
              <a:cxnLst/>
              <a:rect l="l" t="t" r="r" b="b"/>
              <a:pathLst>
                <a:path w="66039" h="86359">
                  <a:moveTo>
                    <a:pt x="40909" y="39699"/>
                  </a:moveTo>
                  <a:lnTo>
                    <a:pt x="0" y="27789"/>
                  </a:lnTo>
                  <a:lnTo>
                    <a:pt x="65982" y="86016"/>
                  </a:lnTo>
                  <a:lnTo>
                    <a:pt x="52786" y="0"/>
                  </a:lnTo>
                  <a:lnTo>
                    <a:pt x="40909" y="39699"/>
                  </a:lnTo>
                  <a:close/>
                </a:path>
              </a:pathLst>
            </a:custGeom>
            <a:ln w="26420">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3" name="object 69">
              <a:extLst>
                <a:ext uri="{FF2B5EF4-FFF2-40B4-BE49-F238E27FC236}">
                  <a16:creationId xmlns:a16="http://schemas.microsoft.com/office/drawing/2014/main" id="{E5607949-2B7A-4C01-807D-4FEF7A24B1A5}"/>
                </a:ext>
              </a:extLst>
            </p:cNvPr>
            <p:cNvSpPr/>
            <p:nvPr/>
          </p:nvSpPr>
          <p:spPr>
            <a:xfrm>
              <a:off x="2227302" y="4858443"/>
              <a:ext cx="793179" cy="442511"/>
            </a:xfrm>
            <a:custGeom>
              <a:avLst/>
              <a:gdLst/>
              <a:ahLst/>
              <a:cxnLst/>
              <a:rect l="l" t="t" r="r" b="b"/>
              <a:pathLst>
                <a:path w="1025525" h="572134">
                  <a:moveTo>
                    <a:pt x="0" y="0"/>
                  </a:moveTo>
                  <a:lnTo>
                    <a:pt x="0" y="0"/>
                  </a:lnTo>
                  <a:lnTo>
                    <a:pt x="1025373" y="571677"/>
                  </a:lnTo>
                </a:path>
              </a:pathLst>
            </a:custGeom>
            <a:ln w="2644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4" name="object 70">
              <a:extLst>
                <a:ext uri="{FF2B5EF4-FFF2-40B4-BE49-F238E27FC236}">
                  <a16:creationId xmlns:a16="http://schemas.microsoft.com/office/drawing/2014/main" id="{D22D8723-8036-4296-ADA1-04C2918B70A2}"/>
                </a:ext>
              </a:extLst>
            </p:cNvPr>
            <p:cNvSpPr/>
            <p:nvPr/>
          </p:nvSpPr>
          <p:spPr>
            <a:xfrm>
              <a:off x="2988730" y="5268857"/>
              <a:ext cx="66794" cy="51569"/>
            </a:xfrm>
            <a:custGeom>
              <a:avLst/>
              <a:gdLst/>
              <a:ahLst/>
              <a:cxnLst/>
              <a:rect l="l" t="t" r="r" b="b"/>
              <a:pathLst>
                <a:path w="86360" h="66675">
                  <a:moveTo>
                    <a:pt x="29032" y="0"/>
                  </a:moveTo>
                  <a:lnTo>
                    <a:pt x="40906" y="41021"/>
                  </a:lnTo>
                  <a:lnTo>
                    <a:pt x="0" y="52933"/>
                  </a:lnTo>
                  <a:lnTo>
                    <a:pt x="85775" y="66167"/>
                  </a:lnTo>
                  <a:lnTo>
                    <a:pt x="2903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5" name="object 71">
              <a:extLst>
                <a:ext uri="{FF2B5EF4-FFF2-40B4-BE49-F238E27FC236}">
                  <a16:creationId xmlns:a16="http://schemas.microsoft.com/office/drawing/2014/main" id="{F0F528B7-3370-4EA7-8BC6-E9F73DDCF3DC}"/>
                </a:ext>
              </a:extLst>
            </p:cNvPr>
            <p:cNvSpPr/>
            <p:nvPr/>
          </p:nvSpPr>
          <p:spPr>
            <a:xfrm>
              <a:off x="2988723" y="5268871"/>
              <a:ext cx="66794" cy="51569"/>
            </a:xfrm>
            <a:custGeom>
              <a:avLst/>
              <a:gdLst/>
              <a:ahLst/>
              <a:cxnLst/>
              <a:rect l="l" t="t" r="r" b="b"/>
              <a:pathLst>
                <a:path w="86360" h="66675">
                  <a:moveTo>
                    <a:pt x="40909" y="41023"/>
                  </a:moveTo>
                  <a:lnTo>
                    <a:pt x="0" y="52933"/>
                  </a:lnTo>
                  <a:lnTo>
                    <a:pt x="85777" y="66166"/>
                  </a:lnTo>
                  <a:lnTo>
                    <a:pt x="29032" y="0"/>
                  </a:lnTo>
                  <a:lnTo>
                    <a:pt x="40909" y="41023"/>
                  </a:lnTo>
                  <a:close/>
                </a:path>
              </a:pathLst>
            </a:custGeom>
            <a:ln w="2643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6" name="object 72">
              <a:extLst>
                <a:ext uri="{FF2B5EF4-FFF2-40B4-BE49-F238E27FC236}">
                  <a16:creationId xmlns:a16="http://schemas.microsoft.com/office/drawing/2014/main" id="{0F9A6FF4-68E2-40F0-BAD3-B26E4317816B}"/>
                </a:ext>
              </a:extLst>
            </p:cNvPr>
            <p:cNvSpPr/>
            <p:nvPr/>
          </p:nvSpPr>
          <p:spPr>
            <a:xfrm>
              <a:off x="2818270" y="4858443"/>
              <a:ext cx="228868" cy="414516"/>
            </a:xfrm>
            <a:custGeom>
              <a:avLst/>
              <a:gdLst/>
              <a:ahLst/>
              <a:cxnLst/>
              <a:rect l="l" t="t" r="r" b="b"/>
              <a:pathLst>
                <a:path w="295910" h="535940">
                  <a:moveTo>
                    <a:pt x="0" y="0"/>
                  </a:moveTo>
                  <a:lnTo>
                    <a:pt x="0" y="0"/>
                  </a:lnTo>
                  <a:lnTo>
                    <a:pt x="295603" y="535947"/>
                  </a:lnTo>
                </a:path>
              </a:pathLst>
            </a:custGeom>
            <a:ln w="26410">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7" name="object 73">
              <a:extLst>
                <a:ext uri="{FF2B5EF4-FFF2-40B4-BE49-F238E27FC236}">
                  <a16:creationId xmlns:a16="http://schemas.microsoft.com/office/drawing/2014/main" id="{D4321C37-2800-40F1-B64C-C680481E9F8F}"/>
                </a:ext>
              </a:extLst>
            </p:cNvPr>
            <p:cNvSpPr/>
            <p:nvPr/>
          </p:nvSpPr>
          <p:spPr>
            <a:xfrm>
              <a:off x="3016292" y="5242246"/>
              <a:ext cx="50095" cy="66794"/>
            </a:xfrm>
            <a:custGeom>
              <a:avLst/>
              <a:gdLst/>
              <a:ahLst/>
              <a:cxnLst/>
              <a:rect l="l" t="t" r="r" b="b"/>
              <a:pathLst>
                <a:path w="64770" h="86359">
                  <a:moveTo>
                    <a:pt x="0" y="27787"/>
                  </a:moveTo>
                  <a:lnTo>
                    <a:pt x="64655" y="86017"/>
                  </a:lnTo>
                  <a:lnTo>
                    <a:pt x="57550" y="39700"/>
                  </a:lnTo>
                  <a:lnTo>
                    <a:pt x="39585" y="39700"/>
                  </a:lnTo>
                  <a:lnTo>
                    <a:pt x="0" y="27787"/>
                  </a:lnTo>
                  <a:close/>
                </a:path>
                <a:path w="64770" h="86359">
                  <a:moveTo>
                    <a:pt x="51460" y="0"/>
                  </a:moveTo>
                  <a:lnTo>
                    <a:pt x="39585" y="39700"/>
                  </a:lnTo>
                  <a:lnTo>
                    <a:pt x="57550" y="39700"/>
                  </a:lnTo>
                  <a:lnTo>
                    <a:pt x="51460"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8" name="object 74">
              <a:extLst>
                <a:ext uri="{FF2B5EF4-FFF2-40B4-BE49-F238E27FC236}">
                  <a16:creationId xmlns:a16="http://schemas.microsoft.com/office/drawing/2014/main" id="{845CA997-9299-4CD0-9D5A-557934B82925}"/>
                </a:ext>
              </a:extLst>
            </p:cNvPr>
            <p:cNvSpPr/>
            <p:nvPr/>
          </p:nvSpPr>
          <p:spPr>
            <a:xfrm>
              <a:off x="3016281" y="5242259"/>
              <a:ext cx="50095" cy="66794"/>
            </a:xfrm>
            <a:custGeom>
              <a:avLst/>
              <a:gdLst/>
              <a:ahLst/>
              <a:cxnLst/>
              <a:rect l="l" t="t" r="r" b="b"/>
              <a:pathLst>
                <a:path w="64770" h="86359">
                  <a:moveTo>
                    <a:pt x="39589" y="39699"/>
                  </a:moveTo>
                  <a:lnTo>
                    <a:pt x="0" y="27789"/>
                  </a:lnTo>
                  <a:lnTo>
                    <a:pt x="64663" y="86016"/>
                  </a:lnTo>
                  <a:lnTo>
                    <a:pt x="51466" y="0"/>
                  </a:lnTo>
                  <a:lnTo>
                    <a:pt x="39589" y="39699"/>
                  </a:lnTo>
                  <a:close/>
                </a:path>
              </a:pathLst>
            </a:custGeom>
            <a:ln w="2641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9" name="object 75">
              <a:extLst>
                <a:ext uri="{FF2B5EF4-FFF2-40B4-BE49-F238E27FC236}">
                  <a16:creationId xmlns:a16="http://schemas.microsoft.com/office/drawing/2014/main" id="{4DF6F89D-217F-4D9E-A461-49837A18F709}"/>
                </a:ext>
              </a:extLst>
            </p:cNvPr>
            <p:cNvSpPr/>
            <p:nvPr/>
          </p:nvSpPr>
          <p:spPr>
            <a:xfrm>
              <a:off x="1636332" y="2875902"/>
              <a:ext cx="294189" cy="657136"/>
            </a:xfrm>
            <a:custGeom>
              <a:avLst/>
              <a:gdLst/>
              <a:ahLst/>
              <a:cxnLst/>
              <a:rect l="l" t="t" r="r" b="b"/>
              <a:pathLst>
                <a:path w="380364" h="849629">
                  <a:moveTo>
                    <a:pt x="0" y="0"/>
                  </a:moveTo>
                  <a:lnTo>
                    <a:pt x="0" y="0"/>
                  </a:lnTo>
                  <a:lnTo>
                    <a:pt x="380061" y="849576"/>
                  </a:lnTo>
                </a:path>
              </a:pathLst>
            </a:custGeom>
            <a:ln w="2640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0" name="object 76">
              <a:extLst>
                <a:ext uri="{FF2B5EF4-FFF2-40B4-BE49-F238E27FC236}">
                  <a16:creationId xmlns:a16="http://schemas.microsoft.com/office/drawing/2014/main" id="{BC5ABB69-0D9D-43DC-8C3F-70A56E4E358E}"/>
                </a:ext>
              </a:extLst>
            </p:cNvPr>
            <p:cNvSpPr/>
            <p:nvPr/>
          </p:nvSpPr>
          <p:spPr>
            <a:xfrm>
              <a:off x="1900684" y="3503312"/>
              <a:ext cx="46166" cy="66794"/>
            </a:xfrm>
            <a:custGeom>
              <a:avLst/>
              <a:gdLst/>
              <a:ahLst/>
              <a:cxnLst/>
              <a:rect l="l" t="t" r="r" b="b"/>
              <a:pathLst>
                <a:path w="59689" h="86360">
                  <a:moveTo>
                    <a:pt x="0" y="23812"/>
                  </a:moveTo>
                  <a:lnTo>
                    <a:pt x="59385" y="86017"/>
                  </a:lnTo>
                  <a:lnTo>
                    <a:pt x="56465" y="38366"/>
                  </a:lnTo>
                  <a:lnTo>
                    <a:pt x="38277" y="38366"/>
                  </a:lnTo>
                  <a:lnTo>
                    <a:pt x="0" y="23812"/>
                  </a:lnTo>
                  <a:close/>
                </a:path>
                <a:path w="59689" h="86360">
                  <a:moveTo>
                    <a:pt x="54114" y="0"/>
                  </a:moveTo>
                  <a:lnTo>
                    <a:pt x="38277" y="38366"/>
                  </a:lnTo>
                  <a:lnTo>
                    <a:pt x="56465" y="38366"/>
                  </a:lnTo>
                  <a:lnTo>
                    <a:pt x="54114"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1" name="object 77">
              <a:extLst>
                <a:ext uri="{FF2B5EF4-FFF2-40B4-BE49-F238E27FC236}">
                  <a16:creationId xmlns:a16="http://schemas.microsoft.com/office/drawing/2014/main" id="{7D78FB71-C76D-4721-A2B9-231BF83CD5D1}"/>
                </a:ext>
              </a:extLst>
            </p:cNvPr>
            <p:cNvSpPr/>
            <p:nvPr/>
          </p:nvSpPr>
          <p:spPr>
            <a:xfrm>
              <a:off x="1900687" y="3503314"/>
              <a:ext cx="46166" cy="66794"/>
            </a:xfrm>
            <a:custGeom>
              <a:avLst/>
              <a:gdLst/>
              <a:ahLst/>
              <a:cxnLst/>
              <a:rect l="l" t="t" r="r" b="b"/>
              <a:pathLst>
                <a:path w="59689" h="86360">
                  <a:moveTo>
                    <a:pt x="38270" y="38376"/>
                  </a:moveTo>
                  <a:lnTo>
                    <a:pt x="0" y="23819"/>
                  </a:lnTo>
                  <a:lnTo>
                    <a:pt x="59384" y="86016"/>
                  </a:lnTo>
                  <a:lnTo>
                    <a:pt x="54105" y="0"/>
                  </a:lnTo>
                  <a:lnTo>
                    <a:pt x="38270" y="38376"/>
                  </a:lnTo>
                  <a:close/>
                </a:path>
              </a:pathLst>
            </a:custGeom>
            <a:ln w="2641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2" name="object 78">
              <a:extLst>
                <a:ext uri="{FF2B5EF4-FFF2-40B4-BE49-F238E27FC236}">
                  <a16:creationId xmlns:a16="http://schemas.microsoft.com/office/drawing/2014/main" id="{3883B30E-9656-4090-AE9D-573084053BEB}"/>
                </a:ext>
              </a:extLst>
            </p:cNvPr>
            <p:cNvSpPr/>
            <p:nvPr/>
          </p:nvSpPr>
          <p:spPr>
            <a:xfrm>
              <a:off x="2227301" y="2875902"/>
              <a:ext cx="294189" cy="657136"/>
            </a:xfrm>
            <a:custGeom>
              <a:avLst/>
              <a:gdLst/>
              <a:ahLst/>
              <a:cxnLst/>
              <a:rect l="l" t="t" r="r" b="b"/>
              <a:pathLst>
                <a:path w="380364" h="849629">
                  <a:moveTo>
                    <a:pt x="0" y="0"/>
                  </a:moveTo>
                  <a:lnTo>
                    <a:pt x="0" y="0"/>
                  </a:lnTo>
                  <a:lnTo>
                    <a:pt x="380061" y="849576"/>
                  </a:lnTo>
                </a:path>
              </a:pathLst>
            </a:custGeom>
            <a:ln w="2640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3" name="object 79">
              <a:extLst>
                <a:ext uri="{FF2B5EF4-FFF2-40B4-BE49-F238E27FC236}">
                  <a16:creationId xmlns:a16="http://schemas.microsoft.com/office/drawing/2014/main" id="{CCAF0068-D1F5-4B31-9139-BE7751019D9C}"/>
                </a:ext>
              </a:extLst>
            </p:cNvPr>
            <p:cNvSpPr/>
            <p:nvPr/>
          </p:nvSpPr>
          <p:spPr>
            <a:xfrm>
              <a:off x="2490642" y="3503312"/>
              <a:ext cx="47149" cy="66794"/>
            </a:xfrm>
            <a:custGeom>
              <a:avLst/>
              <a:gdLst/>
              <a:ahLst/>
              <a:cxnLst/>
              <a:rect l="l" t="t" r="r" b="b"/>
              <a:pathLst>
                <a:path w="60960" h="86360">
                  <a:moveTo>
                    <a:pt x="0" y="23812"/>
                  </a:moveTo>
                  <a:lnTo>
                    <a:pt x="60706" y="86017"/>
                  </a:lnTo>
                  <a:lnTo>
                    <a:pt x="57047" y="38366"/>
                  </a:lnTo>
                  <a:lnTo>
                    <a:pt x="39585" y="38366"/>
                  </a:lnTo>
                  <a:lnTo>
                    <a:pt x="0" y="23812"/>
                  </a:lnTo>
                  <a:close/>
                </a:path>
                <a:path w="60960" h="86360">
                  <a:moveTo>
                    <a:pt x="54102" y="0"/>
                  </a:moveTo>
                  <a:lnTo>
                    <a:pt x="39585" y="38366"/>
                  </a:lnTo>
                  <a:lnTo>
                    <a:pt x="57047" y="38366"/>
                  </a:lnTo>
                  <a:lnTo>
                    <a:pt x="5410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4" name="object 80">
              <a:extLst>
                <a:ext uri="{FF2B5EF4-FFF2-40B4-BE49-F238E27FC236}">
                  <a16:creationId xmlns:a16="http://schemas.microsoft.com/office/drawing/2014/main" id="{81F7E2A2-A380-45C0-A8FA-00D85F68FB92}"/>
                </a:ext>
              </a:extLst>
            </p:cNvPr>
            <p:cNvSpPr/>
            <p:nvPr/>
          </p:nvSpPr>
          <p:spPr>
            <a:xfrm>
              <a:off x="2490635" y="3503314"/>
              <a:ext cx="47149" cy="66794"/>
            </a:xfrm>
            <a:custGeom>
              <a:avLst/>
              <a:gdLst/>
              <a:ahLst/>
              <a:cxnLst/>
              <a:rect l="l" t="t" r="r" b="b"/>
              <a:pathLst>
                <a:path w="60960" h="86360">
                  <a:moveTo>
                    <a:pt x="39589" y="38376"/>
                  </a:moveTo>
                  <a:lnTo>
                    <a:pt x="0" y="23819"/>
                  </a:lnTo>
                  <a:lnTo>
                    <a:pt x="60704" y="86016"/>
                  </a:lnTo>
                  <a:lnTo>
                    <a:pt x="54105" y="0"/>
                  </a:lnTo>
                  <a:lnTo>
                    <a:pt x="39589" y="38376"/>
                  </a:lnTo>
                  <a:close/>
                </a:path>
              </a:pathLst>
            </a:custGeom>
            <a:ln w="26417">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5" name="object 81">
              <a:extLst>
                <a:ext uri="{FF2B5EF4-FFF2-40B4-BE49-F238E27FC236}">
                  <a16:creationId xmlns:a16="http://schemas.microsoft.com/office/drawing/2014/main" id="{42ADAFE4-4C55-40B9-A95C-E29AC4FFF705}"/>
                </a:ext>
              </a:extLst>
            </p:cNvPr>
            <p:cNvSpPr/>
            <p:nvPr/>
          </p:nvSpPr>
          <p:spPr>
            <a:xfrm>
              <a:off x="1636332" y="2875902"/>
              <a:ext cx="858500" cy="678745"/>
            </a:xfrm>
            <a:custGeom>
              <a:avLst/>
              <a:gdLst/>
              <a:ahLst/>
              <a:cxnLst/>
              <a:rect l="l" t="t" r="r" b="b"/>
              <a:pathLst>
                <a:path w="1109980" h="877570">
                  <a:moveTo>
                    <a:pt x="0" y="0"/>
                  </a:moveTo>
                  <a:lnTo>
                    <a:pt x="0" y="0"/>
                  </a:lnTo>
                  <a:lnTo>
                    <a:pt x="1109831" y="877365"/>
                  </a:lnTo>
                </a:path>
              </a:pathLst>
            </a:custGeom>
            <a:ln w="2643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6" name="object 82">
              <a:extLst>
                <a:ext uri="{FF2B5EF4-FFF2-40B4-BE49-F238E27FC236}">
                  <a16:creationId xmlns:a16="http://schemas.microsoft.com/office/drawing/2014/main" id="{22C622DE-E309-4003-A012-C9356C994CC6}"/>
                </a:ext>
              </a:extLst>
            </p:cNvPr>
            <p:cNvSpPr/>
            <p:nvPr/>
          </p:nvSpPr>
          <p:spPr>
            <a:xfrm>
              <a:off x="2463080" y="3521730"/>
              <a:ext cx="63356" cy="57463"/>
            </a:xfrm>
            <a:custGeom>
              <a:avLst/>
              <a:gdLst/>
              <a:ahLst/>
              <a:cxnLst/>
              <a:rect l="l" t="t" r="r" b="b"/>
              <a:pathLst>
                <a:path w="81914" h="74295">
                  <a:moveTo>
                    <a:pt x="35636" y="0"/>
                  </a:moveTo>
                  <a:lnTo>
                    <a:pt x="40906" y="42354"/>
                  </a:lnTo>
                  <a:lnTo>
                    <a:pt x="0" y="46316"/>
                  </a:lnTo>
                  <a:lnTo>
                    <a:pt x="81826" y="74104"/>
                  </a:lnTo>
                  <a:lnTo>
                    <a:pt x="35636"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7" name="object 83">
              <a:extLst>
                <a:ext uri="{FF2B5EF4-FFF2-40B4-BE49-F238E27FC236}">
                  <a16:creationId xmlns:a16="http://schemas.microsoft.com/office/drawing/2014/main" id="{6525BC9F-62D8-4B5C-B2D7-A090396E4EBE}"/>
                </a:ext>
              </a:extLst>
            </p:cNvPr>
            <p:cNvSpPr/>
            <p:nvPr/>
          </p:nvSpPr>
          <p:spPr>
            <a:xfrm>
              <a:off x="2463077" y="3521737"/>
              <a:ext cx="63356" cy="57463"/>
            </a:xfrm>
            <a:custGeom>
              <a:avLst/>
              <a:gdLst/>
              <a:ahLst/>
              <a:cxnLst/>
              <a:rect l="l" t="t" r="r" b="b"/>
              <a:pathLst>
                <a:path w="81914" h="74295">
                  <a:moveTo>
                    <a:pt x="40909" y="42346"/>
                  </a:moveTo>
                  <a:lnTo>
                    <a:pt x="0" y="46316"/>
                  </a:lnTo>
                  <a:lnTo>
                    <a:pt x="81818" y="74106"/>
                  </a:lnTo>
                  <a:lnTo>
                    <a:pt x="35630" y="0"/>
                  </a:lnTo>
                  <a:lnTo>
                    <a:pt x="40909" y="42346"/>
                  </a:lnTo>
                  <a:close/>
                </a:path>
              </a:pathLst>
            </a:custGeom>
            <a:ln w="26433">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8" name="object 84">
              <a:extLst>
                <a:ext uri="{FF2B5EF4-FFF2-40B4-BE49-F238E27FC236}">
                  <a16:creationId xmlns:a16="http://schemas.microsoft.com/office/drawing/2014/main" id="{946B6A76-BE2B-4CD6-9AC2-A197E504248B}"/>
                </a:ext>
              </a:extLst>
            </p:cNvPr>
            <p:cNvSpPr/>
            <p:nvPr/>
          </p:nvSpPr>
          <p:spPr>
            <a:xfrm>
              <a:off x="1636333" y="2875902"/>
              <a:ext cx="1441475" cy="691023"/>
            </a:xfrm>
            <a:custGeom>
              <a:avLst/>
              <a:gdLst/>
              <a:ahLst/>
              <a:cxnLst/>
              <a:rect l="l" t="t" r="r" b="b"/>
              <a:pathLst>
                <a:path w="1863725" h="893445">
                  <a:moveTo>
                    <a:pt x="0" y="0"/>
                  </a:moveTo>
                  <a:lnTo>
                    <a:pt x="0" y="0"/>
                  </a:lnTo>
                  <a:lnTo>
                    <a:pt x="1863355" y="893245"/>
                  </a:lnTo>
                </a:path>
              </a:pathLst>
            </a:custGeom>
            <a:ln w="2645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9" name="object 85">
              <a:extLst>
                <a:ext uri="{FF2B5EF4-FFF2-40B4-BE49-F238E27FC236}">
                  <a16:creationId xmlns:a16="http://schemas.microsoft.com/office/drawing/2014/main" id="{9D5749CE-43EB-4CB9-BCC7-7352E28E0D6D}"/>
                </a:ext>
              </a:extLst>
            </p:cNvPr>
            <p:cNvSpPr/>
            <p:nvPr/>
          </p:nvSpPr>
          <p:spPr>
            <a:xfrm>
              <a:off x="3046909" y="3536061"/>
              <a:ext cx="66794" cy="48131"/>
            </a:xfrm>
            <a:custGeom>
              <a:avLst/>
              <a:gdLst/>
              <a:ahLst/>
              <a:cxnLst/>
              <a:rect l="l" t="t" r="r" b="b"/>
              <a:pathLst>
                <a:path w="86360" h="62229">
                  <a:moveTo>
                    <a:pt x="25069" y="0"/>
                  </a:moveTo>
                  <a:lnTo>
                    <a:pt x="39585" y="39700"/>
                  </a:lnTo>
                  <a:lnTo>
                    <a:pt x="0" y="54254"/>
                  </a:lnTo>
                  <a:lnTo>
                    <a:pt x="85775" y="62191"/>
                  </a:lnTo>
                  <a:lnTo>
                    <a:pt x="25069"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0" name="object 86">
              <a:extLst>
                <a:ext uri="{FF2B5EF4-FFF2-40B4-BE49-F238E27FC236}">
                  <a16:creationId xmlns:a16="http://schemas.microsoft.com/office/drawing/2014/main" id="{081842F5-71CE-4680-A9B4-34E747959C84}"/>
                </a:ext>
              </a:extLst>
            </p:cNvPr>
            <p:cNvSpPr/>
            <p:nvPr/>
          </p:nvSpPr>
          <p:spPr>
            <a:xfrm>
              <a:off x="3046901" y="3536066"/>
              <a:ext cx="66794" cy="48131"/>
            </a:xfrm>
            <a:custGeom>
              <a:avLst/>
              <a:gdLst/>
              <a:ahLst/>
              <a:cxnLst/>
              <a:rect l="l" t="t" r="r" b="b"/>
              <a:pathLst>
                <a:path w="86360" h="62229">
                  <a:moveTo>
                    <a:pt x="39589" y="39699"/>
                  </a:moveTo>
                  <a:lnTo>
                    <a:pt x="0" y="54256"/>
                  </a:lnTo>
                  <a:lnTo>
                    <a:pt x="85777" y="62196"/>
                  </a:lnTo>
                  <a:lnTo>
                    <a:pt x="25073" y="0"/>
                  </a:lnTo>
                  <a:lnTo>
                    <a:pt x="39589" y="39699"/>
                  </a:lnTo>
                  <a:close/>
                </a:path>
              </a:pathLst>
            </a:custGeom>
            <a:ln w="26441">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1" name="object 87">
              <a:extLst>
                <a:ext uri="{FF2B5EF4-FFF2-40B4-BE49-F238E27FC236}">
                  <a16:creationId xmlns:a16="http://schemas.microsoft.com/office/drawing/2014/main" id="{BCC4E01A-8EAF-4702-9A5E-D0AB05990E55}"/>
                </a:ext>
              </a:extLst>
            </p:cNvPr>
            <p:cNvSpPr/>
            <p:nvPr/>
          </p:nvSpPr>
          <p:spPr>
            <a:xfrm>
              <a:off x="1636332" y="2875902"/>
              <a:ext cx="2028379" cy="699373"/>
            </a:xfrm>
            <a:custGeom>
              <a:avLst/>
              <a:gdLst/>
              <a:ahLst/>
              <a:cxnLst/>
              <a:rect l="l" t="t" r="r" b="b"/>
              <a:pathLst>
                <a:path w="2622550" h="904239">
                  <a:moveTo>
                    <a:pt x="0" y="0"/>
                  </a:moveTo>
                  <a:lnTo>
                    <a:pt x="0" y="0"/>
                  </a:lnTo>
                  <a:lnTo>
                    <a:pt x="2622158" y="903832"/>
                  </a:lnTo>
                </a:path>
              </a:pathLst>
            </a:custGeom>
            <a:ln w="2645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2" name="object 88">
              <a:extLst>
                <a:ext uri="{FF2B5EF4-FFF2-40B4-BE49-F238E27FC236}">
                  <a16:creationId xmlns:a16="http://schemas.microsoft.com/office/drawing/2014/main" id="{7212F7CF-6A88-44CD-AF97-58211974E48C}"/>
                </a:ext>
              </a:extLst>
            </p:cNvPr>
            <p:cNvSpPr/>
            <p:nvPr/>
          </p:nvSpPr>
          <p:spPr>
            <a:xfrm>
              <a:off x="3635836" y="3545275"/>
              <a:ext cx="66794" cy="44202"/>
            </a:xfrm>
            <a:custGeom>
              <a:avLst/>
              <a:gdLst/>
              <a:ahLst/>
              <a:cxnLst/>
              <a:rect l="l" t="t" r="r" b="b"/>
              <a:pathLst>
                <a:path w="86360" h="57150">
                  <a:moveTo>
                    <a:pt x="18478" y="0"/>
                  </a:moveTo>
                  <a:lnTo>
                    <a:pt x="36956" y="38379"/>
                  </a:lnTo>
                  <a:lnTo>
                    <a:pt x="0" y="56896"/>
                  </a:lnTo>
                  <a:lnTo>
                    <a:pt x="85775" y="55575"/>
                  </a:lnTo>
                  <a:lnTo>
                    <a:pt x="18478"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3" name="object 89">
              <a:extLst>
                <a:ext uri="{FF2B5EF4-FFF2-40B4-BE49-F238E27FC236}">
                  <a16:creationId xmlns:a16="http://schemas.microsoft.com/office/drawing/2014/main" id="{1AF5B51B-E3D9-4CFE-9BA6-A762B606D5B8}"/>
                </a:ext>
              </a:extLst>
            </p:cNvPr>
            <p:cNvSpPr/>
            <p:nvPr/>
          </p:nvSpPr>
          <p:spPr>
            <a:xfrm>
              <a:off x="3635829" y="3545278"/>
              <a:ext cx="66794" cy="44202"/>
            </a:xfrm>
            <a:custGeom>
              <a:avLst/>
              <a:gdLst/>
              <a:ahLst/>
              <a:cxnLst/>
              <a:rect l="l" t="t" r="r" b="b"/>
              <a:pathLst>
                <a:path w="86360" h="57150">
                  <a:moveTo>
                    <a:pt x="36950" y="38376"/>
                  </a:moveTo>
                  <a:lnTo>
                    <a:pt x="0" y="56903"/>
                  </a:lnTo>
                  <a:lnTo>
                    <a:pt x="85777" y="55579"/>
                  </a:lnTo>
                  <a:lnTo>
                    <a:pt x="18475" y="0"/>
                  </a:lnTo>
                  <a:lnTo>
                    <a:pt x="36950" y="38376"/>
                  </a:lnTo>
                  <a:close/>
                </a:path>
              </a:pathLst>
            </a:custGeom>
            <a:ln w="26444">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4" name="object 90">
              <a:extLst>
                <a:ext uri="{FF2B5EF4-FFF2-40B4-BE49-F238E27FC236}">
                  <a16:creationId xmlns:a16="http://schemas.microsoft.com/office/drawing/2014/main" id="{C813F2FE-E366-4292-BE22-3ADA7A28DE83}"/>
                </a:ext>
              </a:extLst>
            </p:cNvPr>
            <p:cNvSpPr/>
            <p:nvPr/>
          </p:nvSpPr>
          <p:spPr>
            <a:xfrm>
              <a:off x="1983361" y="2875902"/>
              <a:ext cx="244093" cy="656153"/>
            </a:xfrm>
            <a:custGeom>
              <a:avLst/>
              <a:gdLst/>
              <a:ahLst/>
              <a:cxnLst/>
              <a:rect l="l" t="t" r="r" b="b"/>
              <a:pathLst>
                <a:path w="315594" h="848360">
                  <a:moveTo>
                    <a:pt x="315398" y="0"/>
                  </a:moveTo>
                  <a:lnTo>
                    <a:pt x="315398" y="0"/>
                  </a:lnTo>
                  <a:lnTo>
                    <a:pt x="0" y="848252"/>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5" name="object 91">
              <a:extLst>
                <a:ext uri="{FF2B5EF4-FFF2-40B4-BE49-F238E27FC236}">
                  <a16:creationId xmlns:a16="http://schemas.microsoft.com/office/drawing/2014/main" id="{F22C7FC7-8219-4E78-81D4-D47FCDDB80C5}"/>
                </a:ext>
              </a:extLst>
            </p:cNvPr>
            <p:cNvSpPr/>
            <p:nvPr/>
          </p:nvSpPr>
          <p:spPr>
            <a:xfrm>
              <a:off x="1970091" y="3502281"/>
              <a:ext cx="43220" cy="67776"/>
            </a:xfrm>
            <a:custGeom>
              <a:avLst/>
              <a:gdLst/>
              <a:ahLst/>
              <a:cxnLst/>
              <a:rect l="l" t="t" r="r" b="b"/>
              <a:pathLst>
                <a:path w="55880" h="87629">
                  <a:moveTo>
                    <a:pt x="0" y="0"/>
                  </a:moveTo>
                  <a:lnTo>
                    <a:pt x="0" y="87350"/>
                  </a:lnTo>
                  <a:lnTo>
                    <a:pt x="41028" y="38379"/>
                  </a:lnTo>
                  <a:lnTo>
                    <a:pt x="17157" y="38379"/>
                  </a:lnTo>
                  <a:lnTo>
                    <a:pt x="0" y="0"/>
                  </a:lnTo>
                  <a:close/>
                </a:path>
                <a:path w="55880" h="87629">
                  <a:moveTo>
                    <a:pt x="55435" y="21183"/>
                  </a:moveTo>
                  <a:lnTo>
                    <a:pt x="17157" y="38379"/>
                  </a:lnTo>
                  <a:lnTo>
                    <a:pt x="41028" y="38379"/>
                  </a:lnTo>
                  <a:lnTo>
                    <a:pt x="55435" y="21183"/>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6" name="object 92">
              <a:extLst>
                <a:ext uri="{FF2B5EF4-FFF2-40B4-BE49-F238E27FC236}">
                  <a16:creationId xmlns:a16="http://schemas.microsoft.com/office/drawing/2014/main" id="{16AA687E-1CC9-4109-A69C-405511930D3E}"/>
                </a:ext>
              </a:extLst>
            </p:cNvPr>
            <p:cNvSpPr/>
            <p:nvPr/>
          </p:nvSpPr>
          <p:spPr>
            <a:xfrm>
              <a:off x="1970092" y="3502291"/>
              <a:ext cx="43220" cy="67776"/>
            </a:xfrm>
            <a:custGeom>
              <a:avLst/>
              <a:gdLst/>
              <a:ahLst/>
              <a:cxnLst/>
              <a:rect l="l" t="t" r="r" b="b"/>
              <a:pathLst>
                <a:path w="55880" h="87629">
                  <a:moveTo>
                    <a:pt x="17155" y="38376"/>
                  </a:moveTo>
                  <a:lnTo>
                    <a:pt x="0" y="0"/>
                  </a:lnTo>
                  <a:lnTo>
                    <a:pt x="0" y="87339"/>
                  </a:lnTo>
                  <a:lnTo>
                    <a:pt x="55425" y="21173"/>
                  </a:lnTo>
                  <a:lnTo>
                    <a:pt x="17155" y="38376"/>
                  </a:lnTo>
                  <a:close/>
                </a:path>
              </a:pathLst>
            </a:custGeom>
            <a:ln w="26414">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7" name="object 93">
              <a:extLst>
                <a:ext uri="{FF2B5EF4-FFF2-40B4-BE49-F238E27FC236}">
                  <a16:creationId xmlns:a16="http://schemas.microsoft.com/office/drawing/2014/main" id="{3C9C6528-EEA9-4B37-A6B1-88D1A8C9F800}"/>
                </a:ext>
              </a:extLst>
            </p:cNvPr>
            <p:cNvSpPr/>
            <p:nvPr/>
          </p:nvSpPr>
          <p:spPr>
            <a:xfrm>
              <a:off x="2227301" y="2875902"/>
              <a:ext cx="858500" cy="678745"/>
            </a:xfrm>
            <a:custGeom>
              <a:avLst/>
              <a:gdLst/>
              <a:ahLst/>
              <a:cxnLst/>
              <a:rect l="l" t="t" r="r" b="b"/>
              <a:pathLst>
                <a:path w="1109979" h="877570">
                  <a:moveTo>
                    <a:pt x="0" y="0"/>
                  </a:moveTo>
                  <a:lnTo>
                    <a:pt x="0" y="0"/>
                  </a:lnTo>
                  <a:lnTo>
                    <a:pt x="1109831" y="877365"/>
                  </a:lnTo>
                </a:path>
              </a:pathLst>
            </a:custGeom>
            <a:ln w="2643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8" name="object 94">
              <a:extLst>
                <a:ext uri="{FF2B5EF4-FFF2-40B4-BE49-F238E27FC236}">
                  <a16:creationId xmlns:a16="http://schemas.microsoft.com/office/drawing/2014/main" id="{8222DE96-8C4F-4009-9264-37C8F203BD81}"/>
                </a:ext>
              </a:extLst>
            </p:cNvPr>
            <p:cNvSpPr/>
            <p:nvPr/>
          </p:nvSpPr>
          <p:spPr>
            <a:xfrm>
              <a:off x="3053029" y="3521730"/>
              <a:ext cx="64338" cy="57463"/>
            </a:xfrm>
            <a:custGeom>
              <a:avLst/>
              <a:gdLst/>
              <a:ahLst/>
              <a:cxnLst/>
              <a:rect l="l" t="t" r="r" b="b"/>
              <a:pathLst>
                <a:path w="83185" h="74295">
                  <a:moveTo>
                    <a:pt x="36957" y="0"/>
                  </a:moveTo>
                  <a:lnTo>
                    <a:pt x="42240" y="42354"/>
                  </a:lnTo>
                  <a:lnTo>
                    <a:pt x="0" y="46316"/>
                  </a:lnTo>
                  <a:lnTo>
                    <a:pt x="83146" y="74104"/>
                  </a:lnTo>
                  <a:lnTo>
                    <a:pt x="36957"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9" name="object 95">
              <a:extLst>
                <a:ext uri="{FF2B5EF4-FFF2-40B4-BE49-F238E27FC236}">
                  <a16:creationId xmlns:a16="http://schemas.microsoft.com/office/drawing/2014/main" id="{D2B5412A-81FF-4F0A-A31E-244663DC10C1}"/>
                </a:ext>
              </a:extLst>
            </p:cNvPr>
            <p:cNvSpPr/>
            <p:nvPr/>
          </p:nvSpPr>
          <p:spPr>
            <a:xfrm>
              <a:off x="3053025" y="3521737"/>
              <a:ext cx="64338" cy="57463"/>
            </a:xfrm>
            <a:custGeom>
              <a:avLst/>
              <a:gdLst/>
              <a:ahLst/>
              <a:cxnLst/>
              <a:rect l="l" t="t" r="r" b="b"/>
              <a:pathLst>
                <a:path w="83185" h="74295">
                  <a:moveTo>
                    <a:pt x="42229" y="42346"/>
                  </a:moveTo>
                  <a:lnTo>
                    <a:pt x="0" y="46316"/>
                  </a:lnTo>
                  <a:lnTo>
                    <a:pt x="83138" y="74106"/>
                  </a:lnTo>
                  <a:lnTo>
                    <a:pt x="36950" y="0"/>
                  </a:lnTo>
                  <a:lnTo>
                    <a:pt x="42229" y="42346"/>
                  </a:lnTo>
                  <a:close/>
                </a:path>
              </a:pathLst>
            </a:custGeom>
            <a:ln w="26434">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0" name="object 96">
              <a:extLst>
                <a:ext uri="{FF2B5EF4-FFF2-40B4-BE49-F238E27FC236}">
                  <a16:creationId xmlns:a16="http://schemas.microsoft.com/office/drawing/2014/main" id="{596E3268-5C09-4CAB-8784-6F172A488E22}"/>
                </a:ext>
              </a:extLst>
            </p:cNvPr>
            <p:cNvSpPr/>
            <p:nvPr/>
          </p:nvSpPr>
          <p:spPr>
            <a:xfrm>
              <a:off x="2227301" y="2875902"/>
              <a:ext cx="1440493" cy="691023"/>
            </a:xfrm>
            <a:custGeom>
              <a:avLst/>
              <a:gdLst/>
              <a:ahLst/>
              <a:cxnLst/>
              <a:rect l="l" t="t" r="r" b="b"/>
              <a:pathLst>
                <a:path w="1862454" h="893445">
                  <a:moveTo>
                    <a:pt x="0" y="0"/>
                  </a:moveTo>
                  <a:lnTo>
                    <a:pt x="0" y="0"/>
                  </a:lnTo>
                  <a:lnTo>
                    <a:pt x="1862036" y="893245"/>
                  </a:lnTo>
                </a:path>
              </a:pathLst>
            </a:custGeom>
            <a:ln w="2645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1" name="object 97">
              <a:extLst>
                <a:ext uri="{FF2B5EF4-FFF2-40B4-BE49-F238E27FC236}">
                  <a16:creationId xmlns:a16="http://schemas.microsoft.com/office/drawing/2014/main" id="{1EE99808-2AD6-4DD2-951F-C55901B1192C}"/>
                </a:ext>
              </a:extLst>
            </p:cNvPr>
            <p:cNvSpPr/>
            <p:nvPr/>
          </p:nvSpPr>
          <p:spPr>
            <a:xfrm>
              <a:off x="3636858" y="3536061"/>
              <a:ext cx="67776" cy="48131"/>
            </a:xfrm>
            <a:custGeom>
              <a:avLst/>
              <a:gdLst/>
              <a:ahLst/>
              <a:cxnLst/>
              <a:rect l="l" t="t" r="r" b="b"/>
              <a:pathLst>
                <a:path w="87629" h="62229">
                  <a:moveTo>
                    <a:pt x="26390" y="0"/>
                  </a:moveTo>
                  <a:lnTo>
                    <a:pt x="39585" y="39700"/>
                  </a:lnTo>
                  <a:lnTo>
                    <a:pt x="0" y="54254"/>
                  </a:lnTo>
                  <a:lnTo>
                    <a:pt x="87096" y="62191"/>
                  </a:lnTo>
                  <a:lnTo>
                    <a:pt x="26390"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2" name="object 98">
              <a:extLst>
                <a:ext uri="{FF2B5EF4-FFF2-40B4-BE49-F238E27FC236}">
                  <a16:creationId xmlns:a16="http://schemas.microsoft.com/office/drawing/2014/main" id="{E222AA7B-869D-48C6-83A3-01406AB271CB}"/>
                </a:ext>
              </a:extLst>
            </p:cNvPr>
            <p:cNvSpPr/>
            <p:nvPr/>
          </p:nvSpPr>
          <p:spPr>
            <a:xfrm>
              <a:off x="3636849" y="3536066"/>
              <a:ext cx="67776" cy="48131"/>
            </a:xfrm>
            <a:custGeom>
              <a:avLst/>
              <a:gdLst/>
              <a:ahLst/>
              <a:cxnLst/>
              <a:rect l="l" t="t" r="r" b="b"/>
              <a:pathLst>
                <a:path w="87629" h="62229">
                  <a:moveTo>
                    <a:pt x="39589" y="39699"/>
                  </a:moveTo>
                  <a:lnTo>
                    <a:pt x="0" y="54256"/>
                  </a:lnTo>
                  <a:lnTo>
                    <a:pt x="87097" y="62196"/>
                  </a:lnTo>
                  <a:lnTo>
                    <a:pt x="26393" y="0"/>
                  </a:lnTo>
                  <a:lnTo>
                    <a:pt x="39589" y="39699"/>
                  </a:lnTo>
                  <a:close/>
                </a:path>
              </a:pathLst>
            </a:custGeom>
            <a:ln w="26441">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3" name="object 99">
              <a:extLst>
                <a:ext uri="{FF2B5EF4-FFF2-40B4-BE49-F238E27FC236}">
                  <a16:creationId xmlns:a16="http://schemas.microsoft.com/office/drawing/2014/main" id="{229071D6-1521-453A-A698-8085564C1AE5}"/>
                </a:ext>
              </a:extLst>
            </p:cNvPr>
            <p:cNvSpPr/>
            <p:nvPr/>
          </p:nvSpPr>
          <p:spPr>
            <a:xfrm>
              <a:off x="2012960" y="2875902"/>
              <a:ext cx="805458" cy="676781"/>
            </a:xfrm>
            <a:custGeom>
              <a:avLst/>
              <a:gdLst/>
              <a:ahLst/>
              <a:cxnLst/>
              <a:rect l="l" t="t" r="r" b="b"/>
              <a:pathLst>
                <a:path w="1041400" h="875029">
                  <a:moveTo>
                    <a:pt x="1041209" y="0"/>
                  </a:moveTo>
                  <a:lnTo>
                    <a:pt x="1041209" y="0"/>
                  </a:lnTo>
                  <a:lnTo>
                    <a:pt x="0" y="874719"/>
                  </a:lnTo>
                </a:path>
              </a:pathLst>
            </a:custGeom>
            <a:ln w="2643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4" name="object 100">
              <a:extLst>
                <a:ext uri="{FF2B5EF4-FFF2-40B4-BE49-F238E27FC236}">
                  <a16:creationId xmlns:a16="http://schemas.microsoft.com/office/drawing/2014/main" id="{FD05F47A-1747-4857-873E-3F753075B100}"/>
                </a:ext>
              </a:extLst>
            </p:cNvPr>
            <p:cNvSpPr/>
            <p:nvPr/>
          </p:nvSpPr>
          <p:spPr>
            <a:xfrm>
              <a:off x="1982340" y="3519688"/>
              <a:ext cx="63356" cy="58445"/>
            </a:xfrm>
            <a:custGeom>
              <a:avLst/>
              <a:gdLst/>
              <a:ahLst/>
              <a:cxnLst/>
              <a:rect l="l" t="t" r="r" b="b"/>
              <a:pathLst>
                <a:path w="81914" h="75564">
                  <a:moveTo>
                    <a:pt x="43548" y="0"/>
                  </a:moveTo>
                  <a:lnTo>
                    <a:pt x="0" y="75425"/>
                  </a:lnTo>
                  <a:lnTo>
                    <a:pt x="81826" y="46316"/>
                  </a:lnTo>
                  <a:lnTo>
                    <a:pt x="39598" y="42341"/>
                  </a:lnTo>
                  <a:lnTo>
                    <a:pt x="43548"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5" name="object 101">
              <a:extLst>
                <a:ext uri="{FF2B5EF4-FFF2-40B4-BE49-F238E27FC236}">
                  <a16:creationId xmlns:a16="http://schemas.microsoft.com/office/drawing/2014/main" id="{B38A707B-ACD4-41C9-9915-A942C82FF44C}"/>
                </a:ext>
              </a:extLst>
            </p:cNvPr>
            <p:cNvSpPr/>
            <p:nvPr/>
          </p:nvSpPr>
          <p:spPr>
            <a:xfrm>
              <a:off x="1982340" y="3519690"/>
              <a:ext cx="63356" cy="58445"/>
            </a:xfrm>
            <a:custGeom>
              <a:avLst/>
              <a:gdLst/>
              <a:ahLst/>
              <a:cxnLst/>
              <a:rect l="l" t="t" r="r" b="b"/>
              <a:pathLst>
                <a:path w="81914" h="75564">
                  <a:moveTo>
                    <a:pt x="39589" y="42346"/>
                  </a:moveTo>
                  <a:lnTo>
                    <a:pt x="43548" y="0"/>
                  </a:lnTo>
                  <a:lnTo>
                    <a:pt x="0" y="75429"/>
                  </a:lnTo>
                  <a:lnTo>
                    <a:pt x="81818" y="46316"/>
                  </a:lnTo>
                  <a:lnTo>
                    <a:pt x="39589" y="42346"/>
                  </a:lnTo>
                  <a:close/>
                </a:path>
              </a:pathLst>
            </a:custGeom>
            <a:ln w="2643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6" name="object 102">
              <a:extLst>
                <a:ext uri="{FF2B5EF4-FFF2-40B4-BE49-F238E27FC236}">
                  <a16:creationId xmlns:a16="http://schemas.microsoft.com/office/drawing/2014/main" id="{54CAA7A9-321C-4E5C-9EEC-6455B840E037}"/>
                </a:ext>
              </a:extLst>
            </p:cNvPr>
            <p:cNvSpPr/>
            <p:nvPr/>
          </p:nvSpPr>
          <p:spPr>
            <a:xfrm>
              <a:off x="2574331" y="2875902"/>
              <a:ext cx="244093" cy="656153"/>
            </a:xfrm>
            <a:custGeom>
              <a:avLst/>
              <a:gdLst/>
              <a:ahLst/>
              <a:cxnLst/>
              <a:rect l="l" t="t" r="r" b="b"/>
              <a:pathLst>
                <a:path w="315595" h="848360">
                  <a:moveTo>
                    <a:pt x="315398" y="0"/>
                  </a:moveTo>
                  <a:lnTo>
                    <a:pt x="315398" y="0"/>
                  </a:lnTo>
                  <a:lnTo>
                    <a:pt x="0" y="848252"/>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7" name="object 103">
              <a:extLst>
                <a:ext uri="{FF2B5EF4-FFF2-40B4-BE49-F238E27FC236}">
                  <a16:creationId xmlns:a16="http://schemas.microsoft.com/office/drawing/2014/main" id="{40005F7B-403E-4FCD-86A3-B86DA087E7DA}"/>
                </a:ext>
              </a:extLst>
            </p:cNvPr>
            <p:cNvSpPr/>
            <p:nvPr/>
          </p:nvSpPr>
          <p:spPr>
            <a:xfrm>
              <a:off x="2560049" y="3502281"/>
              <a:ext cx="44202" cy="67776"/>
            </a:xfrm>
            <a:custGeom>
              <a:avLst/>
              <a:gdLst/>
              <a:ahLst/>
              <a:cxnLst/>
              <a:rect l="l" t="t" r="r" b="b"/>
              <a:pathLst>
                <a:path w="57150" h="87629">
                  <a:moveTo>
                    <a:pt x="1320" y="0"/>
                  </a:moveTo>
                  <a:lnTo>
                    <a:pt x="0" y="87350"/>
                  </a:lnTo>
                  <a:lnTo>
                    <a:pt x="41996" y="38379"/>
                  </a:lnTo>
                  <a:lnTo>
                    <a:pt x="18465" y="38379"/>
                  </a:lnTo>
                  <a:lnTo>
                    <a:pt x="1320" y="0"/>
                  </a:lnTo>
                  <a:close/>
                </a:path>
                <a:path w="57150" h="87629">
                  <a:moveTo>
                    <a:pt x="56743" y="21183"/>
                  </a:moveTo>
                  <a:lnTo>
                    <a:pt x="18465" y="38379"/>
                  </a:lnTo>
                  <a:lnTo>
                    <a:pt x="41996" y="38379"/>
                  </a:lnTo>
                  <a:lnTo>
                    <a:pt x="56743" y="21183"/>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8" name="object 104">
              <a:extLst>
                <a:ext uri="{FF2B5EF4-FFF2-40B4-BE49-F238E27FC236}">
                  <a16:creationId xmlns:a16="http://schemas.microsoft.com/office/drawing/2014/main" id="{28CC4824-9467-4CE9-A40B-60D38780B0DF}"/>
                </a:ext>
              </a:extLst>
            </p:cNvPr>
            <p:cNvSpPr/>
            <p:nvPr/>
          </p:nvSpPr>
          <p:spPr>
            <a:xfrm>
              <a:off x="2560040" y="3502291"/>
              <a:ext cx="44202" cy="67776"/>
            </a:xfrm>
            <a:custGeom>
              <a:avLst/>
              <a:gdLst/>
              <a:ahLst/>
              <a:cxnLst/>
              <a:rect l="l" t="t" r="r" b="b"/>
              <a:pathLst>
                <a:path w="57150" h="87629">
                  <a:moveTo>
                    <a:pt x="18475" y="38376"/>
                  </a:moveTo>
                  <a:lnTo>
                    <a:pt x="1319" y="0"/>
                  </a:lnTo>
                  <a:lnTo>
                    <a:pt x="0" y="87339"/>
                  </a:lnTo>
                  <a:lnTo>
                    <a:pt x="56745" y="21173"/>
                  </a:lnTo>
                  <a:lnTo>
                    <a:pt x="18475" y="38376"/>
                  </a:lnTo>
                  <a:close/>
                </a:path>
              </a:pathLst>
            </a:custGeom>
            <a:ln w="26414">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9" name="object 105">
              <a:extLst>
                <a:ext uri="{FF2B5EF4-FFF2-40B4-BE49-F238E27FC236}">
                  <a16:creationId xmlns:a16="http://schemas.microsoft.com/office/drawing/2014/main" id="{D9038805-D3B8-45DD-8A0B-6F54F5B85B82}"/>
                </a:ext>
              </a:extLst>
            </p:cNvPr>
            <p:cNvSpPr/>
            <p:nvPr/>
          </p:nvSpPr>
          <p:spPr>
            <a:xfrm>
              <a:off x="2818270" y="2875902"/>
              <a:ext cx="294189" cy="657136"/>
            </a:xfrm>
            <a:custGeom>
              <a:avLst/>
              <a:gdLst/>
              <a:ahLst/>
              <a:cxnLst/>
              <a:rect l="l" t="t" r="r" b="b"/>
              <a:pathLst>
                <a:path w="380364" h="849629">
                  <a:moveTo>
                    <a:pt x="0" y="0"/>
                  </a:moveTo>
                  <a:lnTo>
                    <a:pt x="0" y="0"/>
                  </a:lnTo>
                  <a:lnTo>
                    <a:pt x="380061" y="849576"/>
                  </a:lnTo>
                </a:path>
              </a:pathLst>
            </a:custGeom>
            <a:ln w="2640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0" name="object 106">
              <a:extLst>
                <a:ext uri="{FF2B5EF4-FFF2-40B4-BE49-F238E27FC236}">
                  <a16:creationId xmlns:a16="http://schemas.microsoft.com/office/drawing/2014/main" id="{0A7CCE3B-9189-4399-9DEB-BF08E932A62D}"/>
                </a:ext>
              </a:extLst>
            </p:cNvPr>
            <p:cNvSpPr/>
            <p:nvPr/>
          </p:nvSpPr>
          <p:spPr>
            <a:xfrm>
              <a:off x="3081612" y="3503312"/>
              <a:ext cx="47149" cy="66794"/>
            </a:xfrm>
            <a:custGeom>
              <a:avLst/>
              <a:gdLst/>
              <a:ahLst/>
              <a:cxnLst/>
              <a:rect l="l" t="t" r="r" b="b"/>
              <a:pathLst>
                <a:path w="60960" h="86360">
                  <a:moveTo>
                    <a:pt x="0" y="23812"/>
                  </a:moveTo>
                  <a:lnTo>
                    <a:pt x="60705" y="86017"/>
                  </a:lnTo>
                  <a:lnTo>
                    <a:pt x="57047" y="38366"/>
                  </a:lnTo>
                  <a:lnTo>
                    <a:pt x="39585" y="38366"/>
                  </a:lnTo>
                  <a:lnTo>
                    <a:pt x="0" y="23812"/>
                  </a:lnTo>
                  <a:close/>
                </a:path>
                <a:path w="60960" h="86360">
                  <a:moveTo>
                    <a:pt x="54101" y="0"/>
                  </a:moveTo>
                  <a:lnTo>
                    <a:pt x="39585" y="38366"/>
                  </a:lnTo>
                  <a:lnTo>
                    <a:pt x="57047" y="38366"/>
                  </a:lnTo>
                  <a:lnTo>
                    <a:pt x="54101"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1" name="object 107">
              <a:extLst>
                <a:ext uri="{FF2B5EF4-FFF2-40B4-BE49-F238E27FC236}">
                  <a16:creationId xmlns:a16="http://schemas.microsoft.com/office/drawing/2014/main" id="{2EC56E3A-E46A-47E1-A6E6-A44200404FAC}"/>
                </a:ext>
              </a:extLst>
            </p:cNvPr>
            <p:cNvSpPr/>
            <p:nvPr/>
          </p:nvSpPr>
          <p:spPr>
            <a:xfrm>
              <a:off x="3081604" y="3503314"/>
              <a:ext cx="47149" cy="66794"/>
            </a:xfrm>
            <a:custGeom>
              <a:avLst/>
              <a:gdLst/>
              <a:ahLst/>
              <a:cxnLst/>
              <a:rect l="l" t="t" r="r" b="b"/>
              <a:pathLst>
                <a:path w="60960" h="86360">
                  <a:moveTo>
                    <a:pt x="39589" y="38376"/>
                  </a:moveTo>
                  <a:lnTo>
                    <a:pt x="0" y="23819"/>
                  </a:lnTo>
                  <a:lnTo>
                    <a:pt x="60704" y="86016"/>
                  </a:lnTo>
                  <a:lnTo>
                    <a:pt x="54105" y="0"/>
                  </a:lnTo>
                  <a:lnTo>
                    <a:pt x="39589" y="38376"/>
                  </a:lnTo>
                  <a:close/>
                </a:path>
              </a:pathLst>
            </a:custGeom>
            <a:ln w="26417">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2" name="object 108">
              <a:extLst>
                <a:ext uri="{FF2B5EF4-FFF2-40B4-BE49-F238E27FC236}">
                  <a16:creationId xmlns:a16="http://schemas.microsoft.com/office/drawing/2014/main" id="{2FEEE5A8-F026-4ED5-AED8-89219135D341}"/>
                </a:ext>
              </a:extLst>
            </p:cNvPr>
            <p:cNvSpPr/>
            <p:nvPr/>
          </p:nvSpPr>
          <p:spPr>
            <a:xfrm>
              <a:off x="2818270" y="2875902"/>
              <a:ext cx="857518" cy="678745"/>
            </a:xfrm>
            <a:custGeom>
              <a:avLst/>
              <a:gdLst/>
              <a:ahLst/>
              <a:cxnLst/>
              <a:rect l="l" t="t" r="r" b="b"/>
              <a:pathLst>
                <a:path w="1108710" h="877570">
                  <a:moveTo>
                    <a:pt x="0" y="0"/>
                  </a:moveTo>
                  <a:lnTo>
                    <a:pt x="0" y="0"/>
                  </a:lnTo>
                  <a:lnTo>
                    <a:pt x="1108511" y="877365"/>
                  </a:lnTo>
                </a:path>
              </a:pathLst>
            </a:custGeom>
            <a:ln w="2643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3" name="object 109">
              <a:extLst>
                <a:ext uri="{FF2B5EF4-FFF2-40B4-BE49-F238E27FC236}">
                  <a16:creationId xmlns:a16="http://schemas.microsoft.com/office/drawing/2014/main" id="{F6D84C33-EF92-4DB9-8A1C-D2B090CFFF0F}"/>
                </a:ext>
              </a:extLst>
            </p:cNvPr>
            <p:cNvSpPr/>
            <p:nvPr/>
          </p:nvSpPr>
          <p:spPr>
            <a:xfrm>
              <a:off x="3643999" y="3521730"/>
              <a:ext cx="63356" cy="57463"/>
            </a:xfrm>
            <a:custGeom>
              <a:avLst/>
              <a:gdLst/>
              <a:ahLst/>
              <a:cxnLst/>
              <a:rect l="l" t="t" r="r" b="b"/>
              <a:pathLst>
                <a:path w="81914" h="74295">
                  <a:moveTo>
                    <a:pt x="36957" y="0"/>
                  </a:moveTo>
                  <a:lnTo>
                    <a:pt x="40919" y="42354"/>
                  </a:lnTo>
                  <a:lnTo>
                    <a:pt x="0" y="46316"/>
                  </a:lnTo>
                  <a:lnTo>
                    <a:pt x="81826" y="74104"/>
                  </a:lnTo>
                  <a:lnTo>
                    <a:pt x="36957"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4" name="object 110">
              <a:extLst>
                <a:ext uri="{FF2B5EF4-FFF2-40B4-BE49-F238E27FC236}">
                  <a16:creationId xmlns:a16="http://schemas.microsoft.com/office/drawing/2014/main" id="{1C7B057D-AD82-48AC-8A24-B3A952676FFC}"/>
                </a:ext>
              </a:extLst>
            </p:cNvPr>
            <p:cNvSpPr/>
            <p:nvPr/>
          </p:nvSpPr>
          <p:spPr>
            <a:xfrm>
              <a:off x="3643995" y="3521737"/>
              <a:ext cx="63356" cy="57463"/>
            </a:xfrm>
            <a:custGeom>
              <a:avLst/>
              <a:gdLst/>
              <a:ahLst/>
              <a:cxnLst/>
              <a:rect l="l" t="t" r="r" b="b"/>
              <a:pathLst>
                <a:path w="81914" h="74295">
                  <a:moveTo>
                    <a:pt x="40909" y="42346"/>
                  </a:moveTo>
                  <a:lnTo>
                    <a:pt x="0" y="46316"/>
                  </a:lnTo>
                  <a:lnTo>
                    <a:pt x="81818" y="74106"/>
                  </a:lnTo>
                  <a:lnTo>
                    <a:pt x="36950" y="0"/>
                  </a:lnTo>
                  <a:lnTo>
                    <a:pt x="40909" y="42346"/>
                  </a:lnTo>
                  <a:close/>
                </a:path>
              </a:pathLst>
            </a:custGeom>
            <a:ln w="26433">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5" name="object 111">
              <a:extLst>
                <a:ext uri="{FF2B5EF4-FFF2-40B4-BE49-F238E27FC236}">
                  <a16:creationId xmlns:a16="http://schemas.microsoft.com/office/drawing/2014/main" id="{93414FAD-32D8-40E9-B0CD-F39C7D8BB3B0}"/>
                </a:ext>
              </a:extLst>
            </p:cNvPr>
            <p:cNvSpPr/>
            <p:nvPr/>
          </p:nvSpPr>
          <p:spPr>
            <a:xfrm>
              <a:off x="3408219" y="2875902"/>
              <a:ext cx="294189" cy="657136"/>
            </a:xfrm>
            <a:custGeom>
              <a:avLst/>
              <a:gdLst/>
              <a:ahLst/>
              <a:cxnLst/>
              <a:rect l="l" t="t" r="r" b="b"/>
              <a:pathLst>
                <a:path w="380364" h="849629">
                  <a:moveTo>
                    <a:pt x="0" y="0"/>
                  </a:moveTo>
                  <a:lnTo>
                    <a:pt x="0" y="0"/>
                  </a:lnTo>
                  <a:lnTo>
                    <a:pt x="380061" y="849576"/>
                  </a:lnTo>
                </a:path>
              </a:pathLst>
            </a:custGeom>
            <a:ln w="2640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6" name="object 112">
              <a:extLst>
                <a:ext uri="{FF2B5EF4-FFF2-40B4-BE49-F238E27FC236}">
                  <a16:creationId xmlns:a16="http://schemas.microsoft.com/office/drawing/2014/main" id="{F079EBCF-829D-4B7E-80F2-F017ED150D71}"/>
                </a:ext>
              </a:extLst>
            </p:cNvPr>
            <p:cNvSpPr/>
            <p:nvPr/>
          </p:nvSpPr>
          <p:spPr>
            <a:xfrm>
              <a:off x="3671561" y="3503312"/>
              <a:ext cx="47149" cy="66794"/>
            </a:xfrm>
            <a:custGeom>
              <a:avLst/>
              <a:gdLst/>
              <a:ahLst/>
              <a:cxnLst/>
              <a:rect l="l" t="t" r="r" b="b"/>
              <a:pathLst>
                <a:path w="60960" h="86360">
                  <a:moveTo>
                    <a:pt x="0" y="23812"/>
                  </a:moveTo>
                  <a:lnTo>
                    <a:pt x="60705" y="86017"/>
                  </a:lnTo>
                  <a:lnTo>
                    <a:pt x="57047" y="38366"/>
                  </a:lnTo>
                  <a:lnTo>
                    <a:pt x="39585" y="38366"/>
                  </a:lnTo>
                  <a:lnTo>
                    <a:pt x="0" y="23812"/>
                  </a:lnTo>
                  <a:close/>
                </a:path>
                <a:path w="60960" h="86360">
                  <a:moveTo>
                    <a:pt x="54101" y="0"/>
                  </a:moveTo>
                  <a:lnTo>
                    <a:pt x="39585" y="38366"/>
                  </a:lnTo>
                  <a:lnTo>
                    <a:pt x="57047" y="38366"/>
                  </a:lnTo>
                  <a:lnTo>
                    <a:pt x="54101"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7" name="object 113">
              <a:extLst>
                <a:ext uri="{FF2B5EF4-FFF2-40B4-BE49-F238E27FC236}">
                  <a16:creationId xmlns:a16="http://schemas.microsoft.com/office/drawing/2014/main" id="{39C201DF-E283-4780-A3D0-36CF392EE33D}"/>
                </a:ext>
              </a:extLst>
            </p:cNvPr>
            <p:cNvSpPr/>
            <p:nvPr/>
          </p:nvSpPr>
          <p:spPr>
            <a:xfrm>
              <a:off x="3671553" y="3503314"/>
              <a:ext cx="47149" cy="66794"/>
            </a:xfrm>
            <a:custGeom>
              <a:avLst/>
              <a:gdLst/>
              <a:ahLst/>
              <a:cxnLst/>
              <a:rect l="l" t="t" r="r" b="b"/>
              <a:pathLst>
                <a:path w="60960" h="86360">
                  <a:moveTo>
                    <a:pt x="39589" y="38376"/>
                  </a:moveTo>
                  <a:lnTo>
                    <a:pt x="0" y="23819"/>
                  </a:lnTo>
                  <a:lnTo>
                    <a:pt x="60704" y="86016"/>
                  </a:lnTo>
                  <a:lnTo>
                    <a:pt x="54105" y="0"/>
                  </a:lnTo>
                  <a:lnTo>
                    <a:pt x="39589" y="38376"/>
                  </a:lnTo>
                  <a:close/>
                </a:path>
              </a:pathLst>
            </a:custGeom>
            <a:ln w="26417">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8" name="object 114">
              <a:extLst>
                <a:ext uri="{FF2B5EF4-FFF2-40B4-BE49-F238E27FC236}">
                  <a16:creationId xmlns:a16="http://schemas.microsoft.com/office/drawing/2014/main" id="{C4882BBD-989F-492D-BE0D-FA6002B99BFC}"/>
                </a:ext>
              </a:extLst>
            </p:cNvPr>
            <p:cNvSpPr/>
            <p:nvPr/>
          </p:nvSpPr>
          <p:spPr>
            <a:xfrm>
              <a:off x="3164279" y="2875902"/>
              <a:ext cx="244093" cy="656153"/>
            </a:xfrm>
            <a:custGeom>
              <a:avLst/>
              <a:gdLst/>
              <a:ahLst/>
              <a:cxnLst/>
              <a:rect l="l" t="t" r="r" b="b"/>
              <a:pathLst>
                <a:path w="315595" h="848360">
                  <a:moveTo>
                    <a:pt x="315398" y="0"/>
                  </a:moveTo>
                  <a:lnTo>
                    <a:pt x="315398" y="0"/>
                  </a:lnTo>
                  <a:lnTo>
                    <a:pt x="0" y="848252"/>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9" name="object 115">
              <a:extLst>
                <a:ext uri="{FF2B5EF4-FFF2-40B4-BE49-F238E27FC236}">
                  <a16:creationId xmlns:a16="http://schemas.microsoft.com/office/drawing/2014/main" id="{83A5F962-676B-4BBC-A8B1-7A8D128C1B96}"/>
                </a:ext>
              </a:extLst>
            </p:cNvPr>
            <p:cNvSpPr/>
            <p:nvPr/>
          </p:nvSpPr>
          <p:spPr>
            <a:xfrm>
              <a:off x="3151019" y="3502281"/>
              <a:ext cx="43220" cy="67776"/>
            </a:xfrm>
            <a:custGeom>
              <a:avLst/>
              <a:gdLst/>
              <a:ahLst/>
              <a:cxnLst/>
              <a:rect l="l" t="t" r="r" b="b"/>
              <a:pathLst>
                <a:path w="55879" h="87629">
                  <a:moveTo>
                    <a:pt x="0" y="0"/>
                  </a:moveTo>
                  <a:lnTo>
                    <a:pt x="0" y="87350"/>
                  </a:lnTo>
                  <a:lnTo>
                    <a:pt x="41019" y="38379"/>
                  </a:lnTo>
                  <a:lnTo>
                    <a:pt x="17157" y="38379"/>
                  </a:lnTo>
                  <a:lnTo>
                    <a:pt x="0" y="0"/>
                  </a:lnTo>
                  <a:close/>
                </a:path>
                <a:path w="55879" h="87629">
                  <a:moveTo>
                    <a:pt x="55422" y="21183"/>
                  </a:moveTo>
                  <a:lnTo>
                    <a:pt x="17157" y="38379"/>
                  </a:lnTo>
                  <a:lnTo>
                    <a:pt x="41019" y="38379"/>
                  </a:lnTo>
                  <a:lnTo>
                    <a:pt x="55422" y="21183"/>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0" name="object 116">
              <a:extLst>
                <a:ext uri="{FF2B5EF4-FFF2-40B4-BE49-F238E27FC236}">
                  <a16:creationId xmlns:a16="http://schemas.microsoft.com/office/drawing/2014/main" id="{7CC2FFC1-F5DA-4657-B513-9D733920827F}"/>
                </a:ext>
              </a:extLst>
            </p:cNvPr>
            <p:cNvSpPr/>
            <p:nvPr/>
          </p:nvSpPr>
          <p:spPr>
            <a:xfrm>
              <a:off x="3151010" y="3502291"/>
              <a:ext cx="43220" cy="67776"/>
            </a:xfrm>
            <a:custGeom>
              <a:avLst/>
              <a:gdLst/>
              <a:ahLst/>
              <a:cxnLst/>
              <a:rect l="l" t="t" r="r" b="b"/>
              <a:pathLst>
                <a:path w="55879" h="87629">
                  <a:moveTo>
                    <a:pt x="17155" y="38376"/>
                  </a:moveTo>
                  <a:lnTo>
                    <a:pt x="0" y="0"/>
                  </a:lnTo>
                  <a:lnTo>
                    <a:pt x="0" y="87339"/>
                  </a:lnTo>
                  <a:lnTo>
                    <a:pt x="55425" y="21173"/>
                  </a:lnTo>
                  <a:lnTo>
                    <a:pt x="17155" y="38376"/>
                  </a:lnTo>
                  <a:close/>
                </a:path>
              </a:pathLst>
            </a:custGeom>
            <a:ln w="26414">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1" name="object 117">
              <a:extLst>
                <a:ext uri="{FF2B5EF4-FFF2-40B4-BE49-F238E27FC236}">
                  <a16:creationId xmlns:a16="http://schemas.microsoft.com/office/drawing/2014/main" id="{E6839D4D-D550-4B0E-9132-6F27DB6F3854}"/>
                </a:ext>
              </a:extLst>
            </p:cNvPr>
            <p:cNvSpPr/>
            <p:nvPr/>
          </p:nvSpPr>
          <p:spPr>
            <a:xfrm>
              <a:off x="2603929" y="2875902"/>
              <a:ext cx="804476" cy="676781"/>
            </a:xfrm>
            <a:custGeom>
              <a:avLst/>
              <a:gdLst/>
              <a:ahLst/>
              <a:cxnLst/>
              <a:rect l="l" t="t" r="r" b="b"/>
              <a:pathLst>
                <a:path w="1040129" h="875029">
                  <a:moveTo>
                    <a:pt x="1039889" y="0"/>
                  </a:moveTo>
                  <a:lnTo>
                    <a:pt x="1039889" y="0"/>
                  </a:lnTo>
                  <a:lnTo>
                    <a:pt x="0" y="874719"/>
                  </a:lnTo>
                </a:path>
              </a:pathLst>
            </a:custGeom>
            <a:ln w="2643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2" name="object 118">
              <a:extLst>
                <a:ext uri="{FF2B5EF4-FFF2-40B4-BE49-F238E27FC236}">
                  <a16:creationId xmlns:a16="http://schemas.microsoft.com/office/drawing/2014/main" id="{BF054C41-0D9B-46C8-80C2-7C81CB5692F6}"/>
                </a:ext>
              </a:extLst>
            </p:cNvPr>
            <p:cNvSpPr/>
            <p:nvPr/>
          </p:nvSpPr>
          <p:spPr>
            <a:xfrm>
              <a:off x="2572298" y="3519688"/>
              <a:ext cx="63356" cy="58445"/>
            </a:xfrm>
            <a:custGeom>
              <a:avLst/>
              <a:gdLst/>
              <a:ahLst/>
              <a:cxnLst/>
              <a:rect l="l" t="t" r="r" b="b"/>
              <a:pathLst>
                <a:path w="81914" h="75564">
                  <a:moveTo>
                    <a:pt x="43548" y="0"/>
                  </a:moveTo>
                  <a:lnTo>
                    <a:pt x="0" y="75425"/>
                  </a:lnTo>
                  <a:lnTo>
                    <a:pt x="81813" y="46316"/>
                  </a:lnTo>
                  <a:lnTo>
                    <a:pt x="40906" y="42341"/>
                  </a:lnTo>
                  <a:lnTo>
                    <a:pt x="43548"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3" name="object 119">
              <a:extLst>
                <a:ext uri="{FF2B5EF4-FFF2-40B4-BE49-F238E27FC236}">
                  <a16:creationId xmlns:a16="http://schemas.microsoft.com/office/drawing/2014/main" id="{D8F682BF-D85D-43A4-9081-9410F3B86BB4}"/>
                </a:ext>
              </a:extLst>
            </p:cNvPr>
            <p:cNvSpPr/>
            <p:nvPr/>
          </p:nvSpPr>
          <p:spPr>
            <a:xfrm>
              <a:off x="2572289" y="3519690"/>
              <a:ext cx="63356" cy="58445"/>
            </a:xfrm>
            <a:custGeom>
              <a:avLst/>
              <a:gdLst/>
              <a:ahLst/>
              <a:cxnLst/>
              <a:rect l="l" t="t" r="r" b="b"/>
              <a:pathLst>
                <a:path w="81914" h="75564">
                  <a:moveTo>
                    <a:pt x="40909" y="42346"/>
                  </a:moveTo>
                  <a:lnTo>
                    <a:pt x="43548" y="0"/>
                  </a:lnTo>
                  <a:lnTo>
                    <a:pt x="0" y="75429"/>
                  </a:lnTo>
                  <a:lnTo>
                    <a:pt x="81818" y="46316"/>
                  </a:lnTo>
                  <a:lnTo>
                    <a:pt x="40909" y="42346"/>
                  </a:lnTo>
                  <a:close/>
                </a:path>
              </a:pathLst>
            </a:custGeom>
            <a:ln w="2643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4" name="object 120">
              <a:extLst>
                <a:ext uri="{FF2B5EF4-FFF2-40B4-BE49-F238E27FC236}">
                  <a16:creationId xmlns:a16="http://schemas.microsoft.com/office/drawing/2014/main" id="{DE525F83-EBF1-4959-AE7D-6A8A069C5EAD}"/>
                </a:ext>
              </a:extLst>
            </p:cNvPr>
            <p:cNvSpPr/>
            <p:nvPr/>
          </p:nvSpPr>
          <p:spPr>
            <a:xfrm>
              <a:off x="2022147" y="2875902"/>
              <a:ext cx="1386468" cy="691023"/>
            </a:xfrm>
            <a:custGeom>
              <a:avLst/>
              <a:gdLst/>
              <a:ahLst/>
              <a:cxnLst/>
              <a:rect l="l" t="t" r="r" b="b"/>
              <a:pathLst>
                <a:path w="1792604" h="893445">
                  <a:moveTo>
                    <a:pt x="1792094" y="0"/>
                  </a:moveTo>
                  <a:lnTo>
                    <a:pt x="1792094" y="0"/>
                  </a:lnTo>
                  <a:lnTo>
                    <a:pt x="0" y="893245"/>
                  </a:lnTo>
                </a:path>
              </a:pathLst>
            </a:custGeom>
            <a:ln w="26451">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5" name="object 121">
              <a:extLst>
                <a:ext uri="{FF2B5EF4-FFF2-40B4-BE49-F238E27FC236}">
                  <a16:creationId xmlns:a16="http://schemas.microsoft.com/office/drawing/2014/main" id="{D7AD0266-E98F-4669-BA04-595B58C6745B}"/>
                </a:ext>
              </a:extLst>
            </p:cNvPr>
            <p:cNvSpPr/>
            <p:nvPr/>
          </p:nvSpPr>
          <p:spPr>
            <a:xfrm>
              <a:off x="1986426" y="3535040"/>
              <a:ext cx="66794" cy="49113"/>
            </a:xfrm>
            <a:custGeom>
              <a:avLst/>
              <a:gdLst/>
              <a:ahLst/>
              <a:cxnLst/>
              <a:rect l="l" t="t" r="r" b="b"/>
              <a:pathLst>
                <a:path w="86360" h="63500">
                  <a:moveTo>
                    <a:pt x="59385" y="0"/>
                  </a:moveTo>
                  <a:lnTo>
                    <a:pt x="0" y="63512"/>
                  </a:lnTo>
                  <a:lnTo>
                    <a:pt x="85775" y="54254"/>
                  </a:lnTo>
                  <a:lnTo>
                    <a:pt x="46189" y="41021"/>
                  </a:lnTo>
                  <a:lnTo>
                    <a:pt x="59385"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6" name="object 122">
              <a:extLst>
                <a:ext uri="{FF2B5EF4-FFF2-40B4-BE49-F238E27FC236}">
                  <a16:creationId xmlns:a16="http://schemas.microsoft.com/office/drawing/2014/main" id="{4C157627-46E3-4744-BE02-49C116E82507}"/>
                </a:ext>
              </a:extLst>
            </p:cNvPr>
            <p:cNvSpPr/>
            <p:nvPr/>
          </p:nvSpPr>
          <p:spPr>
            <a:xfrm>
              <a:off x="1986423" y="3535043"/>
              <a:ext cx="66794" cy="49604"/>
            </a:xfrm>
            <a:custGeom>
              <a:avLst/>
              <a:gdLst/>
              <a:ahLst/>
              <a:cxnLst/>
              <a:rect l="l" t="t" r="r" b="b"/>
              <a:pathLst>
                <a:path w="86360" h="64135">
                  <a:moveTo>
                    <a:pt x="46187" y="41023"/>
                  </a:moveTo>
                  <a:lnTo>
                    <a:pt x="59384" y="0"/>
                  </a:lnTo>
                  <a:lnTo>
                    <a:pt x="0" y="63519"/>
                  </a:lnTo>
                  <a:lnTo>
                    <a:pt x="85777" y="54256"/>
                  </a:lnTo>
                  <a:lnTo>
                    <a:pt x="46187" y="41023"/>
                  </a:lnTo>
                  <a:close/>
                </a:path>
              </a:pathLst>
            </a:custGeom>
            <a:ln w="26440">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7" name="object 123">
              <a:extLst>
                <a:ext uri="{FF2B5EF4-FFF2-40B4-BE49-F238E27FC236}">
                  <a16:creationId xmlns:a16="http://schemas.microsoft.com/office/drawing/2014/main" id="{877A13E3-2611-4336-9550-855A6680D953}"/>
                </a:ext>
              </a:extLst>
            </p:cNvPr>
            <p:cNvSpPr/>
            <p:nvPr/>
          </p:nvSpPr>
          <p:spPr>
            <a:xfrm>
              <a:off x="3755248" y="2875902"/>
              <a:ext cx="244093" cy="656153"/>
            </a:xfrm>
            <a:custGeom>
              <a:avLst/>
              <a:gdLst/>
              <a:ahLst/>
              <a:cxnLst/>
              <a:rect l="l" t="t" r="r" b="b"/>
              <a:pathLst>
                <a:path w="315595" h="848360">
                  <a:moveTo>
                    <a:pt x="315398" y="0"/>
                  </a:moveTo>
                  <a:lnTo>
                    <a:pt x="315398" y="0"/>
                  </a:lnTo>
                  <a:lnTo>
                    <a:pt x="0" y="848252"/>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8" name="object 124">
              <a:extLst>
                <a:ext uri="{FF2B5EF4-FFF2-40B4-BE49-F238E27FC236}">
                  <a16:creationId xmlns:a16="http://schemas.microsoft.com/office/drawing/2014/main" id="{F593DA1C-D020-40D9-ACF5-C09A317E01F4}"/>
                </a:ext>
              </a:extLst>
            </p:cNvPr>
            <p:cNvSpPr/>
            <p:nvPr/>
          </p:nvSpPr>
          <p:spPr>
            <a:xfrm>
              <a:off x="3740968" y="3502281"/>
              <a:ext cx="44202" cy="67776"/>
            </a:xfrm>
            <a:custGeom>
              <a:avLst/>
              <a:gdLst/>
              <a:ahLst/>
              <a:cxnLst/>
              <a:rect l="l" t="t" r="r" b="b"/>
              <a:pathLst>
                <a:path w="57150" h="87629">
                  <a:moveTo>
                    <a:pt x="1320" y="0"/>
                  </a:moveTo>
                  <a:lnTo>
                    <a:pt x="0" y="87350"/>
                  </a:lnTo>
                  <a:lnTo>
                    <a:pt x="41996" y="38379"/>
                  </a:lnTo>
                  <a:lnTo>
                    <a:pt x="18478" y="38379"/>
                  </a:lnTo>
                  <a:lnTo>
                    <a:pt x="1320" y="0"/>
                  </a:lnTo>
                  <a:close/>
                </a:path>
                <a:path w="57150" h="87629">
                  <a:moveTo>
                    <a:pt x="56743" y="21183"/>
                  </a:moveTo>
                  <a:lnTo>
                    <a:pt x="18478" y="38379"/>
                  </a:lnTo>
                  <a:lnTo>
                    <a:pt x="41996" y="38379"/>
                  </a:lnTo>
                  <a:lnTo>
                    <a:pt x="56743" y="21183"/>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9" name="object 125">
              <a:extLst>
                <a:ext uri="{FF2B5EF4-FFF2-40B4-BE49-F238E27FC236}">
                  <a16:creationId xmlns:a16="http://schemas.microsoft.com/office/drawing/2014/main" id="{61FD0C8A-BB9A-49B7-85FD-4754EFCBD8C9}"/>
                </a:ext>
              </a:extLst>
            </p:cNvPr>
            <p:cNvSpPr/>
            <p:nvPr/>
          </p:nvSpPr>
          <p:spPr>
            <a:xfrm>
              <a:off x="3740958" y="3502291"/>
              <a:ext cx="44202" cy="67776"/>
            </a:xfrm>
            <a:custGeom>
              <a:avLst/>
              <a:gdLst/>
              <a:ahLst/>
              <a:cxnLst/>
              <a:rect l="l" t="t" r="r" b="b"/>
              <a:pathLst>
                <a:path w="57150" h="87629">
                  <a:moveTo>
                    <a:pt x="18475" y="38376"/>
                  </a:moveTo>
                  <a:lnTo>
                    <a:pt x="1319" y="0"/>
                  </a:lnTo>
                  <a:lnTo>
                    <a:pt x="0" y="87339"/>
                  </a:lnTo>
                  <a:lnTo>
                    <a:pt x="56745" y="21173"/>
                  </a:lnTo>
                  <a:lnTo>
                    <a:pt x="18475" y="38376"/>
                  </a:lnTo>
                  <a:close/>
                </a:path>
              </a:pathLst>
            </a:custGeom>
            <a:ln w="26414">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0" name="object 126">
              <a:extLst>
                <a:ext uri="{FF2B5EF4-FFF2-40B4-BE49-F238E27FC236}">
                  <a16:creationId xmlns:a16="http://schemas.microsoft.com/office/drawing/2014/main" id="{63C7D9A3-ED80-42F6-9600-F13B9C18E563}"/>
                </a:ext>
              </a:extLst>
            </p:cNvPr>
            <p:cNvSpPr/>
            <p:nvPr/>
          </p:nvSpPr>
          <p:spPr>
            <a:xfrm>
              <a:off x="3193878" y="2875902"/>
              <a:ext cx="805458" cy="676781"/>
            </a:xfrm>
            <a:custGeom>
              <a:avLst/>
              <a:gdLst/>
              <a:ahLst/>
              <a:cxnLst/>
              <a:rect l="l" t="t" r="r" b="b"/>
              <a:pathLst>
                <a:path w="1041400" h="875029">
                  <a:moveTo>
                    <a:pt x="1041209" y="0"/>
                  </a:moveTo>
                  <a:lnTo>
                    <a:pt x="1041209" y="0"/>
                  </a:lnTo>
                  <a:lnTo>
                    <a:pt x="0" y="874719"/>
                  </a:lnTo>
                </a:path>
              </a:pathLst>
            </a:custGeom>
            <a:ln w="2643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1" name="object 127">
              <a:extLst>
                <a:ext uri="{FF2B5EF4-FFF2-40B4-BE49-F238E27FC236}">
                  <a16:creationId xmlns:a16="http://schemas.microsoft.com/office/drawing/2014/main" id="{19647416-4197-42C3-B8E8-7177F3E23781}"/>
                </a:ext>
              </a:extLst>
            </p:cNvPr>
            <p:cNvSpPr/>
            <p:nvPr/>
          </p:nvSpPr>
          <p:spPr>
            <a:xfrm>
              <a:off x="3163269" y="3519688"/>
              <a:ext cx="63356" cy="58445"/>
            </a:xfrm>
            <a:custGeom>
              <a:avLst/>
              <a:gdLst/>
              <a:ahLst/>
              <a:cxnLst/>
              <a:rect l="l" t="t" r="r" b="b"/>
              <a:pathLst>
                <a:path w="81914" h="75564">
                  <a:moveTo>
                    <a:pt x="43548" y="0"/>
                  </a:moveTo>
                  <a:lnTo>
                    <a:pt x="0" y="75425"/>
                  </a:lnTo>
                  <a:lnTo>
                    <a:pt x="81813" y="46316"/>
                  </a:lnTo>
                  <a:lnTo>
                    <a:pt x="39585" y="42341"/>
                  </a:lnTo>
                  <a:lnTo>
                    <a:pt x="43548"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2" name="object 128">
              <a:extLst>
                <a:ext uri="{FF2B5EF4-FFF2-40B4-BE49-F238E27FC236}">
                  <a16:creationId xmlns:a16="http://schemas.microsoft.com/office/drawing/2014/main" id="{85FF7BB2-09C5-431F-A7B7-7819B0C2B587}"/>
                </a:ext>
              </a:extLst>
            </p:cNvPr>
            <p:cNvSpPr/>
            <p:nvPr/>
          </p:nvSpPr>
          <p:spPr>
            <a:xfrm>
              <a:off x="3163258" y="3519690"/>
              <a:ext cx="63356" cy="58445"/>
            </a:xfrm>
            <a:custGeom>
              <a:avLst/>
              <a:gdLst/>
              <a:ahLst/>
              <a:cxnLst/>
              <a:rect l="l" t="t" r="r" b="b"/>
              <a:pathLst>
                <a:path w="81914" h="75564">
                  <a:moveTo>
                    <a:pt x="39589" y="42346"/>
                  </a:moveTo>
                  <a:lnTo>
                    <a:pt x="43548" y="0"/>
                  </a:lnTo>
                  <a:lnTo>
                    <a:pt x="0" y="75429"/>
                  </a:lnTo>
                  <a:lnTo>
                    <a:pt x="81818" y="46316"/>
                  </a:lnTo>
                  <a:lnTo>
                    <a:pt x="39589" y="42346"/>
                  </a:lnTo>
                  <a:close/>
                </a:path>
              </a:pathLst>
            </a:custGeom>
            <a:ln w="2643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3" name="object 129">
              <a:extLst>
                <a:ext uri="{FF2B5EF4-FFF2-40B4-BE49-F238E27FC236}">
                  <a16:creationId xmlns:a16="http://schemas.microsoft.com/office/drawing/2014/main" id="{3F486B84-8B95-45F8-B69B-413D6E6FE2C5}"/>
                </a:ext>
              </a:extLst>
            </p:cNvPr>
            <p:cNvSpPr/>
            <p:nvPr/>
          </p:nvSpPr>
          <p:spPr>
            <a:xfrm>
              <a:off x="2612095" y="2875902"/>
              <a:ext cx="1387450" cy="691023"/>
            </a:xfrm>
            <a:custGeom>
              <a:avLst/>
              <a:gdLst/>
              <a:ahLst/>
              <a:cxnLst/>
              <a:rect l="l" t="t" r="r" b="b"/>
              <a:pathLst>
                <a:path w="1793875" h="893445">
                  <a:moveTo>
                    <a:pt x="1793413" y="0"/>
                  </a:moveTo>
                  <a:lnTo>
                    <a:pt x="1793413" y="0"/>
                  </a:lnTo>
                  <a:lnTo>
                    <a:pt x="0" y="893245"/>
                  </a:lnTo>
                </a:path>
              </a:pathLst>
            </a:custGeom>
            <a:ln w="26451">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4" name="object 130">
              <a:extLst>
                <a:ext uri="{FF2B5EF4-FFF2-40B4-BE49-F238E27FC236}">
                  <a16:creationId xmlns:a16="http://schemas.microsoft.com/office/drawing/2014/main" id="{0AB81A01-8048-4492-8BD2-FB6F8221C77A}"/>
                </a:ext>
              </a:extLst>
            </p:cNvPr>
            <p:cNvSpPr/>
            <p:nvPr/>
          </p:nvSpPr>
          <p:spPr>
            <a:xfrm>
              <a:off x="2576375" y="3535040"/>
              <a:ext cx="67776" cy="49113"/>
            </a:xfrm>
            <a:custGeom>
              <a:avLst/>
              <a:gdLst/>
              <a:ahLst/>
              <a:cxnLst/>
              <a:rect l="l" t="t" r="r" b="b"/>
              <a:pathLst>
                <a:path w="87629" h="63500">
                  <a:moveTo>
                    <a:pt x="60706" y="0"/>
                  </a:moveTo>
                  <a:lnTo>
                    <a:pt x="0" y="63512"/>
                  </a:lnTo>
                  <a:lnTo>
                    <a:pt x="87096" y="54254"/>
                  </a:lnTo>
                  <a:lnTo>
                    <a:pt x="46189" y="41021"/>
                  </a:lnTo>
                  <a:lnTo>
                    <a:pt x="60706"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5" name="object 131">
              <a:extLst>
                <a:ext uri="{FF2B5EF4-FFF2-40B4-BE49-F238E27FC236}">
                  <a16:creationId xmlns:a16="http://schemas.microsoft.com/office/drawing/2014/main" id="{91AF0CFF-31C7-4112-AFED-9292850C12E0}"/>
                </a:ext>
              </a:extLst>
            </p:cNvPr>
            <p:cNvSpPr/>
            <p:nvPr/>
          </p:nvSpPr>
          <p:spPr>
            <a:xfrm>
              <a:off x="2576372" y="3535043"/>
              <a:ext cx="67776" cy="49604"/>
            </a:xfrm>
            <a:custGeom>
              <a:avLst/>
              <a:gdLst/>
              <a:ahLst/>
              <a:cxnLst/>
              <a:rect l="l" t="t" r="r" b="b"/>
              <a:pathLst>
                <a:path w="87629" h="64135">
                  <a:moveTo>
                    <a:pt x="46187" y="41023"/>
                  </a:moveTo>
                  <a:lnTo>
                    <a:pt x="60704" y="0"/>
                  </a:lnTo>
                  <a:lnTo>
                    <a:pt x="0" y="63519"/>
                  </a:lnTo>
                  <a:lnTo>
                    <a:pt x="87097" y="54256"/>
                  </a:lnTo>
                  <a:lnTo>
                    <a:pt x="46187" y="41023"/>
                  </a:lnTo>
                  <a:close/>
                </a:path>
              </a:pathLst>
            </a:custGeom>
            <a:ln w="26441">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6" name="object 132">
              <a:extLst>
                <a:ext uri="{FF2B5EF4-FFF2-40B4-BE49-F238E27FC236}">
                  <a16:creationId xmlns:a16="http://schemas.microsoft.com/office/drawing/2014/main" id="{02DB0C72-EB7D-46CE-A85C-7D7C92D78A81}"/>
                </a:ext>
              </a:extLst>
            </p:cNvPr>
            <p:cNvSpPr/>
            <p:nvPr/>
          </p:nvSpPr>
          <p:spPr>
            <a:xfrm>
              <a:off x="2025208" y="2875902"/>
              <a:ext cx="1974354" cy="698390"/>
            </a:xfrm>
            <a:custGeom>
              <a:avLst/>
              <a:gdLst/>
              <a:ahLst/>
              <a:cxnLst/>
              <a:rect l="l" t="t" r="r" b="b"/>
              <a:pathLst>
                <a:path w="2552700" h="902970">
                  <a:moveTo>
                    <a:pt x="2552216" y="0"/>
                  </a:moveTo>
                  <a:lnTo>
                    <a:pt x="2552216" y="0"/>
                  </a:lnTo>
                  <a:lnTo>
                    <a:pt x="0" y="902509"/>
                  </a:lnTo>
                </a:path>
              </a:pathLst>
            </a:custGeom>
            <a:ln w="2645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7" name="object 133">
              <a:extLst>
                <a:ext uri="{FF2B5EF4-FFF2-40B4-BE49-F238E27FC236}">
                  <a16:creationId xmlns:a16="http://schemas.microsoft.com/office/drawing/2014/main" id="{CC623057-5503-4036-A7B6-E612E1315088}"/>
                </a:ext>
              </a:extLst>
            </p:cNvPr>
            <p:cNvSpPr/>
            <p:nvPr/>
          </p:nvSpPr>
          <p:spPr>
            <a:xfrm>
              <a:off x="1987448" y="3545275"/>
              <a:ext cx="67776" cy="43220"/>
            </a:xfrm>
            <a:custGeom>
              <a:avLst/>
              <a:gdLst/>
              <a:ahLst/>
              <a:cxnLst/>
              <a:rect l="l" t="t" r="r" b="b"/>
              <a:pathLst>
                <a:path w="87630" h="55879">
                  <a:moveTo>
                    <a:pt x="67297" y="0"/>
                  </a:moveTo>
                  <a:lnTo>
                    <a:pt x="0" y="54254"/>
                  </a:lnTo>
                  <a:lnTo>
                    <a:pt x="87096" y="55575"/>
                  </a:lnTo>
                  <a:lnTo>
                    <a:pt x="48831" y="37045"/>
                  </a:lnTo>
                  <a:lnTo>
                    <a:pt x="67297"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8" name="object 134">
              <a:extLst>
                <a:ext uri="{FF2B5EF4-FFF2-40B4-BE49-F238E27FC236}">
                  <a16:creationId xmlns:a16="http://schemas.microsoft.com/office/drawing/2014/main" id="{C564B90A-C314-45C2-9680-8BF37631801C}"/>
                </a:ext>
              </a:extLst>
            </p:cNvPr>
            <p:cNvSpPr/>
            <p:nvPr/>
          </p:nvSpPr>
          <p:spPr>
            <a:xfrm>
              <a:off x="1987444" y="3545278"/>
              <a:ext cx="67776" cy="43220"/>
            </a:xfrm>
            <a:custGeom>
              <a:avLst/>
              <a:gdLst/>
              <a:ahLst/>
              <a:cxnLst/>
              <a:rect l="l" t="t" r="r" b="b"/>
              <a:pathLst>
                <a:path w="87630" h="55879">
                  <a:moveTo>
                    <a:pt x="48827" y="37053"/>
                  </a:moveTo>
                  <a:lnTo>
                    <a:pt x="67302" y="0"/>
                  </a:lnTo>
                  <a:lnTo>
                    <a:pt x="0" y="54256"/>
                  </a:lnTo>
                  <a:lnTo>
                    <a:pt x="87097" y="55579"/>
                  </a:lnTo>
                  <a:lnTo>
                    <a:pt x="48827" y="37053"/>
                  </a:lnTo>
                  <a:close/>
                </a:path>
              </a:pathLst>
            </a:custGeom>
            <a:ln w="2644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9" name="object 135">
              <a:extLst>
                <a:ext uri="{FF2B5EF4-FFF2-40B4-BE49-F238E27FC236}">
                  <a16:creationId xmlns:a16="http://schemas.microsoft.com/office/drawing/2014/main" id="{BD28773D-02F5-489D-B1CE-4E54B9051DF7}"/>
                </a:ext>
              </a:extLst>
            </p:cNvPr>
            <p:cNvSpPr/>
            <p:nvPr/>
          </p:nvSpPr>
          <p:spPr>
            <a:xfrm>
              <a:off x="6998805" y="3597473"/>
              <a:ext cx="350178" cy="351160"/>
            </a:xfrm>
            <a:custGeom>
              <a:avLst/>
              <a:gdLst/>
              <a:ahLst/>
              <a:cxnLst/>
              <a:rect l="l" t="t" r="r" b="b"/>
              <a:pathLst>
                <a:path w="452754" h="454025">
                  <a:moveTo>
                    <a:pt x="225666" y="0"/>
                  </a:moveTo>
                  <a:lnTo>
                    <a:pt x="180352" y="4623"/>
                  </a:lnTo>
                  <a:lnTo>
                    <a:pt x="138070" y="17884"/>
                  </a:lnTo>
                  <a:lnTo>
                    <a:pt x="99748" y="38868"/>
                  </a:lnTo>
                  <a:lnTo>
                    <a:pt x="66313" y="66660"/>
                  </a:lnTo>
                  <a:lnTo>
                    <a:pt x="38692" y="100345"/>
                  </a:lnTo>
                  <a:lnTo>
                    <a:pt x="17815" y="139008"/>
                  </a:lnTo>
                  <a:lnTo>
                    <a:pt x="4608" y="181734"/>
                  </a:lnTo>
                  <a:lnTo>
                    <a:pt x="0" y="227609"/>
                  </a:lnTo>
                  <a:lnTo>
                    <a:pt x="4608" y="273427"/>
                  </a:lnTo>
                  <a:lnTo>
                    <a:pt x="17815" y="316003"/>
                  </a:lnTo>
                  <a:lnTo>
                    <a:pt x="38692" y="354455"/>
                  </a:lnTo>
                  <a:lnTo>
                    <a:pt x="66313" y="387897"/>
                  </a:lnTo>
                  <a:lnTo>
                    <a:pt x="99748" y="415446"/>
                  </a:lnTo>
                  <a:lnTo>
                    <a:pt x="138070" y="436219"/>
                  </a:lnTo>
                  <a:lnTo>
                    <a:pt x="180352" y="449331"/>
                  </a:lnTo>
                  <a:lnTo>
                    <a:pt x="225666" y="453898"/>
                  </a:lnTo>
                  <a:lnTo>
                    <a:pt x="270488" y="449513"/>
                  </a:lnTo>
                  <a:lnTo>
                    <a:pt x="313089" y="436692"/>
                  </a:lnTo>
                  <a:lnTo>
                    <a:pt x="352228" y="415932"/>
                  </a:lnTo>
                  <a:lnTo>
                    <a:pt x="386664" y="387731"/>
                  </a:lnTo>
                  <a:lnTo>
                    <a:pt x="414787" y="353223"/>
                  </a:lnTo>
                  <a:lnTo>
                    <a:pt x="435487" y="314123"/>
                  </a:lnTo>
                  <a:lnTo>
                    <a:pt x="448270" y="271796"/>
                  </a:lnTo>
                  <a:lnTo>
                    <a:pt x="452640" y="227609"/>
                  </a:lnTo>
                  <a:lnTo>
                    <a:pt x="448029" y="181734"/>
                  </a:lnTo>
                  <a:lnTo>
                    <a:pt x="434804" y="139008"/>
                  </a:lnTo>
                  <a:lnTo>
                    <a:pt x="413878" y="100345"/>
                  </a:lnTo>
                  <a:lnTo>
                    <a:pt x="386164" y="66660"/>
                  </a:lnTo>
                  <a:lnTo>
                    <a:pt x="352573" y="38868"/>
                  </a:lnTo>
                  <a:lnTo>
                    <a:pt x="314018" y="17884"/>
                  </a:lnTo>
                  <a:lnTo>
                    <a:pt x="271411" y="4623"/>
                  </a:lnTo>
                  <a:lnTo>
                    <a:pt x="225666"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0" name="object 136">
              <a:extLst>
                <a:ext uri="{FF2B5EF4-FFF2-40B4-BE49-F238E27FC236}">
                  <a16:creationId xmlns:a16="http://schemas.microsoft.com/office/drawing/2014/main" id="{3015FF22-3BBE-4CAB-9A73-105EEA27B6E5}"/>
                </a:ext>
              </a:extLst>
            </p:cNvPr>
            <p:cNvSpPr/>
            <p:nvPr/>
          </p:nvSpPr>
          <p:spPr>
            <a:xfrm>
              <a:off x="6998777" y="3597477"/>
              <a:ext cx="350178" cy="351160"/>
            </a:xfrm>
            <a:custGeom>
              <a:avLst/>
              <a:gdLst/>
              <a:ahLst/>
              <a:cxnLst/>
              <a:rect l="l" t="t" r="r" b="b"/>
              <a:pathLst>
                <a:path w="452754" h="454025">
                  <a:moveTo>
                    <a:pt x="225661" y="0"/>
                  </a:moveTo>
                  <a:lnTo>
                    <a:pt x="271408" y="4623"/>
                  </a:lnTo>
                  <a:lnTo>
                    <a:pt x="314016" y="17885"/>
                  </a:lnTo>
                  <a:lnTo>
                    <a:pt x="352572" y="38870"/>
                  </a:lnTo>
                  <a:lnTo>
                    <a:pt x="386164" y="66662"/>
                  </a:lnTo>
                  <a:lnTo>
                    <a:pt x="413880" y="100348"/>
                  </a:lnTo>
                  <a:lnTo>
                    <a:pt x="434806" y="139011"/>
                  </a:lnTo>
                  <a:lnTo>
                    <a:pt x="448031" y="181737"/>
                  </a:lnTo>
                  <a:lnTo>
                    <a:pt x="452642" y="227612"/>
                  </a:lnTo>
                  <a:lnTo>
                    <a:pt x="448270" y="271799"/>
                  </a:lnTo>
                  <a:lnTo>
                    <a:pt x="435486" y="314124"/>
                  </a:lnTo>
                  <a:lnTo>
                    <a:pt x="414784" y="353225"/>
                  </a:lnTo>
                  <a:lnTo>
                    <a:pt x="386659" y="387734"/>
                  </a:lnTo>
                  <a:lnTo>
                    <a:pt x="352224" y="415938"/>
                  </a:lnTo>
                  <a:lnTo>
                    <a:pt x="313088" y="436698"/>
                  </a:lnTo>
                  <a:lnTo>
                    <a:pt x="270488" y="449517"/>
                  </a:lnTo>
                  <a:lnTo>
                    <a:pt x="225661" y="453901"/>
                  </a:lnTo>
                  <a:lnTo>
                    <a:pt x="180349" y="449334"/>
                  </a:lnTo>
                  <a:lnTo>
                    <a:pt x="138069" y="436222"/>
                  </a:lnTo>
                  <a:lnTo>
                    <a:pt x="99747" y="415449"/>
                  </a:lnTo>
                  <a:lnTo>
                    <a:pt x="66312" y="387900"/>
                  </a:lnTo>
                  <a:lnTo>
                    <a:pt x="38692" y="354457"/>
                  </a:lnTo>
                  <a:lnTo>
                    <a:pt x="17815" y="316006"/>
                  </a:lnTo>
                  <a:lnTo>
                    <a:pt x="4608" y="273429"/>
                  </a:lnTo>
                  <a:lnTo>
                    <a:pt x="0" y="227612"/>
                  </a:lnTo>
                  <a:lnTo>
                    <a:pt x="4608" y="181737"/>
                  </a:lnTo>
                  <a:lnTo>
                    <a:pt x="17815" y="139011"/>
                  </a:lnTo>
                  <a:lnTo>
                    <a:pt x="38692" y="100348"/>
                  </a:lnTo>
                  <a:lnTo>
                    <a:pt x="66312" y="66662"/>
                  </a:lnTo>
                  <a:lnTo>
                    <a:pt x="99747" y="38870"/>
                  </a:lnTo>
                  <a:lnTo>
                    <a:pt x="138069" y="17885"/>
                  </a:lnTo>
                  <a:lnTo>
                    <a:pt x="180349" y="4623"/>
                  </a:lnTo>
                  <a:lnTo>
                    <a:pt x="22566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1" name="object 137">
              <a:extLst>
                <a:ext uri="{FF2B5EF4-FFF2-40B4-BE49-F238E27FC236}">
                  <a16:creationId xmlns:a16="http://schemas.microsoft.com/office/drawing/2014/main" id="{155431A4-05CC-4E5B-85E2-7FEC79845215}"/>
                </a:ext>
              </a:extLst>
            </p:cNvPr>
            <p:cNvSpPr/>
            <p:nvPr/>
          </p:nvSpPr>
          <p:spPr>
            <a:xfrm>
              <a:off x="6380273" y="3597473"/>
              <a:ext cx="350178" cy="351160"/>
            </a:xfrm>
            <a:custGeom>
              <a:avLst/>
              <a:gdLst/>
              <a:ahLst/>
              <a:cxnLst/>
              <a:rect l="l" t="t" r="r" b="b"/>
              <a:pathLst>
                <a:path w="452754" h="454025">
                  <a:moveTo>
                    <a:pt x="225666" y="0"/>
                  </a:moveTo>
                  <a:lnTo>
                    <a:pt x="180352" y="4623"/>
                  </a:lnTo>
                  <a:lnTo>
                    <a:pt x="138070" y="17884"/>
                  </a:lnTo>
                  <a:lnTo>
                    <a:pt x="99748" y="38868"/>
                  </a:lnTo>
                  <a:lnTo>
                    <a:pt x="66313" y="66660"/>
                  </a:lnTo>
                  <a:lnTo>
                    <a:pt x="38692" y="100345"/>
                  </a:lnTo>
                  <a:lnTo>
                    <a:pt x="17815" y="139008"/>
                  </a:lnTo>
                  <a:lnTo>
                    <a:pt x="4608" y="181734"/>
                  </a:lnTo>
                  <a:lnTo>
                    <a:pt x="0" y="227609"/>
                  </a:lnTo>
                  <a:lnTo>
                    <a:pt x="4608" y="273427"/>
                  </a:lnTo>
                  <a:lnTo>
                    <a:pt x="17815" y="316003"/>
                  </a:lnTo>
                  <a:lnTo>
                    <a:pt x="38692" y="354455"/>
                  </a:lnTo>
                  <a:lnTo>
                    <a:pt x="66313" y="387897"/>
                  </a:lnTo>
                  <a:lnTo>
                    <a:pt x="99748" y="415446"/>
                  </a:lnTo>
                  <a:lnTo>
                    <a:pt x="138070" y="436219"/>
                  </a:lnTo>
                  <a:lnTo>
                    <a:pt x="180352" y="449331"/>
                  </a:lnTo>
                  <a:lnTo>
                    <a:pt x="225666" y="453898"/>
                  </a:lnTo>
                  <a:lnTo>
                    <a:pt x="270494" y="449513"/>
                  </a:lnTo>
                  <a:lnTo>
                    <a:pt x="313094" y="436692"/>
                  </a:lnTo>
                  <a:lnTo>
                    <a:pt x="352230" y="415932"/>
                  </a:lnTo>
                  <a:lnTo>
                    <a:pt x="386664" y="387731"/>
                  </a:lnTo>
                  <a:lnTo>
                    <a:pt x="414787" y="353223"/>
                  </a:lnTo>
                  <a:lnTo>
                    <a:pt x="435487" y="314123"/>
                  </a:lnTo>
                  <a:lnTo>
                    <a:pt x="448270" y="271796"/>
                  </a:lnTo>
                  <a:lnTo>
                    <a:pt x="452640" y="227609"/>
                  </a:lnTo>
                  <a:lnTo>
                    <a:pt x="448029" y="181734"/>
                  </a:lnTo>
                  <a:lnTo>
                    <a:pt x="434804" y="139008"/>
                  </a:lnTo>
                  <a:lnTo>
                    <a:pt x="413878" y="100345"/>
                  </a:lnTo>
                  <a:lnTo>
                    <a:pt x="386164" y="66660"/>
                  </a:lnTo>
                  <a:lnTo>
                    <a:pt x="352573" y="38868"/>
                  </a:lnTo>
                  <a:lnTo>
                    <a:pt x="314018" y="17884"/>
                  </a:lnTo>
                  <a:lnTo>
                    <a:pt x="271411" y="4623"/>
                  </a:lnTo>
                  <a:lnTo>
                    <a:pt x="225666"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2" name="object 138">
              <a:extLst>
                <a:ext uri="{FF2B5EF4-FFF2-40B4-BE49-F238E27FC236}">
                  <a16:creationId xmlns:a16="http://schemas.microsoft.com/office/drawing/2014/main" id="{E6852EC4-0B37-4607-BF05-22AB62A575BA}"/>
                </a:ext>
              </a:extLst>
            </p:cNvPr>
            <p:cNvSpPr/>
            <p:nvPr/>
          </p:nvSpPr>
          <p:spPr>
            <a:xfrm>
              <a:off x="6380250" y="3597477"/>
              <a:ext cx="350178" cy="351160"/>
            </a:xfrm>
            <a:custGeom>
              <a:avLst/>
              <a:gdLst/>
              <a:ahLst/>
              <a:cxnLst/>
              <a:rect l="l" t="t" r="r" b="b"/>
              <a:pathLst>
                <a:path w="452754" h="454025">
                  <a:moveTo>
                    <a:pt x="225661" y="0"/>
                  </a:moveTo>
                  <a:lnTo>
                    <a:pt x="271408" y="4623"/>
                  </a:lnTo>
                  <a:lnTo>
                    <a:pt x="314016" y="17885"/>
                  </a:lnTo>
                  <a:lnTo>
                    <a:pt x="352572" y="38870"/>
                  </a:lnTo>
                  <a:lnTo>
                    <a:pt x="386164" y="66662"/>
                  </a:lnTo>
                  <a:lnTo>
                    <a:pt x="413880" y="100348"/>
                  </a:lnTo>
                  <a:lnTo>
                    <a:pt x="434806" y="139011"/>
                  </a:lnTo>
                  <a:lnTo>
                    <a:pt x="448031" y="181737"/>
                  </a:lnTo>
                  <a:lnTo>
                    <a:pt x="452642" y="227612"/>
                  </a:lnTo>
                  <a:lnTo>
                    <a:pt x="448270" y="271799"/>
                  </a:lnTo>
                  <a:lnTo>
                    <a:pt x="435486" y="314124"/>
                  </a:lnTo>
                  <a:lnTo>
                    <a:pt x="414784" y="353225"/>
                  </a:lnTo>
                  <a:lnTo>
                    <a:pt x="386659" y="387734"/>
                  </a:lnTo>
                  <a:lnTo>
                    <a:pt x="352224" y="415938"/>
                  </a:lnTo>
                  <a:lnTo>
                    <a:pt x="313088" y="436698"/>
                  </a:lnTo>
                  <a:lnTo>
                    <a:pt x="270488" y="449517"/>
                  </a:lnTo>
                  <a:lnTo>
                    <a:pt x="225661" y="453901"/>
                  </a:lnTo>
                  <a:lnTo>
                    <a:pt x="180349" y="449334"/>
                  </a:lnTo>
                  <a:lnTo>
                    <a:pt x="138069" y="436222"/>
                  </a:lnTo>
                  <a:lnTo>
                    <a:pt x="99747" y="415449"/>
                  </a:lnTo>
                  <a:lnTo>
                    <a:pt x="66312" y="387900"/>
                  </a:lnTo>
                  <a:lnTo>
                    <a:pt x="38692" y="354457"/>
                  </a:lnTo>
                  <a:lnTo>
                    <a:pt x="17815" y="316006"/>
                  </a:lnTo>
                  <a:lnTo>
                    <a:pt x="4608" y="273429"/>
                  </a:lnTo>
                  <a:lnTo>
                    <a:pt x="0" y="227612"/>
                  </a:lnTo>
                  <a:lnTo>
                    <a:pt x="4608" y="181737"/>
                  </a:lnTo>
                  <a:lnTo>
                    <a:pt x="17815" y="139011"/>
                  </a:lnTo>
                  <a:lnTo>
                    <a:pt x="38692" y="100348"/>
                  </a:lnTo>
                  <a:lnTo>
                    <a:pt x="66312" y="66662"/>
                  </a:lnTo>
                  <a:lnTo>
                    <a:pt x="99747" y="38870"/>
                  </a:lnTo>
                  <a:lnTo>
                    <a:pt x="138069" y="17885"/>
                  </a:lnTo>
                  <a:lnTo>
                    <a:pt x="180349" y="4623"/>
                  </a:lnTo>
                  <a:lnTo>
                    <a:pt x="22566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3" name="object 139">
              <a:extLst>
                <a:ext uri="{FF2B5EF4-FFF2-40B4-BE49-F238E27FC236}">
                  <a16:creationId xmlns:a16="http://schemas.microsoft.com/office/drawing/2014/main" id="{D633C445-01DB-4A4B-8E98-3542BB457BD3}"/>
                </a:ext>
              </a:extLst>
            </p:cNvPr>
            <p:cNvSpPr/>
            <p:nvPr/>
          </p:nvSpPr>
          <p:spPr>
            <a:xfrm>
              <a:off x="5199353" y="3597473"/>
              <a:ext cx="350178" cy="351160"/>
            </a:xfrm>
            <a:custGeom>
              <a:avLst/>
              <a:gdLst/>
              <a:ahLst/>
              <a:cxnLst/>
              <a:rect l="l" t="t" r="r" b="b"/>
              <a:pathLst>
                <a:path w="452754" h="454025">
                  <a:moveTo>
                    <a:pt x="225653" y="0"/>
                  </a:moveTo>
                  <a:lnTo>
                    <a:pt x="179965" y="4623"/>
                  </a:lnTo>
                  <a:lnTo>
                    <a:pt x="137508" y="17884"/>
                  </a:lnTo>
                  <a:lnTo>
                    <a:pt x="99164" y="38868"/>
                  </a:lnTo>
                  <a:lnTo>
                    <a:pt x="65816" y="66660"/>
                  </a:lnTo>
                  <a:lnTo>
                    <a:pt x="38343" y="100345"/>
                  </a:lnTo>
                  <a:lnTo>
                    <a:pt x="17629" y="139008"/>
                  </a:lnTo>
                  <a:lnTo>
                    <a:pt x="4554" y="181734"/>
                  </a:lnTo>
                  <a:lnTo>
                    <a:pt x="0" y="227609"/>
                  </a:lnTo>
                  <a:lnTo>
                    <a:pt x="4554" y="273427"/>
                  </a:lnTo>
                  <a:lnTo>
                    <a:pt x="17629" y="316003"/>
                  </a:lnTo>
                  <a:lnTo>
                    <a:pt x="38343" y="354455"/>
                  </a:lnTo>
                  <a:lnTo>
                    <a:pt x="65816" y="387897"/>
                  </a:lnTo>
                  <a:lnTo>
                    <a:pt x="99164" y="415446"/>
                  </a:lnTo>
                  <a:lnTo>
                    <a:pt x="137508" y="436219"/>
                  </a:lnTo>
                  <a:lnTo>
                    <a:pt x="179965" y="449331"/>
                  </a:lnTo>
                  <a:lnTo>
                    <a:pt x="225653" y="453898"/>
                  </a:lnTo>
                  <a:lnTo>
                    <a:pt x="270297" y="449513"/>
                  </a:lnTo>
                  <a:lnTo>
                    <a:pt x="312593" y="436692"/>
                  </a:lnTo>
                  <a:lnTo>
                    <a:pt x="351671" y="415932"/>
                  </a:lnTo>
                  <a:lnTo>
                    <a:pt x="386664" y="387731"/>
                  </a:lnTo>
                  <a:lnTo>
                    <a:pt x="414787" y="353223"/>
                  </a:lnTo>
                  <a:lnTo>
                    <a:pt x="435487" y="314123"/>
                  </a:lnTo>
                  <a:lnTo>
                    <a:pt x="448270" y="271796"/>
                  </a:lnTo>
                  <a:lnTo>
                    <a:pt x="452640" y="227609"/>
                  </a:lnTo>
                  <a:lnTo>
                    <a:pt x="448029" y="181734"/>
                  </a:lnTo>
                  <a:lnTo>
                    <a:pt x="434804" y="139008"/>
                  </a:lnTo>
                  <a:lnTo>
                    <a:pt x="413878" y="100345"/>
                  </a:lnTo>
                  <a:lnTo>
                    <a:pt x="386162" y="66660"/>
                  </a:lnTo>
                  <a:lnTo>
                    <a:pt x="352569" y="38868"/>
                  </a:lnTo>
                  <a:lnTo>
                    <a:pt x="314012" y="17884"/>
                  </a:lnTo>
                  <a:lnTo>
                    <a:pt x="271403" y="4623"/>
                  </a:lnTo>
                  <a:lnTo>
                    <a:pt x="225653"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4" name="object 140">
              <a:extLst>
                <a:ext uri="{FF2B5EF4-FFF2-40B4-BE49-F238E27FC236}">
                  <a16:creationId xmlns:a16="http://schemas.microsoft.com/office/drawing/2014/main" id="{5D1913B4-AB2D-4EA3-851D-30B43F31D1E1}"/>
                </a:ext>
              </a:extLst>
            </p:cNvPr>
            <p:cNvSpPr/>
            <p:nvPr/>
          </p:nvSpPr>
          <p:spPr>
            <a:xfrm>
              <a:off x="5199333" y="3597477"/>
              <a:ext cx="350178" cy="351160"/>
            </a:xfrm>
            <a:custGeom>
              <a:avLst/>
              <a:gdLst/>
              <a:ahLst/>
              <a:cxnLst/>
              <a:rect l="l" t="t" r="r" b="b"/>
              <a:pathLst>
                <a:path w="452754" h="454025">
                  <a:moveTo>
                    <a:pt x="225661" y="0"/>
                  </a:moveTo>
                  <a:lnTo>
                    <a:pt x="271408" y="4623"/>
                  </a:lnTo>
                  <a:lnTo>
                    <a:pt x="314016" y="17885"/>
                  </a:lnTo>
                  <a:lnTo>
                    <a:pt x="352572" y="38870"/>
                  </a:lnTo>
                  <a:lnTo>
                    <a:pt x="386164" y="66662"/>
                  </a:lnTo>
                  <a:lnTo>
                    <a:pt x="413880" y="100348"/>
                  </a:lnTo>
                  <a:lnTo>
                    <a:pt x="434806" y="139011"/>
                  </a:lnTo>
                  <a:lnTo>
                    <a:pt x="448031" y="181737"/>
                  </a:lnTo>
                  <a:lnTo>
                    <a:pt x="452642" y="227612"/>
                  </a:lnTo>
                  <a:lnTo>
                    <a:pt x="448270" y="271799"/>
                  </a:lnTo>
                  <a:lnTo>
                    <a:pt x="435486" y="314124"/>
                  </a:lnTo>
                  <a:lnTo>
                    <a:pt x="414784" y="353225"/>
                  </a:lnTo>
                  <a:lnTo>
                    <a:pt x="386659" y="387734"/>
                  </a:lnTo>
                  <a:lnTo>
                    <a:pt x="351667" y="415938"/>
                  </a:lnTo>
                  <a:lnTo>
                    <a:pt x="312593" y="436698"/>
                  </a:lnTo>
                  <a:lnTo>
                    <a:pt x="270302" y="449517"/>
                  </a:lnTo>
                  <a:lnTo>
                    <a:pt x="225661" y="453901"/>
                  </a:lnTo>
                  <a:lnTo>
                    <a:pt x="179970" y="449334"/>
                  </a:lnTo>
                  <a:lnTo>
                    <a:pt x="137512" y="436222"/>
                  </a:lnTo>
                  <a:lnTo>
                    <a:pt x="99167" y="415449"/>
                  </a:lnTo>
                  <a:lnTo>
                    <a:pt x="65817" y="387900"/>
                  </a:lnTo>
                  <a:lnTo>
                    <a:pt x="38344" y="354457"/>
                  </a:lnTo>
                  <a:lnTo>
                    <a:pt x="17629" y="316006"/>
                  </a:lnTo>
                  <a:lnTo>
                    <a:pt x="4554" y="273429"/>
                  </a:lnTo>
                  <a:lnTo>
                    <a:pt x="0" y="227612"/>
                  </a:lnTo>
                  <a:lnTo>
                    <a:pt x="4554" y="181737"/>
                  </a:lnTo>
                  <a:lnTo>
                    <a:pt x="17629" y="139011"/>
                  </a:lnTo>
                  <a:lnTo>
                    <a:pt x="38344" y="100348"/>
                  </a:lnTo>
                  <a:lnTo>
                    <a:pt x="65817" y="66662"/>
                  </a:lnTo>
                  <a:lnTo>
                    <a:pt x="99167" y="38870"/>
                  </a:lnTo>
                  <a:lnTo>
                    <a:pt x="137512" y="17885"/>
                  </a:lnTo>
                  <a:lnTo>
                    <a:pt x="179970" y="4623"/>
                  </a:lnTo>
                  <a:lnTo>
                    <a:pt x="22566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5" name="object 141">
              <a:extLst>
                <a:ext uri="{FF2B5EF4-FFF2-40B4-BE49-F238E27FC236}">
                  <a16:creationId xmlns:a16="http://schemas.microsoft.com/office/drawing/2014/main" id="{1FAC02EA-666E-4C6D-8546-DC79D29FD67A}"/>
                </a:ext>
              </a:extLst>
            </p:cNvPr>
            <p:cNvSpPr/>
            <p:nvPr/>
          </p:nvSpPr>
          <p:spPr>
            <a:xfrm>
              <a:off x="6321071" y="5334365"/>
              <a:ext cx="350178" cy="351160"/>
            </a:xfrm>
            <a:custGeom>
              <a:avLst/>
              <a:gdLst/>
              <a:ahLst/>
              <a:cxnLst/>
              <a:rect l="l" t="t" r="r" b="b"/>
              <a:pathLst>
                <a:path w="452754" h="454025">
                  <a:moveTo>
                    <a:pt x="226987" y="0"/>
                  </a:moveTo>
                  <a:lnTo>
                    <a:pt x="181241" y="4623"/>
                  </a:lnTo>
                  <a:lnTo>
                    <a:pt x="138633" y="17884"/>
                  </a:lnTo>
                  <a:lnTo>
                    <a:pt x="100076" y="38868"/>
                  </a:lnTo>
                  <a:lnTo>
                    <a:pt x="66482" y="66660"/>
                  </a:lnTo>
                  <a:lnTo>
                    <a:pt x="38765" y="100345"/>
                  </a:lnTo>
                  <a:lnTo>
                    <a:pt x="17837" y="139008"/>
                  </a:lnTo>
                  <a:lnTo>
                    <a:pt x="4611" y="181734"/>
                  </a:lnTo>
                  <a:lnTo>
                    <a:pt x="0" y="227609"/>
                  </a:lnTo>
                  <a:lnTo>
                    <a:pt x="4611" y="273427"/>
                  </a:lnTo>
                  <a:lnTo>
                    <a:pt x="17837" y="316003"/>
                  </a:lnTo>
                  <a:lnTo>
                    <a:pt x="38765" y="354455"/>
                  </a:lnTo>
                  <a:lnTo>
                    <a:pt x="66482" y="387897"/>
                  </a:lnTo>
                  <a:lnTo>
                    <a:pt x="100076" y="415446"/>
                  </a:lnTo>
                  <a:lnTo>
                    <a:pt x="138633" y="436219"/>
                  </a:lnTo>
                  <a:lnTo>
                    <a:pt x="181241" y="449331"/>
                  </a:lnTo>
                  <a:lnTo>
                    <a:pt x="226987" y="453897"/>
                  </a:lnTo>
                  <a:lnTo>
                    <a:pt x="271051" y="449513"/>
                  </a:lnTo>
                  <a:lnTo>
                    <a:pt x="313259" y="436692"/>
                  </a:lnTo>
                  <a:lnTo>
                    <a:pt x="352250" y="415932"/>
                  </a:lnTo>
                  <a:lnTo>
                    <a:pt x="386664" y="387730"/>
                  </a:lnTo>
                  <a:lnTo>
                    <a:pt x="414789" y="353223"/>
                  </a:lnTo>
                  <a:lnTo>
                    <a:pt x="435494" y="314123"/>
                  </a:lnTo>
                  <a:lnTo>
                    <a:pt x="448280" y="271796"/>
                  </a:lnTo>
                  <a:lnTo>
                    <a:pt x="452653" y="227609"/>
                  </a:lnTo>
                  <a:lnTo>
                    <a:pt x="448044" y="181734"/>
                  </a:lnTo>
                  <a:lnTo>
                    <a:pt x="434838" y="139008"/>
                  </a:lnTo>
                  <a:lnTo>
                    <a:pt x="413960" y="100345"/>
                  </a:lnTo>
                  <a:lnTo>
                    <a:pt x="386340" y="66660"/>
                  </a:lnTo>
                  <a:lnTo>
                    <a:pt x="352905" y="38868"/>
                  </a:lnTo>
                  <a:lnTo>
                    <a:pt x="314582" y="17884"/>
                  </a:lnTo>
                  <a:lnTo>
                    <a:pt x="272300" y="4623"/>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6" name="object 142">
              <a:extLst>
                <a:ext uri="{FF2B5EF4-FFF2-40B4-BE49-F238E27FC236}">
                  <a16:creationId xmlns:a16="http://schemas.microsoft.com/office/drawing/2014/main" id="{082DCB06-0EC9-4273-AC34-9DBF6D3B241A}"/>
                </a:ext>
              </a:extLst>
            </p:cNvPr>
            <p:cNvSpPr/>
            <p:nvPr/>
          </p:nvSpPr>
          <p:spPr>
            <a:xfrm>
              <a:off x="6321051" y="5334375"/>
              <a:ext cx="350178" cy="351160"/>
            </a:xfrm>
            <a:custGeom>
              <a:avLst/>
              <a:gdLst/>
              <a:ahLst/>
              <a:cxnLst/>
              <a:rect l="l" t="t" r="r" b="b"/>
              <a:pathLst>
                <a:path w="452754" h="454025">
                  <a:moveTo>
                    <a:pt x="226981" y="0"/>
                  </a:moveTo>
                  <a:lnTo>
                    <a:pt x="272292" y="4623"/>
                  </a:lnTo>
                  <a:lnTo>
                    <a:pt x="314573" y="17885"/>
                  </a:lnTo>
                  <a:lnTo>
                    <a:pt x="352894" y="38870"/>
                  </a:lnTo>
                  <a:lnTo>
                    <a:pt x="386329" y="66662"/>
                  </a:lnTo>
                  <a:lnTo>
                    <a:pt x="413949" y="100348"/>
                  </a:lnTo>
                  <a:lnTo>
                    <a:pt x="434826" y="139011"/>
                  </a:lnTo>
                  <a:lnTo>
                    <a:pt x="448033" y="181737"/>
                  </a:lnTo>
                  <a:lnTo>
                    <a:pt x="452642" y="227612"/>
                  </a:lnTo>
                  <a:lnTo>
                    <a:pt x="448270" y="271799"/>
                  </a:lnTo>
                  <a:lnTo>
                    <a:pt x="435486" y="314124"/>
                  </a:lnTo>
                  <a:lnTo>
                    <a:pt x="414784" y="353225"/>
                  </a:lnTo>
                  <a:lnTo>
                    <a:pt x="386659" y="387734"/>
                  </a:lnTo>
                  <a:lnTo>
                    <a:pt x="352245" y="415938"/>
                  </a:lnTo>
                  <a:lnTo>
                    <a:pt x="313253" y="436698"/>
                  </a:lnTo>
                  <a:lnTo>
                    <a:pt x="271045" y="449517"/>
                  </a:lnTo>
                  <a:lnTo>
                    <a:pt x="226981" y="453901"/>
                  </a:lnTo>
                  <a:lnTo>
                    <a:pt x="181233" y="449334"/>
                  </a:lnTo>
                  <a:lnTo>
                    <a:pt x="138625" y="436222"/>
                  </a:lnTo>
                  <a:lnTo>
                    <a:pt x="100069" y="415449"/>
                  </a:lnTo>
                  <a:lnTo>
                    <a:pt x="66477" y="387900"/>
                  </a:lnTo>
                  <a:lnTo>
                    <a:pt x="38762" y="354457"/>
                  </a:lnTo>
                  <a:lnTo>
                    <a:pt x="17835" y="316006"/>
                  </a:lnTo>
                  <a:lnTo>
                    <a:pt x="4611" y="273429"/>
                  </a:lnTo>
                  <a:lnTo>
                    <a:pt x="0" y="227612"/>
                  </a:lnTo>
                  <a:lnTo>
                    <a:pt x="4611" y="181737"/>
                  </a:lnTo>
                  <a:lnTo>
                    <a:pt x="17835" y="139011"/>
                  </a:lnTo>
                  <a:lnTo>
                    <a:pt x="38762" y="100348"/>
                  </a:lnTo>
                  <a:lnTo>
                    <a:pt x="66477" y="66662"/>
                  </a:lnTo>
                  <a:lnTo>
                    <a:pt x="100069" y="38870"/>
                  </a:lnTo>
                  <a:lnTo>
                    <a:pt x="138625" y="17885"/>
                  </a:lnTo>
                  <a:lnTo>
                    <a:pt x="181233" y="4623"/>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7" name="object 143">
              <a:extLst>
                <a:ext uri="{FF2B5EF4-FFF2-40B4-BE49-F238E27FC236}">
                  <a16:creationId xmlns:a16="http://schemas.microsoft.com/office/drawing/2014/main" id="{39BC4304-4552-4A13-AE66-2365300D56AA}"/>
                </a:ext>
              </a:extLst>
            </p:cNvPr>
            <p:cNvSpPr/>
            <p:nvPr/>
          </p:nvSpPr>
          <p:spPr>
            <a:xfrm>
              <a:off x="5730101" y="5334365"/>
              <a:ext cx="351160" cy="351160"/>
            </a:xfrm>
            <a:custGeom>
              <a:avLst/>
              <a:gdLst/>
              <a:ahLst/>
              <a:cxnLst/>
              <a:rect l="l" t="t" r="r" b="b"/>
              <a:pathLst>
                <a:path w="454025" h="454025">
                  <a:moveTo>
                    <a:pt x="226987" y="0"/>
                  </a:moveTo>
                  <a:lnTo>
                    <a:pt x="181237" y="4623"/>
                  </a:lnTo>
                  <a:lnTo>
                    <a:pt x="138628" y="17884"/>
                  </a:lnTo>
                  <a:lnTo>
                    <a:pt x="100070" y="38868"/>
                  </a:lnTo>
                  <a:lnTo>
                    <a:pt x="66478" y="66660"/>
                  </a:lnTo>
                  <a:lnTo>
                    <a:pt x="38762" y="100345"/>
                  </a:lnTo>
                  <a:lnTo>
                    <a:pt x="17835" y="139008"/>
                  </a:lnTo>
                  <a:lnTo>
                    <a:pt x="4611" y="181734"/>
                  </a:lnTo>
                  <a:lnTo>
                    <a:pt x="0" y="227609"/>
                  </a:lnTo>
                  <a:lnTo>
                    <a:pt x="4611" y="273427"/>
                  </a:lnTo>
                  <a:lnTo>
                    <a:pt x="17835" y="316003"/>
                  </a:lnTo>
                  <a:lnTo>
                    <a:pt x="38762" y="354455"/>
                  </a:lnTo>
                  <a:lnTo>
                    <a:pt x="66478" y="387897"/>
                  </a:lnTo>
                  <a:lnTo>
                    <a:pt x="100070" y="415446"/>
                  </a:lnTo>
                  <a:lnTo>
                    <a:pt x="138628" y="436219"/>
                  </a:lnTo>
                  <a:lnTo>
                    <a:pt x="181237" y="449331"/>
                  </a:lnTo>
                  <a:lnTo>
                    <a:pt x="226987" y="453897"/>
                  </a:lnTo>
                  <a:lnTo>
                    <a:pt x="271608" y="449513"/>
                  </a:lnTo>
                  <a:lnTo>
                    <a:pt x="313755" y="436692"/>
                  </a:lnTo>
                  <a:lnTo>
                    <a:pt x="352436" y="415932"/>
                  </a:lnTo>
                  <a:lnTo>
                    <a:pt x="386664" y="387730"/>
                  </a:lnTo>
                  <a:lnTo>
                    <a:pt x="415551" y="353223"/>
                  </a:lnTo>
                  <a:lnTo>
                    <a:pt x="436643" y="314123"/>
                  </a:lnTo>
                  <a:lnTo>
                    <a:pt x="449570" y="271796"/>
                  </a:lnTo>
                  <a:lnTo>
                    <a:pt x="453961" y="227609"/>
                  </a:lnTo>
                  <a:lnTo>
                    <a:pt x="449350" y="181734"/>
                  </a:lnTo>
                  <a:lnTo>
                    <a:pt x="436125" y="139008"/>
                  </a:lnTo>
                  <a:lnTo>
                    <a:pt x="415199" y="100345"/>
                  </a:lnTo>
                  <a:lnTo>
                    <a:pt x="387484" y="66660"/>
                  </a:lnTo>
                  <a:lnTo>
                    <a:pt x="353893" y="38868"/>
                  </a:lnTo>
                  <a:lnTo>
                    <a:pt x="315338" y="17884"/>
                  </a:lnTo>
                  <a:lnTo>
                    <a:pt x="272732" y="4623"/>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8" name="object 144">
              <a:extLst>
                <a:ext uri="{FF2B5EF4-FFF2-40B4-BE49-F238E27FC236}">
                  <a16:creationId xmlns:a16="http://schemas.microsoft.com/office/drawing/2014/main" id="{05B95CDA-E7F1-4BDD-97B7-D6CDFA5FC998}"/>
                </a:ext>
              </a:extLst>
            </p:cNvPr>
            <p:cNvSpPr/>
            <p:nvPr/>
          </p:nvSpPr>
          <p:spPr>
            <a:xfrm>
              <a:off x="5730082" y="5334375"/>
              <a:ext cx="351160" cy="351160"/>
            </a:xfrm>
            <a:custGeom>
              <a:avLst/>
              <a:gdLst/>
              <a:ahLst/>
              <a:cxnLst/>
              <a:rect l="l" t="t" r="r" b="b"/>
              <a:pathLst>
                <a:path w="454025" h="454025">
                  <a:moveTo>
                    <a:pt x="226981" y="0"/>
                  </a:moveTo>
                  <a:lnTo>
                    <a:pt x="272728" y="4623"/>
                  </a:lnTo>
                  <a:lnTo>
                    <a:pt x="315336" y="17885"/>
                  </a:lnTo>
                  <a:lnTo>
                    <a:pt x="353892" y="38870"/>
                  </a:lnTo>
                  <a:lnTo>
                    <a:pt x="387484" y="66662"/>
                  </a:lnTo>
                  <a:lnTo>
                    <a:pt x="415199" y="100348"/>
                  </a:lnTo>
                  <a:lnTo>
                    <a:pt x="436126" y="139011"/>
                  </a:lnTo>
                  <a:lnTo>
                    <a:pt x="449350" y="181737"/>
                  </a:lnTo>
                  <a:lnTo>
                    <a:pt x="453962" y="227612"/>
                  </a:lnTo>
                  <a:lnTo>
                    <a:pt x="449570" y="271799"/>
                  </a:lnTo>
                  <a:lnTo>
                    <a:pt x="436641" y="314124"/>
                  </a:lnTo>
                  <a:lnTo>
                    <a:pt x="415547" y="353225"/>
                  </a:lnTo>
                  <a:lnTo>
                    <a:pt x="386659" y="387734"/>
                  </a:lnTo>
                  <a:lnTo>
                    <a:pt x="352430" y="415938"/>
                  </a:lnTo>
                  <a:lnTo>
                    <a:pt x="313748" y="436698"/>
                  </a:lnTo>
                  <a:lnTo>
                    <a:pt x="271601" y="449517"/>
                  </a:lnTo>
                  <a:lnTo>
                    <a:pt x="226981" y="453901"/>
                  </a:lnTo>
                  <a:lnTo>
                    <a:pt x="181233" y="449334"/>
                  </a:lnTo>
                  <a:lnTo>
                    <a:pt x="138625" y="436222"/>
                  </a:lnTo>
                  <a:lnTo>
                    <a:pt x="100069" y="415449"/>
                  </a:lnTo>
                  <a:lnTo>
                    <a:pt x="66477" y="387900"/>
                  </a:lnTo>
                  <a:lnTo>
                    <a:pt x="38762" y="354457"/>
                  </a:lnTo>
                  <a:lnTo>
                    <a:pt x="17835" y="316006"/>
                  </a:lnTo>
                  <a:lnTo>
                    <a:pt x="4611" y="273429"/>
                  </a:lnTo>
                  <a:lnTo>
                    <a:pt x="0" y="227612"/>
                  </a:lnTo>
                  <a:lnTo>
                    <a:pt x="4611" y="181737"/>
                  </a:lnTo>
                  <a:lnTo>
                    <a:pt x="17835" y="139011"/>
                  </a:lnTo>
                  <a:lnTo>
                    <a:pt x="38762" y="100348"/>
                  </a:lnTo>
                  <a:lnTo>
                    <a:pt x="66477" y="66662"/>
                  </a:lnTo>
                  <a:lnTo>
                    <a:pt x="100069" y="38870"/>
                  </a:lnTo>
                  <a:lnTo>
                    <a:pt x="138625" y="17885"/>
                  </a:lnTo>
                  <a:lnTo>
                    <a:pt x="181233" y="4623"/>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9" name="object 145">
              <a:extLst>
                <a:ext uri="{FF2B5EF4-FFF2-40B4-BE49-F238E27FC236}">
                  <a16:creationId xmlns:a16="http://schemas.microsoft.com/office/drawing/2014/main" id="{311BB7EC-175B-4D73-A5DC-427CDA0EFB24}"/>
                </a:ext>
              </a:extLst>
            </p:cNvPr>
            <p:cNvSpPr/>
            <p:nvPr/>
          </p:nvSpPr>
          <p:spPr>
            <a:xfrm>
              <a:off x="5466766" y="4507365"/>
              <a:ext cx="351160" cy="351160"/>
            </a:xfrm>
            <a:custGeom>
              <a:avLst/>
              <a:gdLst/>
              <a:ahLst/>
              <a:cxnLst/>
              <a:rect l="l" t="t" r="r" b="b"/>
              <a:pathLst>
                <a:path w="454025" h="454025">
                  <a:moveTo>
                    <a:pt x="226987" y="0"/>
                  </a:moveTo>
                  <a:lnTo>
                    <a:pt x="181237" y="4566"/>
                  </a:lnTo>
                  <a:lnTo>
                    <a:pt x="138628" y="17678"/>
                  </a:lnTo>
                  <a:lnTo>
                    <a:pt x="100070" y="38451"/>
                  </a:lnTo>
                  <a:lnTo>
                    <a:pt x="66478" y="66000"/>
                  </a:lnTo>
                  <a:lnTo>
                    <a:pt x="38762" y="99442"/>
                  </a:lnTo>
                  <a:lnTo>
                    <a:pt x="17835" y="137894"/>
                  </a:lnTo>
                  <a:lnTo>
                    <a:pt x="4611" y="180470"/>
                  </a:lnTo>
                  <a:lnTo>
                    <a:pt x="0" y="226288"/>
                  </a:lnTo>
                  <a:lnTo>
                    <a:pt x="4611" y="272163"/>
                  </a:lnTo>
                  <a:lnTo>
                    <a:pt x="17835" y="314891"/>
                  </a:lnTo>
                  <a:lnTo>
                    <a:pt x="38762" y="353556"/>
                  </a:lnTo>
                  <a:lnTo>
                    <a:pt x="66478" y="387243"/>
                  </a:lnTo>
                  <a:lnTo>
                    <a:pt x="100070" y="415037"/>
                  </a:lnTo>
                  <a:lnTo>
                    <a:pt x="138628" y="436023"/>
                  </a:lnTo>
                  <a:lnTo>
                    <a:pt x="181237" y="449286"/>
                  </a:lnTo>
                  <a:lnTo>
                    <a:pt x="226987" y="453910"/>
                  </a:lnTo>
                  <a:lnTo>
                    <a:pt x="272732" y="449286"/>
                  </a:lnTo>
                  <a:lnTo>
                    <a:pt x="315340" y="436023"/>
                  </a:lnTo>
                  <a:lnTo>
                    <a:pt x="353897" y="415037"/>
                  </a:lnTo>
                  <a:lnTo>
                    <a:pt x="387491" y="387243"/>
                  </a:lnTo>
                  <a:lnTo>
                    <a:pt x="415208" y="353556"/>
                  </a:lnTo>
                  <a:lnTo>
                    <a:pt x="436136" y="314891"/>
                  </a:lnTo>
                  <a:lnTo>
                    <a:pt x="449362" y="272163"/>
                  </a:lnTo>
                  <a:lnTo>
                    <a:pt x="453974" y="226288"/>
                  </a:lnTo>
                  <a:lnTo>
                    <a:pt x="449580" y="182102"/>
                  </a:lnTo>
                  <a:lnTo>
                    <a:pt x="436649" y="139779"/>
                  </a:lnTo>
                  <a:lnTo>
                    <a:pt x="415553" y="100680"/>
                  </a:lnTo>
                  <a:lnTo>
                    <a:pt x="386664" y="66166"/>
                  </a:lnTo>
                  <a:lnTo>
                    <a:pt x="352436" y="37965"/>
                  </a:lnTo>
                  <a:lnTo>
                    <a:pt x="313755" y="17205"/>
                  </a:lnTo>
                  <a:lnTo>
                    <a:pt x="271608" y="4384"/>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0" name="object 146">
              <a:extLst>
                <a:ext uri="{FF2B5EF4-FFF2-40B4-BE49-F238E27FC236}">
                  <a16:creationId xmlns:a16="http://schemas.microsoft.com/office/drawing/2014/main" id="{1C70718B-44F5-43A5-B735-62C7125A1F48}"/>
                </a:ext>
              </a:extLst>
            </p:cNvPr>
            <p:cNvSpPr/>
            <p:nvPr/>
          </p:nvSpPr>
          <p:spPr>
            <a:xfrm>
              <a:off x="5466749" y="4507378"/>
              <a:ext cx="351160" cy="351160"/>
            </a:xfrm>
            <a:custGeom>
              <a:avLst/>
              <a:gdLst/>
              <a:ahLst/>
              <a:cxnLst/>
              <a:rect l="l" t="t" r="r" b="b"/>
              <a:pathLst>
                <a:path w="454025" h="454025">
                  <a:moveTo>
                    <a:pt x="226981" y="453901"/>
                  </a:moveTo>
                  <a:lnTo>
                    <a:pt x="272728" y="449277"/>
                  </a:lnTo>
                  <a:lnTo>
                    <a:pt x="315336" y="436015"/>
                  </a:lnTo>
                  <a:lnTo>
                    <a:pt x="353892" y="415031"/>
                  </a:lnTo>
                  <a:lnTo>
                    <a:pt x="387484" y="387238"/>
                  </a:lnTo>
                  <a:lnTo>
                    <a:pt x="415199" y="353553"/>
                  </a:lnTo>
                  <a:lnTo>
                    <a:pt x="436126" y="314889"/>
                  </a:lnTo>
                  <a:lnTo>
                    <a:pt x="449350" y="272163"/>
                  </a:lnTo>
                  <a:lnTo>
                    <a:pt x="453962" y="226288"/>
                  </a:lnTo>
                  <a:lnTo>
                    <a:pt x="449570" y="182102"/>
                  </a:lnTo>
                  <a:lnTo>
                    <a:pt x="436641" y="139776"/>
                  </a:lnTo>
                  <a:lnTo>
                    <a:pt x="415547" y="100676"/>
                  </a:lnTo>
                  <a:lnTo>
                    <a:pt x="386659" y="66166"/>
                  </a:lnTo>
                  <a:lnTo>
                    <a:pt x="352430" y="37962"/>
                  </a:lnTo>
                  <a:lnTo>
                    <a:pt x="313748" y="17203"/>
                  </a:lnTo>
                  <a:lnTo>
                    <a:pt x="271601" y="4383"/>
                  </a:lnTo>
                  <a:lnTo>
                    <a:pt x="226981" y="0"/>
                  </a:lnTo>
                  <a:lnTo>
                    <a:pt x="181233" y="4567"/>
                  </a:lnTo>
                  <a:lnTo>
                    <a:pt x="138625" y="17678"/>
                  </a:lnTo>
                  <a:lnTo>
                    <a:pt x="100069" y="38451"/>
                  </a:lnTo>
                  <a:lnTo>
                    <a:pt x="66477" y="66000"/>
                  </a:lnTo>
                  <a:lnTo>
                    <a:pt x="38762" y="99443"/>
                  </a:lnTo>
                  <a:lnTo>
                    <a:pt x="17835" y="137894"/>
                  </a:lnTo>
                  <a:lnTo>
                    <a:pt x="4611" y="180471"/>
                  </a:lnTo>
                  <a:lnTo>
                    <a:pt x="0" y="226288"/>
                  </a:lnTo>
                  <a:lnTo>
                    <a:pt x="4611" y="272163"/>
                  </a:lnTo>
                  <a:lnTo>
                    <a:pt x="17835" y="314889"/>
                  </a:lnTo>
                  <a:lnTo>
                    <a:pt x="38762" y="353553"/>
                  </a:lnTo>
                  <a:lnTo>
                    <a:pt x="66477" y="387238"/>
                  </a:lnTo>
                  <a:lnTo>
                    <a:pt x="100069" y="415031"/>
                  </a:lnTo>
                  <a:lnTo>
                    <a:pt x="138625" y="436015"/>
                  </a:lnTo>
                  <a:lnTo>
                    <a:pt x="181233" y="449277"/>
                  </a:lnTo>
                  <a:lnTo>
                    <a:pt x="226981" y="453901"/>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1" name="object 147">
              <a:extLst>
                <a:ext uri="{FF2B5EF4-FFF2-40B4-BE49-F238E27FC236}">
                  <a16:creationId xmlns:a16="http://schemas.microsoft.com/office/drawing/2014/main" id="{0F628EBF-591C-4157-9F2B-612A1676CB48}"/>
                </a:ext>
              </a:extLst>
            </p:cNvPr>
            <p:cNvSpPr/>
            <p:nvPr/>
          </p:nvSpPr>
          <p:spPr>
            <a:xfrm>
              <a:off x="5702524" y="3948542"/>
              <a:ext cx="893371" cy="523056"/>
            </a:xfrm>
            <a:custGeom>
              <a:avLst/>
              <a:gdLst/>
              <a:ahLst/>
              <a:cxnLst/>
              <a:rect l="l" t="t" r="r" b="b"/>
              <a:pathLst>
                <a:path w="1155065" h="676275">
                  <a:moveTo>
                    <a:pt x="0" y="676220"/>
                  </a:moveTo>
                  <a:lnTo>
                    <a:pt x="0" y="676220"/>
                  </a:lnTo>
                  <a:lnTo>
                    <a:pt x="1154699" y="0"/>
                  </a:lnTo>
                </a:path>
              </a:pathLst>
            </a:custGeom>
            <a:ln w="26447">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2" name="object 148">
              <a:extLst>
                <a:ext uri="{FF2B5EF4-FFF2-40B4-BE49-F238E27FC236}">
                  <a16:creationId xmlns:a16="http://schemas.microsoft.com/office/drawing/2014/main" id="{4D05B04F-9E8A-4EC7-B59F-411617082B02}"/>
                </a:ext>
              </a:extLst>
            </p:cNvPr>
            <p:cNvSpPr/>
            <p:nvPr/>
          </p:nvSpPr>
          <p:spPr>
            <a:xfrm>
              <a:off x="5667844" y="4439815"/>
              <a:ext cx="66794" cy="52551"/>
            </a:xfrm>
            <a:custGeom>
              <a:avLst/>
              <a:gdLst/>
              <a:ahLst/>
              <a:cxnLst/>
              <a:rect l="l" t="t" r="r" b="b"/>
              <a:pathLst>
                <a:path w="86359" h="67945">
                  <a:moveTo>
                    <a:pt x="55422" y="0"/>
                  </a:moveTo>
                  <a:lnTo>
                    <a:pt x="0" y="67487"/>
                  </a:lnTo>
                  <a:lnTo>
                    <a:pt x="85775" y="51612"/>
                  </a:lnTo>
                  <a:lnTo>
                    <a:pt x="44869" y="41033"/>
                  </a:lnTo>
                  <a:lnTo>
                    <a:pt x="5542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3" name="object 149">
              <a:extLst>
                <a:ext uri="{FF2B5EF4-FFF2-40B4-BE49-F238E27FC236}">
                  <a16:creationId xmlns:a16="http://schemas.microsoft.com/office/drawing/2014/main" id="{8EE264C4-A2F2-4661-8ED7-6BB51C623483}"/>
                </a:ext>
              </a:extLst>
            </p:cNvPr>
            <p:cNvSpPr/>
            <p:nvPr/>
          </p:nvSpPr>
          <p:spPr>
            <a:xfrm>
              <a:off x="5667820" y="4439827"/>
              <a:ext cx="66794" cy="52551"/>
            </a:xfrm>
            <a:custGeom>
              <a:avLst/>
              <a:gdLst/>
              <a:ahLst/>
              <a:cxnLst/>
              <a:rect l="l" t="t" r="r" b="b"/>
              <a:pathLst>
                <a:path w="86359" h="67945">
                  <a:moveTo>
                    <a:pt x="44868" y="41023"/>
                  </a:moveTo>
                  <a:lnTo>
                    <a:pt x="55425" y="0"/>
                  </a:lnTo>
                  <a:lnTo>
                    <a:pt x="0" y="67489"/>
                  </a:lnTo>
                  <a:lnTo>
                    <a:pt x="85777" y="51609"/>
                  </a:lnTo>
                  <a:lnTo>
                    <a:pt x="44868" y="41023"/>
                  </a:lnTo>
                  <a:close/>
                </a:path>
              </a:pathLst>
            </a:custGeom>
            <a:ln w="2643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4" name="object 150">
              <a:extLst>
                <a:ext uri="{FF2B5EF4-FFF2-40B4-BE49-F238E27FC236}">
                  <a16:creationId xmlns:a16="http://schemas.microsoft.com/office/drawing/2014/main" id="{DEECC538-3EDA-4016-8038-CA1F3A09FE08}"/>
                </a:ext>
              </a:extLst>
            </p:cNvPr>
            <p:cNvSpPr/>
            <p:nvPr/>
          </p:nvSpPr>
          <p:spPr>
            <a:xfrm>
              <a:off x="5424901" y="3949565"/>
              <a:ext cx="192033" cy="492606"/>
            </a:xfrm>
            <a:custGeom>
              <a:avLst/>
              <a:gdLst/>
              <a:ahLst/>
              <a:cxnLst/>
              <a:rect l="l" t="t" r="r" b="b"/>
              <a:pathLst>
                <a:path w="248284" h="636904">
                  <a:moveTo>
                    <a:pt x="248095" y="636520"/>
                  </a:moveTo>
                  <a:lnTo>
                    <a:pt x="248095" y="636520"/>
                  </a:lnTo>
                  <a:lnTo>
                    <a:pt x="0" y="0"/>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5" name="object 151">
              <a:extLst>
                <a:ext uri="{FF2B5EF4-FFF2-40B4-BE49-F238E27FC236}">
                  <a16:creationId xmlns:a16="http://schemas.microsoft.com/office/drawing/2014/main" id="{57EBCB6A-5F50-4DC2-AE74-BE02DAFCDAB5}"/>
                </a:ext>
              </a:extLst>
            </p:cNvPr>
            <p:cNvSpPr/>
            <p:nvPr/>
          </p:nvSpPr>
          <p:spPr>
            <a:xfrm>
              <a:off x="5587210" y="4412183"/>
              <a:ext cx="44202" cy="66794"/>
            </a:xfrm>
            <a:custGeom>
              <a:avLst/>
              <a:gdLst/>
              <a:ahLst/>
              <a:cxnLst/>
              <a:rect l="l" t="t" r="r" b="b"/>
              <a:pathLst>
                <a:path w="57150" h="86360">
                  <a:moveTo>
                    <a:pt x="0" y="21170"/>
                  </a:moveTo>
                  <a:lnTo>
                    <a:pt x="56743" y="86017"/>
                  </a:lnTo>
                  <a:lnTo>
                    <a:pt x="56012" y="38379"/>
                  </a:lnTo>
                  <a:lnTo>
                    <a:pt x="38265" y="38379"/>
                  </a:lnTo>
                  <a:lnTo>
                    <a:pt x="0" y="21170"/>
                  </a:lnTo>
                  <a:close/>
                </a:path>
                <a:path w="57150" h="86360">
                  <a:moveTo>
                    <a:pt x="55422" y="0"/>
                  </a:moveTo>
                  <a:lnTo>
                    <a:pt x="38265" y="38379"/>
                  </a:lnTo>
                  <a:lnTo>
                    <a:pt x="56012" y="38379"/>
                  </a:lnTo>
                  <a:lnTo>
                    <a:pt x="5542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6" name="object 152">
              <a:extLst>
                <a:ext uri="{FF2B5EF4-FFF2-40B4-BE49-F238E27FC236}">
                  <a16:creationId xmlns:a16="http://schemas.microsoft.com/office/drawing/2014/main" id="{ECC5E552-AA27-4EEB-B7A5-57A3594EC13B}"/>
                </a:ext>
              </a:extLst>
            </p:cNvPr>
            <p:cNvSpPr/>
            <p:nvPr/>
          </p:nvSpPr>
          <p:spPr>
            <a:xfrm>
              <a:off x="5587188" y="4412192"/>
              <a:ext cx="44202" cy="66794"/>
            </a:xfrm>
            <a:custGeom>
              <a:avLst/>
              <a:gdLst/>
              <a:ahLst/>
              <a:cxnLst/>
              <a:rect l="l" t="t" r="r" b="b"/>
              <a:pathLst>
                <a:path w="57150" h="86360">
                  <a:moveTo>
                    <a:pt x="38270" y="38376"/>
                  </a:moveTo>
                  <a:lnTo>
                    <a:pt x="0" y="21173"/>
                  </a:lnTo>
                  <a:lnTo>
                    <a:pt x="56745" y="86016"/>
                  </a:lnTo>
                  <a:lnTo>
                    <a:pt x="55425" y="0"/>
                  </a:lnTo>
                  <a:lnTo>
                    <a:pt x="38270" y="38376"/>
                  </a:lnTo>
                  <a:close/>
                </a:path>
              </a:pathLst>
            </a:custGeom>
            <a:ln w="2641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7" name="object 153">
              <a:extLst>
                <a:ext uri="{FF2B5EF4-FFF2-40B4-BE49-F238E27FC236}">
                  <a16:creationId xmlns:a16="http://schemas.microsoft.com/office/drawing/2014/main" id="{1645FC38-8D4B-4F7C-A91D-FD3987330A54}"/>
                </a:ext>
              </a:extLst>
            </p:cNvPr>
            <p:cNvSpPr/>
            <p:nvPr/>
          </p:nvSpPr>
          <p:spPr>
            <a:xfrm>
              <a:off x="5642305" y="4858443"/>
              <a:ext cx="793179" cy="442511"/>
            </a:xfrm>
            <a:custGeom>
              <a:avLst/>
              <a:gdLst/>
              <a:ahLst/>
              <a:cxnLst/>
              <a:rect l="l" t="t" r="r" b="b"/>
              <a:pathLst>
                <a:path w="1025525" h="572134">
                  <a:moveTo>
                    <a:pt x="0" y="0"/>
                  </a:moveTo>
                  <a:lnTo>
                    <a:pt x="0" y="0"/>
                  </a:lnTo>
                  <a:lnTo>
                    <a:pt x="1025373" y="571677"/>
                  </a:lnTo>
                </a:path>
              </a:pathLst>
            </a:custGeom>
            <a:ln w="2644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8" name="object 154">
              <a:extLst>
                <a:ext uri="{FF2B5EF4-FFF2-40B4-BE49-F238E27FC236}">
                  <a16:creationId xmlns:a16="http://schemas.microsoft.com/office/drawing/2014/main" id="{70DFA60E-6D8B-4570-A982-CD16C0A36705}"/>
                </a:ext>
              </a:extLst>
            </p:cNvPr>
            <p:cNvSpPr/>
            <p:nvPr/>
          </p:nvSpPr>
          <p:spPr>
            <a:xfrm>
              <a:off x="6403749" y="5268857"/>
              <a:ext cx="66794" cy="51569"/>
            </a:xfrm>
            <a:custGeom>
              <a:avLst/>
              <a:gdLst/>
              <a:ahLst/>
              <a:cxnLst/>
              <a:rect l="l" t="t" r="r" b="b"/>
              <a:pathLst>
                <a:path w="86359" h="66675">
                  <a:moveTo>
                    <a:pt x="29032" y="0"/>
                  </a:moveTo>
                  <a:lnTo>
                    <a:pt x="40906" y="41021"/>
                  </a:lnTo>
                  <a:lnTo>
                    <a:pt x="0" y="52933"/>
                  </a:lnTo>
                  <a:lnTo>
                    <a:pt x="85775" y="66167"/>
                  </a:lnTo>
                  <a:lnTo>
                    <a:pt x="2903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9" name="object 155">
              <a:extLst>
                <a:ext uri="{FF2B5EF4-FFF2-40B4-BE49-F238E27FC236}">
                  <a16:creationId xmlns:a16="http://schemas.microsoft.com/office/drawing/2014/main" id="{CF7247EF-3398-4915-A7E4-98D05131930F}"/>
                </a:ext>
              </a:extLst>
            </p:cNvPr>
            <p:cNvSpPr/>
            <p:nvPr/>
          </p:nvSpPr>
          <p:spPr>
            <a:xfrm>
              <a:off x="6403725" y="5268871"/>
              <a:ext cx="66794" cy="51569"/>
            </a:xfrm>
            <a:custGeom>
              <a:avLst/>
              <a:gdLst/>
              <a:ahLst/>
              <a:cxnLst/>
              <a:rect l="l" t="t" r="r" b="b"/>
              <a:pathLst>
                <a:path w="86359" h="66675">
                  <a:moveTo>
                    <a:pt x="40909" y="41023"/>
                  </a:moveTo>
                  <a:lnTo>
                    <a:pt x="0" y="52933"/>
                  </a:lnTo>
                  <a:lnTo>
                    <a:pt x="85777" y="66166"/>
                  </a:lnTo>
                  <a:lnTo>
                    <a:pt x="29032" y="0"/>
                  </a:lnTo>
                  <a:lnTo>
                    <a:pt x="40909" y="41023"/>
                  </a:lnTo>
                  <a:close/>
                </a:path>
              </a:pathLst>
            </a:custGeom>
            <a:ln w="2643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0" name="object 156">
              <a:extLst>
                <a:ext uri="{FF2B5EF4-FFF2-40B4-BE49-F238E27FC236}">
                  <a16:creationId xmlns:a16="http://schemas.microsoft.com/office/drawing/2014/main" id="{7518137A-EB90-4733-9C81-DCA9E86FF7A3}"/>
                </a:ext>
              </a:extLst>
            </p:cNvPr>
            <p:cNvSpPr/>
            <p:nvPr/>
          </p:nvSpPr>
          <p:spPr>
            <a:xfrm>
              <a:off x="7238665" y="2524839"/>
              <a:ext cx="350178" cy="351160"/>
            </a:xfrm>
            <a:custGeom>
              <a:avLst/>
              <a:gdLst/>
              <a:ahLst/>
              <a:cxnLst/>
              <a:rect l="l" t="t" r="r" b="b"/>
              <a:pathLst>
                <a:path w="452754" h="454025">
                  <a:moveTo>
                    <a:pt x="226987" y="0"/>
                  </a:moveTo>
                  <a:lnTo>
                    <a:pt x="181237" y="4566"/>
                  </a:lnTo>
                  <a:lnTo>
                    <a:pt x="138628" y="17678"/>
                  </a:lnTo>
                  <a:lnTo>
                    <a:pt x="100070" y="38451"/>
                  </a:lnTo>
                  <a:lnTo>
                    <a:pt x="66478" y="66000"/>
                  </a:lnTo>
                  <a:lnTo>
                    <a:pt x="38762" y="99442"/>
                  </a:lnTo>
                  <a:lnTo>
                    <a:pt x="17835" y="137894"/>
                  </a:lnTo>
                  <a:lnTo>
                    <a:pt x="4611" y="180470"/>
                  </a:lnTo>
                  <a:lnTo>
                    <a:pt x="0" y="226288"/>
                  </a:lnTo>
                  <a:lnTo>
                    <a:pt x="4611" y="272159"/>
                  </a:lnTo>
                  <a:lnTo>
                    <a:pt x="17835" y="314884"/>
                  </a:lnTo>
                  <a:lnTo>
                    <a:pt x="38762" y="353546"/>
                  </a:lnTo>
                  <a:lnTo>
                    <a:pt x="66478" y="387232"/>
                  </a:lnTo>
                  <a:lnTo>
                    <a:pt x="100070" y="415025"/>
                  </a:lnTo>
                  <a:lnTo>
                    <a:pt x="138628" y="436011"/>
                  </a:lnTo>
                  <a:lnTo>
                    <a:pt x="181237" y="449273"/>
                  </a:lnTo>
                  <a:lnTo>
                    <a:pt x="226987" y="453898"/>
                  </a:lnTo>
                  <a:lnTo>
                    <a:pt x="271046" y="449513"/>
                  </a:lnTo>
                  <a:lnTo>
                    <a:pt x="313255" y="436692"/>
                  </a:lnTo>
                  <a:lnTo>
                    <a:pt x="352249" y="415932"/>
                  </a:lnTo>
                  <a:lnTo>
                    <a:pt x="386664" y="387731"/>
                  </a:lnTo>
                  <a:lnTo>
                    <a:pt x="414787" y="352640"/>
                  </a:lnTo>
                  <a:lnTo>
                    <a:pt x="435487" y="313458"/>
                  </a:lnTo>
                  <a:lnTo>
                    <a:pt x="448270" y="271052"/>
                  </a:lnTo>
                  <a:lnTo>
                    <a:pt x="452640" y="226288"/>
                  </a:lnTo>
                  <a:lnTo>
                    <a:pt x="448086" y="180470"/>
                  </a:lnTo>
                  <a:lnTo>
                    <a:pt x="435011" y="137894"/>
                  </a:lnTo>
                  <a:lnTo>
                    <a:pt x="414296" y="99442"/>
                  </a:lnTo>
                  <a:lnTo>
                    <a:pt x="386824" y="66000"/>
                  </a:lnTo>
                  <a:lnTo>
                    <a:pt x="353475" y="38451"/>
                  </a:lnTo>
                  <a:lnTo>
                    <a:pt x="315132" y="17678"/>
                  </a:lnTo>
                  <a:lnTo>
                    <a:pt x="272675" y="4566"/>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1" name="object 157">
              <a:extLst>
                <a:ext uri="{FF2B5EF4-FFF2-40B4-BE49-F238E27FC236}">
                  <a16:creationId xmlns:a16="http://schemas.microsoft.com/office/drawing/2014/main" id="{F1E2D3A2-2F25-45CA-8584-37EAC279FABD}"/>
                </a:ext>
              </a:extLst>
            </p:cNvPr>
            <p:cNvSpPr/>
            <p:nvPr/>
          </p:nvSpPr>
          <p:spPr>
            <a:xfrm>
              <a:off x="7238635" y="2524837"/>
              <a:ext cx="350178" cy="351160"/>
            </a:xfrm>
            <a:custGeom>
              <a:avLst/>
              <a:gdLst/>
              <a:ahLst/>
              <a:cxnLst/>
              <a:rect l="l" t="t" r="r" b="b"/>
              <a:pathLst>
                <a:path w="452754" h="454025">
                  <a:moveTo>
                    <a:pt x="226981" y="0"/>
                  </a:moveTo>
                  <a:lnTo>
                    <a:pt x="272671" y="4567"/>
                  </a:lnTo>
                  <a:lnTo>
                    <a:pt x="315129" y="17678"/>
                  </a:lnTo>
                  <a:lnTo>
                    <a:pt x="353474" y="38451"/>
                  </a:lnTo>
                  <a:lnTo>
                    <a:pt x="386824" y="66000"/>
                  </a:lnTo>
                  <a:lnTo>
                    <a:pt x="414297" y="99443"/>
                  </a:lnTo>
                  <a:lnTo>
                    <a:pt x="435012" y="137894"/>
                  </a:lnTo>
                  <a:lnTo>
                    <a:pt x="448087" y="180471"/>
                  </a:lnTo>
                  <a:lnTo>
                    <a:pt x="452642" y="226288"/>
                  </a:lnTo>
                  <a:lnTo>
                    <a:pt x="448270" y="271054"/>
                  </a:lnTo>
                  <a:lnTo>
                    <a:pt x="435486" y="313463"/>
                  </a:lnTo>
                  <a:lnTo>
                    <a:pt x="414784" y="352646"/>
                  </a:lnTo>
                  <a:lnTo>
                    <a:pt x="386659" y="387734"/>
                  </a:lnTo>
                  <a:lnTo>
                    <a:pt x="352245" y="415938"/>
                  </a:lnTo>
                  <a:lnTo>
                    <a:pt x="313253" y="436698"/>
                  </a:lnTo>
                  <a:lnTo>
                    <a:pt x="271045" y="449517"/>
                  </a:lnTo>
                  <a:lnTo>
                    <a:pt x="226981" y="453901"/>
                  </a:lnTo>
                  <a:lnTo>
                    <a:pt x="181233" y="449277"/>
                  </a:lnTo>
                  <a:lnTo>
                    <a:pt x="138625" y="436015"/>
                  </a:lnTo>
                  <a:lnTo>
                    <a:pt x="100069" y="415031"/>
                  </a:lnTo>
                  <a:lnTo>
                    <a:pt x="66477" y="387238"/>
                  </a:lnTo>
                  <a:lnTo>
                    <a:pt x="38762" y="353553"/>
                  </a:lnTo>
                  <a:lnTo>
                    <a:pt x="17835" y="314889"/>
                  </a:lnTo>
                  <a:lnTo>
                    <a:pt x="4611" y="272163"/>
                  </a:lnTo>
                  <a:lnTo>
                    <a:pt x="0" y="226288"/>
                  </a:lnTo>
                  <a:lnTo>
                    <a:pt x="4611" y="180471"/>
                  </a:lnTo>
                  <a:lnTo>
                    <a:pt x="17835" y="137894"/>
                  </a:lnTo>
                  <a:lnTo>
                    <a:pt x="38762" y="99443"/>
                  </a:lnTo>
                  <a:lnTo>
                    <a:pt x="66477" y="66000"/>
                  </a:lnTo>
                  <a:lnTo>
                    <a:pt x="100069" y="38451"/>
                  </a:lnTo>
                  <a:lnTo>
                    <a:pt x="138625" y="17678"/>
                  </a:lnTo>
                  <a:lnTo>
                    <a:pt x="181233" y="4567"/>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2" name="object 158">
              <a:extLst>
                <a:ext uri="{FF2B5EF4-FFF2-40B4-BE49-F238E27FC236}">
                  <a16:creationId xmlns:a16="http://schemas.microsoft.com/office/drawing/2014/main" id="{93146112-B105-4DE9-935B-B9AF03549B23}"/>
                </a:ext>
              </a:extLst>
            </p:cNvPr>
            <p:cNvSpPr/>
            <p:nvPr/>
          </p:nvSpPr>
          <p:spPr>
            <a:xfrm>
              <a:off x="6647694" y="2524839"/>
              <a:ext cx="351160" cy="351160"/>
            </a:xfrm>
            <a:custGeom>
              <a:avLst/>
              <a:gdLst/>
              <a:ahLst/>
              <a:cxnLst/>
              <a:rect l="l" t="t" r="r" b="b"/>
              <a:pathLst>
                <a:path w="454025" h="454025">
                  <a:moveTo>
                    <a:pt x="226974" y="0"/>
                  </a:moveTo>
                  <a:lnTo>
                    <a:pt x="181229" y="4566"/>
                  </a:lnTo>
                  <a:lnTo>
                    <a:pt x="138622" y="17678"/>
                  </a:lnTo>
                  <a:lnTo>
                    <a:pt x="100067" y="38451"/>
                  </a:lnTo>
                  <a:lnTo>
                    <a:pt x="66476" y="66000"/>
                  </a:lnTo>
                  <a:lnTo>
                    <a:pt x="38761" y="99442"/>
                  </a:lnTo>
                  <a:lnTo>
                    <a:pt x="17835" y="137894"/>
                  </a:lnTo>
                  <a:lnTo>
                    <a:pt x="4611" y="180470"/>
                  </a:lnTo>
                  <a:lnTo>
                    <a:pt x="0" y="226288"/>
                  </a:lnTo>
                  <a:lnTo>
                    <a:pt x="4611" y="272159"/>
                  </a:lnTo>
                  <a:lnTo>
                    <a:pt x="17835" y="314884"/>
                  </a:lnTo>
                  <a:lnTo>
                    <a:pt x="38761" y="353546"/>
                  </a:lnTo>
                  <a:lnTo>
                    <a:pt x="66476" y="387232"/>
                  </a:lnTo>
                  <a:lnTo>
                    <a:pt x="100067" y="415025"/>
                  </a:lnTo>
                  <a:lnTo>
                    <a:pt x="138622" y="436011"/>
                  </a:lnTo>
                  <a:lnTo>
                    <a:pt x="181229" y="449273"/>
                  </a:lnTo>
                  <a:lnTo>
                    <a:pt x="226974" y="453898"/>
                  </a:lnTo>
                  <a:lnTo>
                    <a:pt x="271616" y="449513"/>
                  </a:lnTo>
                  <a:lnTo>
                    <a:pt x="313907" y="436692"/>
                  </a:lnTo>
                  <a:lnTo>
                    <a:pt x="352981" y="415932"/>
                  </a:lnTo>
                  <a:lnTo>
                    <a:pt x="387972" y="387731"/>
                  </a:lnTo>
                  <a:lnTo>
                    <a:pt x="416103" y="352640"/>
                  </a:lnTo>
                  <a:lnTo>
                    <a:pt x="436806" y="313458"/>
                  </a:lnTo>
                  <a:lnTo>
                    <a:pt x="449590" y="271052"/>
                  </a:lnTo>
                  <a:lnTo>
                    <a:pt x="453961" y="226288"/>
                  </a:lnTo>
                  <a:lnTo>
                    <a:pt x="449350" y="180470"/>
                  </a:lnTo>
                  <a:lnTo>
                    <a:pt x="436125" y="137894"/>
                  </a:lnTo>
                  <a:lnTo>
                    <a:pt x="415199" y="99442"/>
                  </a:lnTo>
                  <a:lnTo>
                    <a:pt x="387483" y="66000"/>
                  </a:lnTo>
                  <a:lnTo>
                    <a:pt x="353890" y="38451"/>
                  </a:lnTo>
                  <a:lnTo>
                    <a:pt x="315333" y="17678"/>
                  </a:lnTo>
                  <a:lnTo>
                    <a:pt x="272723" y="4566"/>
                  </a:lnTo>
                  <a:lnTo>
                    <a:pt x="226974"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3" name="object 159">
              <a:extLst>
                <a:ext uri="{FF2B5EF4-FFF2-40B4-BE49-F238E27FC236}">
                  <a16:creationId xmlns:a16="http://schemas.microsoft.com/office/drawing/2014/main" id="{2C6D9E0B-5C3B-4EB6-B74D-DB6B0309DBF7}"/>
                </a:ext>
              </a:extLst>
            </p:cNvPr>
            <p:cNvSpPr/>
            <p:nvPr/>
          </p:nvSpPr>
          <p:spPr>
            <a:xfrm>
              <a:off x="6648686" y="2524837"/>
              <a:ext cx="350178" cy="351160"/>
            </a:xfrm>
            <a:custGeom>
              <a:avLst/>
              <a:gdLst/>
              <a:ahLst/>
              <a:cxnLst/>
              <a:rect l="l" t="t" r="r" b="b"/>
              <a:pathLst>
                <a:path w="452754" h="454025">
                  <a:moveTo>
                    <a:pt x="225661" y="0"/>
                  </a:moveTo>
                  <a:lnTo>
                    <a:pt x="271408" y="4567"/>
                  </a:lnTo>
                  <a:lnTo>
                    <a:pt x="314016" y="17678"/>
                  </a:lnTo>
                  <a:lnTo>
                    <a:pt x="352572" y="38451"/>
                  </a:lnTo>
                  <a:lnTo>
                    <a:pt x="386164" y="66000"/>
                  </a:lnTo>
                  <a:lnTo>
                    <a:pt x="413880" y="99443"/>
                  </a:lnTo>
                  <a:lnTo>
                    <a:pt x="434806" y="137894"/>
                  </a:lnTo>
                  <a:lnTo>
                    <a:pt x="448031" y="180471"/>
                  </a:lnTo>
                  <a:lnTo>
                    <a:pt x="452642" y="226288"/>
                  </a:lnTo>
                  <a:lnTo>
                    <a:pt x="448270" y="271054"/>
                  </a:lnTo>
                  <a:lnTo>
                    <a:pt x="435486" y="313463"/>
                  </a:lnTo>
                  <a:lnTo>
                    <a:pt x="414784" y="352646"/>
                  </a:lnTo>
                  <a:lnTo>
                    <a:pt x="386659" y="387734"/>
                  </a:lnTo>
                  <a:lnTo>
                    <a:pt x="351667" y="415938"/>
                  </a:lnTo>
                  <a:lnTo>
                    <a:pt x="312593" y="436698"/>
                  </a:lnTo>
                  <a:lnTo>
                    <a:pt x="270302" y="449517"/>
                  </a:lnTo>
                  <a:lnTo>
                    <a:pt x="225661" y="453901"/>
                  </a:lnTo>
                  <a:lnTo>
                    <a:pt x="179970" y="449277"/>
                  </a:lnTo>
                  <a:lnTo>
                    <a:pt x="137512" y="436015"/>
                  </a:lnTo>
                  <a:lnTo>
                    <a:pt x="99167" y="415031"/>
                  </a:lnTo>
                  <a:lnTo>
                    <a:pt x="65817" y="387238"/>
                  </a:lnTo>
                  <a:lnTo>
                    <a:pt x="38344" y="353553"/>
                  </a:lnTo>
                  <a:lnTo>
                    <a:pt x="17629" y="314889"/>
                  </a:lnTo>
                  <a:lnTo>
                    <a:pt x="4554" y="272163"/>
                  </a:lnTo>
                  <a:lnTo>
                    <a:pt x="0" y="226288"/>
                  </a:lnTo>
                  <a:lnTo>
                    <a:pt x="4554" y="180471"/>
                  </a:lnTo>
                  <a:lnTo>
                    <a:pt x="17629" y="137894"/>
                  </a:lnTo>
                  <a:lnTo>
                    <a:pt x="38344" y="99443"/>
                  </a:lnTo>
                  <a:lnTo>
                    <a:pt x="65817" y="66000"/>
                  </a:lnTo>
                  <a:lnTo>
                    <a:pt x="99167" y="38451"/>
                  </a:lnTo>
                  <a:lnTo>
                    <a:pt x="137512" y="17678"/>
                  </a:lnTo>
                  <a:lnTo>
                    <a:pt x="179970" y="4567"/>
                  </a:lnTo>
                  <a:lnTo>
                    <a:pt x="22566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4" name="object 160">
              <a:extLst>
                <a:ext uri="{FF2B5EF4-FFF2-40B4-BE49-F238E27FC236}">
                  <a16:creationId xmlns:a16="http://schemas.microsoft.com/office/drawing/2014/main" id="{85E2D162-A9D9-42A3-A4C7-0CD9113C6C46}"/>
                </a:ext>
              </a:extLst>
            </p:cNvPr>
            <p:cNvSpPr/>
            <p:nvPr/>
          </p:nvSpPr>
          <p:spPr>
            <a:xfrm>
              <a:off x="6057735" y="2524839"/>
              <a:ext cx="350178" cy="351160"/>
            </a:xfrm>
            <a:custGeom>
              <a:avLst/>
              <a:gdLst/>
              <a:ahLst/>
              <a:cxnLst/>
              <a:rect l="l" t="t" r="r" b="b"/>
              <a:pathLst>
                <a:path w="452754" h="454025">
                  <a:moveTo>
                    <a:pt x="226987" y="0"/>
                  </a:moveTo>
                  <a:lnTo>
                    <a:pt x="181241" y="4566"/>
                  </a:lnTo>
                  <a:lnTo>
                    <a:pt x="138633" y="17678"/>
                  </a:lnTo>
                  <a:lnTo>
                    <a:pt x="100076" y="38451"/>
                  </a:lnTo>
                  <a:lnTo>
                    <a:pt x="66482" y="66000"/>
                  </a:lnTo>
                  <a:lnTo>
                    <a:pt x="38765" y="99442"/>
                  </a:lnTo>
                  <a:lnTo>
                    <a:pt x="17837" y="137894"/>
                  </a:lnTo>
                  <a:lnTo>
                    <a:pt x="4611" y="180470"/>
                  </a:lnTo>
                  <a:lnTo>
                    <a:pt x="0" y="226288"/>
                  </a:lnTo>
                  <a:lnTo>
                    <a:pt x="4611" y="272159"/>
                  </a:lnTo>
                  <a:lnTo>
                    <a:pt x="17837" y="314884"/>
                  </a:lnTo>
                  <a:lnTo>
                    <a:pt x="38765" y="353546"/>
                  </a:lnTo>
                  <a:lnTo>
                    <a:pt x="66482" y="387232"/>
                  </a:lnTo>
                  <a:lnTo>
                    <a:pt x="100076" y="415025"/>
                  </a:lnTo>
                  <a:lnTo>
                    <a:pt x="138633" y="436011"/>
                  </a:lnTo>
                  <a:lnTo>
                    <a:pt x="181241" y="449273"/>
                  </a:lnTo>
                  <a:lnTo>
                    <a:pt x="226987" y="453898"/>
                  </a:lnTo>
                  <a:lnTo>
                    <a:pt x="271051" y="449513"/>
                  </a:lnTo>
                  <a:lnTo>
                    <a:pt x="313259" y="436692"/>
                  </a:lnTo>
                  <a:lnTo>
                    <a:pt x="352250" y="415932"/>
                  </a:lnTo>
                  <a:lnTo>
                    <a:pt x="386664" y="387731"/>
                  </a:lnTo>
                  <a:lnTo>
                    <a:pt x="414789" y="352640"/>
                  </a:lnTo>
                  <a:lnTo>
                    <a:pt x="435494" y="313458"/>
                  </a:lnTo>
                  <a:lnTo>
                    <a:pt x="448280" y="271052"/>
                  </a:lnTo>
                  <a:lnTo>
                    <a:pt x="452653" y="226288"/>
                  </a:lnTo>
                  <a:lnTo>
                    <a:pt x="448044" y="180470"/>
                  </a:lnTo>
                  <a:lnTo>
                    <a:pt x="434838" y="137894"/>
                  </a:lnTo>
                  <a:lnTo>
                    <a:pt x="413960" y="99442"/>
                  </a:lnTo>
                  <a:lnTo>
                    <a:pt x="386340" y="66000"/>
                  </a:lnTo>
                  <a:lnTo>
                    <a:pt x="352905" y="38451"/>
                  </a:lnTo>
                  <a:lnTo>
                    <a:pt x="314582" y="17678"/>
                  </a:lnTo>
                  <a:lnTo>
                    <a:pt x="272300" y="4566"/>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5" name="object 161">
              <a:extLst>
                <a:ext uri="{FF2B5EF4-FFF2-40B4-BE49-F238E27FC236}">
                  <a16:creationId xmlns:a16="http://schemas.microsoft.com/office/drawing/2014/main" id="{7392ACC6-C3B4-4130-9BD5-6567904F157A}"/>
                </a:ext>
              </a:extLst>
            </p:cNvPr>
            <p:cNvSpPr/>
            <p:nvPr/>
          </p:nvSpPr>
          <p:spPr>
            <a:xfrm>
              <a:off x="6057717" y="2524837"/>
              <a:ext cx="350178" cy="351160"/>
            </a:xfrm>
            <a:custGeom>
              <a:avLst/>
              <a:gdLst/>
              <a:ahLst/>
              <a:cxnLst/>
              <a:rect l="l" t="t" r="r" b="b"/>
              <a:pathLst>
                <a:path w="452754" h="454025">
                  <a:moveTo>
                    <a:pt x="226981" y="0"/>
                  </a:moveTo>
                  <a:lnTo>
                    <a:pt x="272292" y="4567"/>
                  </a:lnTo>
                  <a:lnTo>
                    <a:pt x="314573" y="17678"/>
                  </a:lnTo>
                  <a:lnTo>
                    <a:pt x="352894" y="38451"/>
                  </a:lnTo>
                  <a:lnTo>
                    <a:pt x="386329" y="66000"/>
                  </a:lnTo>
                  <a:lnTo>
                    <a:pt x="413949" y="99443"/>
                  </a:lnTo>
                  <a:lnTo>
                    <a:pt x="434826" y="137894"/>
                  </a:lnTo>
                  <a:lnTo>
                    <a:pt x="448033" y="180471"/>
                  </a:lnTo>
                  <a:lnTo>
                    <a:pt x="452642" y="226288"/>
                  </a:lnTo>
                  <a:lnTo>
                    <a:pt x="448270" y="271054"/>
                  </a:lnTo>
                  <a:lnTo>
                    <a:pt x="435486" y="313463"/>
                  </a:lnTo>
                  <a:lnTo>
                    <a:pt x="414784" y="352646"/>
                  </a:lnTo>
                  <a:lnTo>
                    <a:pt x="386659" y="387734"/>
                  </a:lnTo>
                  <a:lnTo>
                    <a:pt x="352245" y="415938"/>
                  </a:lnTo>
                  <a:lnTo>
                    <a:pt x="313253" y="436698"/>
                  </a:lnTo>
                  <a:lnTo>
                    <a:pt x="271045" y="449517"/>
                  </a:lnTo>
                  <a:lnTo>
                    <a:pt x="226981" y="453901"/>
                  </a:lnTo>
                  <a:lnTo>
                    <a:pt x="181233" y="449277"/>
                  </a:lnTo>
                  <a:lnTo>
                    <a:pt x="138625" y="436015"/>
                  </a:lnTo>
                  <a:lnTo>
                    <a:pt x="100069" y="415031"/>
                  </a:lnTo>
                  <a:lnTo>
                    <a:pt x="66477" y="387238"/>
                  </a:lnTo>
                  <a:lnTo>
                    <a:pt x="38762" y="353553"/>
                  </a:lnTo>
                  <a:lnTo>
                    <a:pt x="17835" y="314889"/>
                  </a:lnTo>
                  <a:lnTo>
                    <a:pt x="4611" y="272163"/>
                  </a:lnTo>
                  <a:lnTo>
                    <a:pt x="0" y="226288"/>
                  </a:lnTo>
                  <a:lnTo>
                    <a:pt x="4611" y="180471"/>
                  </a:lnTo>
                  <a:lnTo>
                    <a:pt x="17835" y="137894"/>
                  </a:lnTo>
                  <a:lnTo>
                    <a:pt x="38762" y="99443"/>
                  </a:lnTo>
                  <a:lnTo>
                    <a:pt x="66477" y="66000"/>
                  </a:lnTo>
                  <a:lnTo>
                    <a:pt x="100069" y="38451"/>
                  </a:lnTo>
                  <a:lnTo>
                    <a:pt x="138625" y="17678"/>
                  </a:lnTo>
                  <a:lnTo>
                    <a:pt x="181233" y="4567"/>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6" name="object 162">
              <a:extLst>
                <a:ext uri="{FF2B5EF4-FFF2-40B4-BE49-F238E27FC236}">
                  <a16:creationId xmlns:a16="http://schemas.microsoft.com/office/drawing/2014/main" id="{91EF3FB9-998D-486A-818B-F1416AAA54F4}"/>
                </a:ext>
              </a:extLst>
            </p:cNvPr>
            <p:cNvSpPr/>
            <p:nvPr/>
          </p:nvSpPr>
          <p:spPr>
            <a:xfrm>
              <a:off x="5466766" y="2524839"/>
              <a:ext cx="351160" cy="351160"/>
            </a:xfrm>
            <a:custGeom>
              <a:avLst/>
              <a:gdLst/>
              <a:ahLst/>
              <a:cxnLst/>
              <a:rect l="l" t="t" r="r" b="b"/>
              <a:pathLst>
                <a:path w="454025" h="454025">
                  <a:moveTo>
                    <a:pt x="226987" y="0"/>
                  </a:moveTo>
                  <a:lnTo>
                    <a:pt x="181237" y="4566"/>
                  </a:lnTo>
                  <a:lnTo>
                    <a:pt x="138628" y="17678"/>
                  </a:lnTo>
                  <a:lnTo>
                    <a:pt x="100070" y="38451"/>
                  </a:lnTo>
                  <a:lnTo>
                    <a:pt x="66478" y="66000"/>
                  </a:lnTo>
                  <a:lnTo>
                    <a:pt x="38762" y="99442"/>
                  </a:lnTo>
                  <a:lnTo>
                    <a:pt x="17835" y="137894"/>
                  </a:lnTo>
                  <a:lnTo>
                    <a:pt x="4611" y="180470"/>
                  </a:lnTo>
                  <a:lnTo>
                    <a:pt x="0" y="226288"/>
                  </a:lnTo>
                  <a:lnTo>
                    <a:pt x="4611" y="272159"/>
                  </a:lnTo>
                  <a:lnTo>
                    <a:pt x="17835" y="314884"/>
                  </a:lnTo>
                  <a:lnTo>
                    <a:pt x="38762" y="353546"/>
                  </a:lnTo>
                  <a:lnTo>
                    <a:pt x="66478" y="387232"/>
                  </a:lnTo>
                  <a:lnTo>
                    <a:pt x="100070" y="415025"/>
                  </a:lnTo>
                  <a:lnTo>
                    <a:pt x="138628" y="436011"/>
                  </a:lnTo>
                  <a:lnTo>
                    <a:pt x="181237" y="449273"/>
                  </a:lnTo>
                  <a:lnTo>
                    <a:pt x="226987" y="453898"/>
                  </a:lnTo>
                  <a:lnTo>
                    <a:pt x="271608" y="449513"/>
                  </a:lnTo>
                  <a:lnTo>
                    <a:pt x="313755" y="436692"/>
                  </a:lnTo>
                  <a:lnTo>
                    <a:pt x="352436" y="415932"/>
                  </a:lnTo>
                  <a:lnTo>
                    <a:pt x="386664" y="387731"/>
                  </a:lnTo>
                  <a:lnTo>
                    <a:pt x="415553" y="352640"/>
                  </a:lnTo>
                  <a:lnTo>
                    <a:pt x="436649" y="313458"/>
                  </a:lnTo>
                  <a:lnTo>
                    <a:pt x="449580" y="271052"/>
                  </a:lnTo>
                  <a:lnTo>
                    <a:pt x="453974" y="226288"/>
                  </a:lnTo>
                  <a:lnTo>
                    <a:pt x="449362" y="180470"/>
                  </a:lnTo>
                  <a:lnTo>
                    <a:pt x="436136" y="137894"/>
                  </a:lnTo>
                  <a:lnTo>
                    <a:pt x="415208" y="99442"/>
                  </a:lnTo>
                  <a:lnTo>
                    <a:pt x="387491" y="66000"/>
                  </a:lnTo>
                  <a:lnTo>
                    <a:pt x="353897" y="38451"/>
                  </a:lnTo>
                  <a:lnTo>
                    <a:pt x="315340" y="17678"/>
                  </a:lnTo>
                  <a:lnTo>
                    <a:pt x="272732" y="4566"/>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7" name="object 163">
              <a:extLst>
                <a:ext uri="{FF2B5EF4-FFF2-40B4-BE49-F238E27FC236}">
                  <a16:creationId xmlns:a16="http://schemas.microsoft.com/office/drawing/2014/main" id="{0B72AB5D-FC4A-414F-9E56-9CE514DA5C7A}"/>
                </a:ext>
              </a:extLst>
            </p:cNvPr>
            <p:cNvSpPr/>
            <p:nvPr/>
          </p:nvSpPr>
          <p:spPr>
            <a:xfrm>
              <a:off x="5466749" y="2524837"/>
              <a:ext cx="351160" cy="351160"/>
            </a:xfrm>
            <a:custGeom>
              <a:avLst/>
              <a:gdLst/>
              <a:ahLst/>
              <a:cxnLst/>
              <a:rect l="l" t="t" r="r" b="b"/>
              <a:pathLst>
                <a:path w="454025" h="454025">
                  <a:moveTo>
                    <a:pt x="226981" y="0"/>
                  </a:moveTo>
                  <a:lnTo>
                    <a:pt x="272728" y="4567"/>
                  </a:lnTo>
                  <a:lnTo>
                    <a:pt x="315336" y="17678"/>
                  </a:lnTo>
                  <a:lnTo>
                    <a:pt x="353892" y="38451"/>
                  </a:lnTo>
                  <a:lnTo>
                    <a:pt x="387484" y="66000"/>
                  </a:lnTo>
                  <a:lnTo>
                    <a:pt x="415199" y="99443"/>
                  </a:lnTo>
                  <a:lnTo>
                    <a:pt x="436126" y="137894"/>
                  </a:lnTo>
                  <a:lnTo>
                    <a:pt x="449350" y="180471"/>
                  </a:lnTo>
                  <a:lnTo>
                    <a:pt x="453962" y="226288"/>
                  </a:lnTo>
                  <a:lnTo>
                    <a:pt x="449570" y="271054"/>
                  </a:lnTo>
                  <a:lnTo>
                    <a:pt x="436641" y="313463"/>
                  </a:lnTo>
                  <a:lnTo>
                    <a:pt x="415547" y="352646"/>
                  </a:lnTo>
                  <a:lnTo>
                    <a:pt x="386659" y="387734"/>
                  </a:lnTo>
                  <a:lnTo>
                    <a:pt x="352430" y="415938"/>
                  </a:lnTo>
                  <a:lnTo>
                    <a:pt x="313748" y="436698"/>
                  </a:lnTo>
                  <a:lnTo>
                    <a:pt x="271601" y="449517"/>
                  </a:lnTo>
                  <a:lnTo>
                    <a:pt x="226981" y="453901"/>
                  </a:lnTo>
                  <a:lnTo>
                    <a:pt x="181233" y="449277"/>
                  </a:lnTo>
                  <a:lnTo>
                    <a:pt x="138625" y="436015"/>
                  </a:lnTo>
                  <a:lnTo>
                    <a:pt x="100069" y="415031"/>
                  </a:lnTo>
                  <a:lnTo>
                    <a:pt x="66477" y="387238"/>
                  </a:lnTo>
                  <a:lnTo>
                    <a:pt x="38762" y="353553"/>
                  </a:lnTo>
                  <a:lnTo>
                    <a:pt x="17835" y="314889"/>
                  </a:lnTo>
                  <a:lnTo>
                    <a:pt x="4611" y="272163"/>
                  </a:lnTo>
                  <a:lnTo>
                    <a:pt x="0" y="226288"/>
                  </a:lnTo>
                  <a:lnTo>
                    <a:pt x="4611" y="180471"/>
                  </a:lnTo>
                  <a:lnTo>
                    <a:pt x="17835" y="137894"/>
                  </a:lnTo>
                  <a:lnTo>
                    <a:pt x="38762" y="99443"/>
                  </a:lnTo>
                  <a:lnTo>
                    <a:pt x="66477" y="66000"/>
                  </a:lnTo>
                  <a:lnTo>
                    <a:pt x="100069" y="38451"/>
                  </a:lnTo>
                  <a:lnTo>
                    <a:pt x="138625" y="17678"/>
                  </a:lnTo>
                  <a:lnTo>
                    <a:pt x="181233" y="4567"/>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8" name="object 164">
              <a:extLst>
                <a:ext uri="{FF2B5EF4-FFF2-40B4-BE49-F238E27FC236}">
                  <a16:creationId xmlns:a16="http://schemas.microsoft.com/office/drawing/2014/main" id="{1C25A65A-EFD5-45AA-8A20-ECFF7AA9A83B}"/>
                </a:ext>
              </a:extLst>
            </p:cNvPr>
            <p:cNvSpPr/>
            <p:nvPr/>
          </p:nvSpPr>
          <p:spPr>
            <a:xfrm>
              <a:off x="4876817" y="2524839"/>
              <a:ext cx="350178" cy="351160"/>
            </a:xfrm>
            <a:custGeom>
              <a:avLst/>
              <a:gdLst/>
              <a:ahLst/>
              <a:cxnLst/>
              <a:rect l="l" t="t" r="r" b="b"/>
              <a:pathLst>
                <a:path w="452754" h="454025">
                  <a:moveTo>
                    <a:pt x="225666" y="0"/>
                  </a:moveTo>
                  <a:lnTo>
                    <a:pt x="180352" y="4566"/>
                  </a:lnTo>
                  <a:lnTo>
                    <a:pt x="138070" y="17678"/>
                  </a:lnTo>
                  <a:lnTo>
                    <a:pt x="99748" y="38451"/>
                  </a:lnTo>
                  <a:lnTo>
                    <a:pt x="66313" y="66000"/>
                  </a:lnTo>
                  <a:lnTo>
                    <a:pt x="38692" y="99442"/>
                  </a:lnTo>
                  <a:lnTo>
                    <a:pt x="17815" y="137894"/>
                  </a:lnTo>
                  <a:lnTo>
                    <a:pt x="4608" y="180470"/>
                  </a:lnTo>
                  <a:lnTo>
                    <a:pt x="0" y="226288"/>
                  </a:lnTo>
                  <a:lnTo>
                    <a:pt x="4608" y="272159"/>
                  </a:lnTo>
                  <a:lnTo>
                    <a:pt x="17815" y="314884"/>
                  </a:lnTo>
                  <a:lnTo>
                    <a:pt x="38692" y="353546"/>
                  </a:lnTo>
                  <a:lnTo>
                    <a:pt x="66313" y="387232"/>
                  </a:lnTo>
                  <a:lnTo>
                    <a:pt x="99748" y="415025"/>
                  </a:lnTo>
                  <a:lnTo>
                    <a:pt x="138070" y="436011"/>
                  </a:lnTo>
                  <a:lnTo>
                    <a:pt x="180352" y="449273"/>
                  </a:lnTo>
                  <a:lnTo>
                    <a:pt x="225666" y="453898"/>
                  </a:lnTo>
                  <a:lnTo>
                    <a:pt x="270494" y="449513"/>
                  </a:lnTo>
                  <a:lnTo>
                    <a:pt x="313094" y="436692"/>
                  </a:lnTo>
                  <a:lnTo>
                    <a:pt x="352230" y="415932"/>
                  </a:lnTo>
                  <a:lnTo>
                    <a:pt x="386664" y="387731"/>
                  </a:lnTo>
                  <a:lnTo>
                    <a:pt x="414787" y="352640"/>
                  </a:lnTo>
                  <a:lnTo>
                    <a:pt x="435487" y="313458"/>
                  </a:lnTo>
                  <a:lnTo>
                    <a:pt x="448270" y="271052"/>
                  </a:lnTo>
                  <a:lnTo>
                    <a:pt x="452640" y="226288"/>
                  </a:lnTo>
                  <a:lnTo>
                    <a:pt x="448029" y="180470"/>
                  </a:lnTo>
                  <a:lnTo>
                    <a:pt x="434804" y="137894"/>
                  </a:lnTo>
                  <a:lnTo>
                    <a:pt x="413878" y="99442"/>
                  </a:lnTo>
                  <a:lnTo>
                    <a:pt x="386164" y="66000"/>
                  </a:lnTo>
                  <a:lnTo>
                    <a:pt x="352573" y="38451"/>
                  </a:lnTo>
                  <a:lnTo>
                    <a:pt x="314018" y="17678"/>
                  </a:lnTo>
                  <a:lnTo>
                    <a:pt x="271411" y="4566"/>
                  </a:lnTo>
                  <a:lnTo>
                    <a:pt x="225666"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9" name="object 165">
              <a:extLst>
                <a:ext uri="{FF2B5EF4-FFF2-40B4-BE49-F238E27FC236}">
                  <a16:creationId xmlns:a16="http://schemas.microsoft.com/office/drawing/2014/main" id="{CD10B9F4-4530-4D28-8F1C-C4921ADD0B07}"/>
                </a:ext>
              </a:extLst>
            </p:cNvPr>
            <p:cNvSpPr/>
            <p:nvPr/>
          </p:nvSpPr>
          <p:spPr>
            <a:xfrm>
              <a:off x="4876800" y="2524837"/>
              <a:ext cx="350178" cy="351160"/>
            </a:xfrm>
            <a:custGeom>
              <a:avLst/>
              <a:gdLst/>
              <a:ahLst/>
              <a:cxnLst/>
              <a:rect l="l" t="t" r="r" b="b"/>
              <a:pathLst>
                <a:path w="452754" h="454025">
                  <a:moveTo>
                    <a:pt x="225661" y="0"/>
                  </a:moveTo>
                  <a:lnTo>
                    <a:pt x="271408" y="4567"/>
                  </a:lnTo>
                  <a:lnTo>
                    <a:pt x="314016" y="17678"/>
                  </a:lnTo>
                  <a:lnTo>
                    <a:pt x="352572" y="38451"/>
                  </a:lnTo>
                  <a:lnTo>
                    <a:pt x="386164" y="66000"/>
                  </a:lnTo>
                  <a:lnTo>
                    <a:pt x="413880" y="99443"/>
                  </a:lnTo>
                  <a:lnTo>
                    <a:pt x="434806" y="137894"/>
                  </a:lnTo>
                  <a:lnTo>
                    <a:pt x="448031" y="180471"/>
                  </a:lnTo>
                  <a:lnTo>
                    <a:pt x="452642" y="226288"/>
                  </a:lnTo>
                  <a:lnTo>
                    <a:pt x="448270" y="271054"/>
                  </a:lnTo>
                  <a:lnTo>
                    <a:pt x="435486" y="313463"/>
                  </a:lnTo>
                  <a:lnTo>
                    <a:pt x="414784" y="352646"/>
                  </a:lnTo>
                  <a:lnTo>
                    <a:pt x="386659" y="387734"/>
                  </a:lnTo>
                  <a:lnTo>
                    <a:pt x="352224" y="415938"/>
                  </a:lnTo>
                  <a:lnTo>
                    <a:pt x="313088" y="436698"/>
                  </a:lnTo>
                  <a:lnTo>
                    <a:pt x="270488" y="449517"/>
                  </a:lnTo>
                  <a:lnTo>
                    <a:pt x="225661" y="453901"/>
                  </a:lnTo>
                  <a:lnTo>
                    <a:pt x="180349" y="449277"/>
                  </a:lnTo>
                  <a:lnTo>
                    <a:pt x="138069" y="436015"/>
                  </a:lnTo>
                  <a:lnTo>
                    <a:pt x="99747" y="415031"/>
                  </a:lnTo>
                  <a:lnTo>
                    <a:pt x="66312" y="387238"/>
                  </a:lnTo>
                  <a:lnTo>
                    <a:pt x="38692" y="353553"/>
                  </a:lnTo>
                  <a:lnTo>
                    <a:pt x="17815" y="314889"/>
                  </a:lnTo>
                  <a:lnTo>
                    <a:pt x="4608" y="272163"/>
                  </a:lnTo>
                  <a:lnTo>
                    <a:pt x="0" y="226288"/>
                  </a:lnTo>
                  <a:lnTo>
                    <a:pt x="4608" y="180471"/>
                  </a:lnTo>
                  <a:lnTo>
                    <a:pt x="17815" y="137894"/>
                  </a:lnTo>
                  <a:lnTo>
                    <a:pt x="38692" y="99443"/>
                  </a:lnTo>
                  <a:lnTo>
                    <a:pt x="66312" y="66000"/>
                  </a:lnTo>
                  <a:lnTo>
                    <a:pt x="99747" y="38451"/>
                  </a:lnTo>
                  <a:lnTo>
                    <a:pt x="138069" y="17678"/>
                  </a:lnTo>
                  <a:lnTo>
                    <a:pt x="180349" y="4567"/>
                  </a:lnTo>
                  <a:lnTo>
                    <a:pt x="22566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0" name="object 166">
              <a:extLst>
                <a:ext uri="{FF2B5EF4-FFF2-40B4-BE49-F238E27FC236}">
                  <a16:creationId xmlns:a16="http://schemas.microsoft.com/office/drawing/2014/main" id="{FE050711-DC0C-44B3-BD59-34ADC828BDA9}"/>
                </a:ext>
              </a:extLst>
            </p:cNvPr>
            <p:cNvSpPr/>
            <p:nvPr/>
          </p:nvSpPr>
          <p:spPr>
            <a:xfrm>
              <a:off x="5398364" y="2875902"/>
              <a:ext cx="244093" cy="656153"/>
            </a:xfrm>
            <a:custGeom>
              <a:avLst/>
              <a:gdLst/>
              <a:ahLst/>
              <a:cxnLst/>
              <a:rect l="l" t="t" r="r" b="b"/>
              <a:pathLst>
                <a:path w="315595" h="848360">
                  <a:moveTo>
                    <a:pt x="315398" y="0"/>
                  </a:moveTo>
                  <a:lnTo>
                    <a:pt x="315398" y="0"/>
                  </a:lnTo>
                  <a:lnTo>
                    <a:pt x="0" y="848252"/>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1" name="object 167">
              <a:extLst>
                <a:ext uri="{FF2B5EF4-FFF2-40B4-BE49-F238E27FC236}">
                  <a16:creationId xmlns:a16="http://schemas.microsoft.com/office/drawing/2014/main" id="{E1A1E415-FD8E-425F-8A3D-C7AB97E07778}"/>
                </a:ext>
              </a:extLst>
            </p:cNvPr>
            <p:cNvSpPr/>
            <p:nvPr/>
          </p:nvSpPr>
          <p:spPr>
            <a:xfrm>
              <a:off x="5385110" y="3502281"/>
              <a:ext cx="43220" cy="67776"/>
            </a:xfrm>
            <a:custGeom>
              <a:avLst/>
              <a:gdLst/>
              <a:ahLst/>
              <a:cxnLst/>
              <a:rect l="l" t="t" r="r" b="b"/>
              <a:pathLst>
                <a:path w="55879" h="87629">
                  <a:moveTo>
                    <a:pt x="0" y="0"/>
                  </a:moveTo>
                  <a:lnTo>
                    <a:pt x="0" y="87350"/>
                  </a:lnTo>
                  <a:lnTo>
                    <a:pt x="41028" y="38379"/>
                  </a:lnTo>
                  <a:lnTo>
                    <a:pt x="17157" y="38379"/>
                  </a:lnTo>
                  <a:lnTo>
                    <a:pt x="0" y="0"/>
                  </a:lnTo>
                  <a:close/>
                </a:path>
                <a:path w="55879" h="87629">
                  <a:moveTo>
                    <a:pt x="55435" y="21183"/>
                  </a:moveTo>
                  <a:lnTo>
                    <a:pt x="17157" y="38379"/>
                  </a:lnTo>
                  <a:lnTo>
                    <a:pt x="41028" y="38379"/>
                  </a:lnTo>
                  <a:lnTo>
                    <a:pt x="55435" y="21183"/>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2" name="object 168">
              <a:extLst>
                <a:ext uri="{FF2B5EF4-FFF2-40B4-BE49-F238E27FC236}">
                  <a16:creationId xmlns:a16="http://schemas.microsoft.com/office/drawing/2014/main" id="{316ABB5C-1508-4E87-86BE-2834E023CA79}"/>
                </a:ext>
              </a:extLst>
            </p:cNvPr>
            <p:cNvSpPr/>
            <p:nvPr/>
          </p:nvSpPr>
          <p:spPr>
            <a:xfrm>
              <a:off x="5385094" y="3502291"/>
              <a:ext cx="43220" cy="67776"/>
            </a:xfrm>
            <a:custGeom>
              <a:avLst/>
              <a:gdLst/>
              <a:ahLst/>
              <a:cxnLst/>
              <a:rect l="l" t="t" r="r" b="b"/>
              <a:pathLst>
                <a:path w="55879" h="87629">
                  <a:moveTo>
                    <a:pt x="17155" y="38376"/>
                  </a:moveTo>
                  <a:lnTo>
                    <a:pt x="0" y="0"/>
                  </a:lnTo>
                  <a:lnTo>
                    <a:pt x="0" y="87339"/>
                  </a:lnTo>
                  <a:lnTo>
                    <a:pt x="55425" y="21173"/>
                  </a:lnTo>
                  <a:lnTo>
                    <a:pt x="17155" y="38376"/>
                  </a:lnTo>
                  <a:close/>
                </a:path>
              </a:pathLst>
            </a:custGeom>
            <a:ln w="26414">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3" name="object 169">
              <a:extLst>
                <a:ext uri="{FF2B5EF4-FFF2-40B4-BE49-F238E27FC236}">
                  <a16:creationId xmlns:a16="http://schemas.microsoft.com/office/drawing/2014/main" id="{6822CB5D-46CF-4F69-8A2D-D511758E750F}"/>
                </a:ext>
              </a:extLst>
            </p:cNvPr>
            <p:cNvSpPr/>
            <p:nvPr/>
          </p:nvSpPr>
          <p:spPr>
            <a:xfrm>
              <a:off x="6233274" y="2875902"/>
              <a:ext cx="293206" cy="657136"/>
            </a:xfrm>
            <a:custGeom>
              <a:avLst/>
              <a:gdLst/>
              <a:ahLst/>
              <a:cxnLst/>
              <a:rect l="l" t="t" r="r" b="b"/>
              <a:pathLst>
                <a:path w="379095" h="849629">
                  <a:moveTo>
                    <a:pt x="0" y="0"/>
                  </a:moveTo>
                  <a:lnTo>
                    <a:pt x="0" y="0"/>
                  </a:lnTo>
                  <a:lnTo>
                    <a:pt x="378741" y="849576"/>
                  </a:lnTo>
                </a:path>
              </a:pathLst>
            </a:custGeom>
            <a:ln w="2640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4" name="object 170">
              <a:extLst>
                <a:ext uri="{FF2B5EF4-FFF2-40B4-BE49-F238E27FC236}">
                  <a16:creationId xmlns:a16="http://schemas.microsoft.com/office/drawing/2014/main" id="{541F1E49-5525-48CD-9B6C-F8A143FB5AFF}"/>
                </a:ext>
              </a:extLst>
            </p:cNvPr>
            <p:cNvSpPr/>
            <p:nvPr/>
          </p:nvSpPr>
          <p:spPr>
            <a:xfrm>
              <a:off x="6496631" y="3503312"/>
              <a:ext cx="47149" cy="66794"/>
            </a:xfrm>
            <a:custGeom>
              <a:avLst/>
              <a:gdLst/>
              <a:ahLst/>
              <a:cxnLst/>
              <a:rect l="l" t="t" r="r" b="b"/>
              <a:pathLst>
                <a:path w="60959" h="86360">
                  <a:moveTo>
                    <a:pt x="0" y="23812"/>
                  </a:moveTo>
                  <a:lnTo>
                    <a:pt x="60705" y="86017"/>
                  </a:lnTo>
                  <a:lnTo>
                    <a:pt x="57047" y="38366"/>
                  </a:lnTo>
                  <a:lnTo>
                    <a:pt x="38265" y="38366"/>
                  </a:lnTo>
                  <a:lnTo>
                    <a:pt x="0" y="23812"/>
                  </a:lnTo>
                  <a:close/>
                </a:path>
                <a:path w="60959" h="86360">
                  <a:moveTo>
                    <a:pt x="54101" y="0"/>
                  </a:moveTo>
                  <a:lnTo>
                    <a:pt x="38265" y="38366"/>
                  </a:lnTo>
                  <a:lnTo>
                    <a:pt x="57047" y="38366"/>
                  </a:lnTo>
                  <a:lnTo>
                    <a:pt x="54101"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5" name="object 171">
              <a:extLst>
                <a:ext uri="{FF2B5EF4-FFF2-40B4-BE49-F238E27FC236}">
                  <a16:creationId xmlns:a16="http://schemas.microsoft.com/office/drawing/2014/main" id="{A1FD497A-64C2-4700-9920-ACB3A0DB5488}"/>
                </a:ext>
              </a:extLst>
            </p:cNvPr>
            <p:cNvSpPr/>
            <p:nvPr/>
          </p:nvSpPr>
          <p:spPr>
            <a:xfrm>
              <a:off x="6496607" y="3503314"/>
              <a:ext cx="47149" cy="66794"/>
            </a:xfrm>
            <a:custGeom>
              <a:avLst/>
              <a:gdLst/>
              <a:ahLst/>
              <a:cxnLst/>
              <a:rect l="l" t="t" r="r" b="b"/>
              <a:pathLst>
                <a:path w="60959" h="86360">
                  <a:moveTo>
                    <a:pt x="38270" y="38376"/>
                  </a:moveTo>
                  <a:lnTo>
                    <a:pt x="0" y="23819"/>
                  </a:lnTo>
                  <a:lnTo>
                    <a:pt x="60704" y="86016"/>
                  </a:lnTo>
                  <a:lnTo>
                    <a:pt x="54105" y="0"/>
                  </a:lnTo>
                  <a:lnTo>
                    <a:pt x="38270" y="38376"/>
                  </a:lnTo>
                  <a:close/>
                </a:path>
              </a:pathLst>
            </a:custGeom>
            <a:ln w="26417">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6" name="object 172">
              <a:extLst>
                <a:ext uri="{FF2B5EF4-FFF2-40B4-BE49-F238E27FC236}">
                  <a16:creationId xmlns:a16="http://schemas.microsoft.com/office/drawing/2014/main" id="{9069191B-4A08-4BE3-A14A-442111EB896C}"/>
                </a:ext>
              </a:extLst>
            </p:cNvPr>
            <p:cNvSpPr/>
            <p:nvPr/>
          </p:nvSpPr>
          <p:spPr>
            <a:xfrm>
              <a:off x="6823221" y="2875902"/>
              <a:ext cx="319727" cy="658118"/>
            </a:xfrm>
            <a:custGeom>
              <a:avLst/>
              <a:gdLst/>
              <a:ahLst/>
              <a:cxnLst/>
              <a:rect l="l" t="t" r="r" b="b"/>
              <a:pathLst>
                <a:path w="413384" h="850900">
                  <a:moveTo>
                    <a:pt x="0" y="0"/>
                  </a:moveTo>
                  <a:lnTo>
                    <a:pt x="0" y="0"/>
                  </a:lnTo>
                  <a:lnTo>
                    <a:pt x="413052" y="850899"/>
                  </a:lnTo>
                </a:path>
              </a:pathLst>
            </a:custGeom>
            <a:ln w="26407">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7" name="object 173">
              <a:extLst>
                <a:ext uri="{FF2B5EF4-FFF2-40B4-BE49-F238E27FC236}">
                  <a16:creationId xmlns:a16="http://schemas.microsoft.com/office/drawing/2014/main" id="{7FA60E4B-832C-47F4-9F4A-A1AE3C712D76}"/>
                </a:ext>
              </a:extLst>
            </p:cNvPr>
            <p:cNvSpPr/>
            <p:nvPr/>
          </p:nvSpPr>
          <p:spPr>
            <a:xfrm>
              <a:off x="7112100" y="3503312"/>
              <a:ext cx="49113" cy="67776"/>
            </a:xfrm>
            <a:custGeom>
              <a:avLst/>
              <a:gdLst/>
              <a:ahLst/>
              <a:cxnLst/>
              <a:rect l="l" t="t" r="r" b="b"/>
              <a:pathLst>
                <a:path w="63500" h="87629">
                  <a:moveTo>
                    <a:pt x="0" y="26466"/>
                  </a:moveTo>
                  <a:lnTo>
                    <a:pt x="63347" y="87337"/>
                  </a:lnTo>
                  <a:lnTo>
                    <a:pt x="58304" y="39700"/>
                  </a:lnTo>
                  <a:lnTo>
                    <a:pt x="39585" y="39700"/>
                  </a:lnTo>
                  <a:lnTo>
                    <a:pt x="0" y="26466"/>
                  </a:lnTo>
                  <a:close/>
                </a:path>
                <a:path w="63500" h="87629">
                  <a:moveTo>
                    <a:pt x="54101" y="0"/>
                  </a:moveTo>
                  <a:lnTo>
                    <a:pt x="39585" y="39700"/>
                  </a:lnTo>
                  <a:lnTo>
                    <a:pt x="58304" y="39700"/>
                  </a:lnTo>
                  <a:lnTo>
                    <a:pt x="54101"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8" name="object 174">
              <a:extLst>
                <a:ext uri="{FF2B5EF4-FFF2-40B4-BE49-F238E27FC236}">
                  <a16:creationId xmlns:a16="http://schemas.microsoft.com/office/drawing/2014/main" id="{B12AAB70-B876-49FC-9834-8D0D64FC9D5E}"/>
                </a:ext>
              </a:extLst>
            </p:cNvPr>
            <p:cNvSpPr/>
            <p:nvPr/>
          </p:nvSpPr>
          <p:spPr>
            <a:xfrm>
              <a:off x="7112072" y="3503314"/>
              <a:ext cx="49113" cy="67776"/>
            </a:xfrm>
            <a:custGeom>
              <a:avLst/>
              <a:gdLst/>
              <a:ahLst/>
              <a:cxnLst/>
              <a:rect l="l" t="t" r="r" b="b"/>
              <a:pathLst>
                <a:path w="63500" h="87629">
                  <a:moveTo>
                    <a:pt x="39589" y="39699"/>
                  </a:moveTo>
                  <a:lnTo>
                    <a:pt x="0" y="26466"/>
                  </a:lnTo>
                  <a:lnTo>
                    <a:pt x="63343" y="87339"/>
                  </a:lnTo>
                  <a:lnTo>
                    <a:pt x="54105" y="0"/>
                  </a:lnTo>
                  <a:lnTo>
                    <a:pt x="39589" y="39699"/>
                  </a:lnTo>
                  <a:close/>
                </a:path>
              </a:pathLst>
            </a:custGeom>
            <a:ln w="2641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9" name="object 175">
              <a:extLst>
                <a:ext uri="{FF2B5EF4-FFF2-40B4-BE49-F238E27FC236}">
                  <a16:creationId xmlns:a16="http://schemas.microsoft.com/office/drawing/2014/main" id="{431C4D7A-EB62-4AFD-8343-0FDCF9D03A73}"/>
                </a:ext>
              </a:extLst>
            </p:cNvPr>
            <p:cNvSpPr/>
            <p:nvPr/>
          </p:nvSpPr>
          <p:spPr>
            <a:xfrm>
              <a:off x="5437149" y="2875902"/>
              <a:ext cx="1386468" cy="691023"/>
            </a:xfrm>
            <a:custGeom>
              <a:avLst/>
              <a:gdLst/>
              <a:ahLst/>
              <a:cxnLst/>
              <a:rect l="l" t="t" r="r" b="b"/>
              <a:pathLst>
                <a:path w="1792604" h="893445">
                  <a:moveTo>
                    <a:pt x="1792094" y="0"/>
                  </a:moveTo>
                  <a:lnTo>
                    <a:pt x="1792094" y="0"/>
                  </a:lnTo>
                  <a:lnTo>
                    <a:pt x="0" y="893245"/>
                  </a:lnTo>
                </a:path>
              </a:pathLst>
            </a:custGeom>
            <a:ln w="26451">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0" name="object 176">
              <a:extLst>
                <a:ext uri="{FF2B5EF4-FFF2-40B4-BE49-F238E27FC236}">
                  <a16:creationId xmlns:a16="http://schemas.microsoft.com/office/drawing/2014/main" id="{8ADF6B3D-BE58-4916-90B3-B2620CA8EACE}"/>
                </a:ext>
              </a:extLst>
            </p:cNvPr>
            <p:cNvSpPr/>
            <p:nvPr/>
          </p:nvSpPr>
          <p:spPr>
            <a:xfrm>
              <a:off x="5400422" y="3535040"/>
              <a:ext cx="67776" cy="49113"/>
            </a:xfrm>
            <a:custGeom>
              <a:avLst/>
              <a:gdLst/>
              <a:ahLst/>
              <a:cxnLst/>
              <a:rect l="l" t="t" r="r" b="b"/>
              <a:pathLst>
                <a:path w="87629" h="63500">
                  <a:moveTo>
                    <a:pt x="60706" y="0"/>
                  </a:moveTo>
                  <a:lnTo>
                    <a:pt x="0" y="63512"/>
                  </a:lnTo>
                  <a:lnTo>
                    <a:pt x="87096" y="54254"/>
                  </a:lnTo>
                  <a:lnTo>
                    <a:pt x="47510" y="41021"/>
                  </a:lnTo>
                  <a:lnTo>
                    <a:pt x="60706"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1" name="object 177">
              <a:extLst>
                <a:ext uri="{FF2B5EF4-FFF2-40B4-BE49-F238E27FC236}">
                  <a16:creationId xmlns:a16="http://schemas.microsoft.com/office/drawing/2014/main" id="{A8FAF6B0-06F3-4B37-93F9-7BE395863912}"/>
                </a:ext>
              </a:extLst>
            </p:cNvPr>
            <p:cNvSpPr/>
            <p:nvPr/>
          </p:nvSpPr>
          <p:spPr>
            <a:xfrm>
              <a:off x="5400405" y="3535043"/>
              <a:ext cx="67776" cy="49604"/>
            </a:xfrm>
            <a:custGeom>
              <a:avLst/>
              <a:gdLst/>
              <a:ahLst/>
              <a:cxnLst/>
              <a:rect l="l" t="t" r="r" b="b"/>
              <a:pathLst>
                <a:path w="87629" h="64135">
                  <a:moveTo>
                    <a:pt x="47507" y="41023"/>
                  </a:moveTo>
                  <a:lnTo>
                    <a:pt x="60704" y="0"/>
                  </a:lnTo>
                  <a:lnTo>
                    <a:pt x="0" y="63519"/>
                  </a:lnTo>
                  <a:lnTo>
                    <a:pt x="87097" y="54256"/>
                  </a:lnTo>
                  <a:lnTo>
                    <a:pt x="47507" y="41023"/>
                  </a:lnTo>
                  <a:close/>
                </a:path>
              </a:pathLst>
            </a:custGeom>
            <a:ln w="26441">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2" name="object 178">
              <a:extLst>
                <a:ext uri="{FF2B5EF4-FFF2-40B4-BE49-F238E27FC236}">
                  <a16:creationId xmlns:a16="http://schemas.microsoft.com/office/drawing/2014/main" id="{E06C33A7-99F7-4551-BCE5-BBC5CAB18DB9}"/>
                </a:ext>
              </a:extLst>
            </p:cNvPr>
            <p:cNvSpPr/>
            <p:nvPr/>
          </p:nvSpPr>
          <p:spPr>
            <a:xfrm>
              <a:off x="5051334" y="2875902"/>
              <a:ext cx="2056864" cy="699373"/>
            </a:xfrm>
            <a:custGeom>
              <a:avLst/>
              <a:gdLst/>
              <a:ahLst/>
              <a:cxnLst/>
              <a:rect l="l" t="t" r="r" b="b"/>
              <a:pathLst>
                <a:path w="2659379" h="904239">
                  <a:moveTo>
                    <a:pt x="0" y="0"/>
                  </a:moveTo>
                  <a:lnTo>
                    <a:pt x="0" y="0"/>
                  </a:lnTo>
                  <a:lnTo>
                    <a:pt x="2659108" y="903832"/>
                  </a:lnTo>
                </a:path>
              </a:pathLst>
            </a:custGeom>
            <a:ln w="2645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3" name="object 179">
              <a:extLst>
                <a:ext uri="{FF2B5EF4-FFF2-40B4-BE49-F238E27FC236}">
                  <a16:creationId xmlns:a16="http://schemas.microsoft.com/office/drawing/2014/main" id="{CDB71D63-80F0-4236-B890-3514B19F8444}"/>
                </a:ext>
              </a:extLst>
            </p:cNvPr>
            <p:cNvSpPr/>
            <p:nvPr/>
          </p:nvSpPr>
          <p:spPr>
            <a:xfrm>
              <a:off x="7078417" y="3545275"/>
              <a:ext cx="67776" cy="44202"/>
            </a:xfrm>
            <a:custGeom>
              <a:avLst/>
              <a:gdLst/>
              <a:ahLst/>
              <a:cxnLst/>
              <a:rect l="l" t="t" r="r" b="b"/>
              <a:pathLst>
                <a:path w="87629" h="57150">
                  <a:moveTo>
                    <a:pt x="18478" y="0"/>
                  </a:moveTo>
                  <a:lnTo>
                    <a:pt x="38265" y="38379"/>
                  </a:lnTo>
                  <a:lnTo>
                    <a:pt x="0" y="56896"/>
                  </a:lnTo>
                  <a:lnTo>
                    <a:pt x="87096" y="55575"/>
                  </a:lnTo>
                  <a:lnTo>
                    <a:pt x="18478"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4" name="object 180">
              <a:extLst>
                <a:ext uri="{FF2B5EF4-FFF2-40B4-BE49-F238E27FC236}">
                  <a16:creationId xmlns:a16="http://schemas.microsoft.com/office/drawing/2014/main" id="{A76B9114-D83B-43C0-A77A-5BDC373AECD7}"/>
                </a:ext>
              </a:extLst>
            </p:cNvPr>
            <p:cNvSpPr/>
            <p:nvPr/>
          </p:nvSpPr>
          <p:spPr>
            <a:xfrm>
              <a:off x="7078390" y="3545278"/>
              <a:ext cx="67776" cy="44202"/>
            </a:xfrm>
            <a:custGeom>
              <a:avLst/>
              <a:gdLst/>
              <a:ahLst/>
              <a:cxnLst/>
              <a:rect l="l" t="t" r="r" b="b"/>
              <a:pathLst>
                <a:path w="87629" h="57150">
                  <a:moveTo>
                    <a:pt x="38270" y="38376"/>
                  </a:moveTo>
                  <a:lnTo>
                    <a:pt x="0" y="56903"/>
                  </a:lnTo>
                  <a:lnTo>
                    <a:pt x="87097" y="55579"/>
                  </a:lnTo>
                  <a:lnTo>
                    <a:pt x="18475" y="0"/>
                  </a:lnTo>
                  <a:lnTo>
                    <a:pt x="38270" y="38376"/>
                  </a:lnTo>
                  <a:close/>
                </a:path>
              </a:pathLst>
            </a:custGeom>
            <a:ln w="26444">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5" name="object 181">
              <a:extLst>
                <a:ext uri="{FF2B5EF4-FFF2-40B4-BE49-F238E27FC236}">
                  <a16:creationId xmlns:a16="http://schemas.microsoft.com/office/drawing/2014/main" id="{C691A76B-F5DF-4838-90A8-A3831684B497}"/>
                </a:ext>
              </a:extLst>
            </p:cNvPr>
            <p:cNvSpPr/>
            <p:nvPr/>
          </p:nvSpPr>
          <p:spPr>
            <a:xfrm>
              <a:off x="6608880" y="2875902"/>
              <a:ext cx="805458" cy="676781"/>
            </a:xfrm>
            <a:custGeom>
              <a:avLst/>
              <a:gdLst/>
              <a:ahLst/>
              <a:cxnLst/>
              <a:rect l="l" t="t" r="r" b="b"/>
              <a:pathLst>
                <a:path w="1041400" h="875029">
                  <a:moveTo>
                    <a:pt x="1041209" y="0"/>
                  </a:moveTo>
                  <a:lnTo>
                    <a:pt x="1041209" y="0"/>
                  </a:lnTo>
                  <a:lnTo>
                    <a:pt x="0" y="874719"/>
                  </a:lnTo>
                </a:path>
              </a:pathLst>
            </a:custGeom>
            <a:ln w="2643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6" name="object 182">
              <a:extLst>
                <a:ext uri="{FF2B5EF4-FFF2-40B4-BE49-F238E27FC236}">
                  <a16:creationId xmlns:a16="http://schemas.microsoft.com/office/drawing/2014/main" id="{48E3722B-9455-47DC-B97E-DE8BAC8D818A}"/>
                </a:ext>
              </a:extLst>
            </p:cNvPr>
            <p:cNvSpPr/>
            <p:nvPr/>
          </p:nvSpPr>
          <p:spPr>
            <a:xfrm>
              <a:off x="6578288" y="3519688"/>
              <a:ext cx="63356" cy="58445"/>
            </a:xfrm>
            <a:custGeom>
              <a:avLst/>
              <a:gdLst/>
              <a:ahLst/>
              <a:cxnLst/>
              <a:rect l="l" t="t" r="r" b="b"/>
              <a:pathLst>
                <a:path w="81915" h="75564">
                  <a:moveTo>
                    <a:pt x="43548" y="0"/>
                  </a:moveTo>
                  <a:lnTo>
                    <a:pt x="0" y="75425"/>
                  </a:lnTo>
                  <a:lnTo>
                    <a:pt x="81813" y="46316"/>
                  </a:lnTo>
                  <a:lnTo>
                    <a:pt x="39585" y="42341"/>
                  </a:lnTo>
                  <a:lnTo>
                    <a:pt x="43548"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7" name="object 183">
              <a:extLst>
                <a:ext uri="{FF2B5EF4-FFF2-40B4-BE49-F238E27FC236}">
                  <a16:creationId xmlns:a16="http://schemas.microsoft.com/office/drawing/2014/main" id="{99787BB0-C0E8-4561-AB55-3AD5771956A9}"/>
                </a:ext>
              </a:extLst>
            </p:cNvPr>
            <p:cNvSpPr/>
            <p:nvPr/>
          </p:nvSpPr>
          <p:spPr>
            <a:xfrm>
              <a:off x="6578261" y="3519690"/>
              <a:ext cx="63356" cy="58445"/>
            </a:xfrm>
            <a:custGeom>
              <a:avLst/>
              <a:gdLst/>
              <a:ahLst/>
              <a:cxnLst/>
              <a:rect l="l" t="t" r="r" b="b"/>
              <a:pathLst>
                <a:path w="81915" h="75564">
                  <a:moveTo>
                    <a:pt x="39589" y="42346"/>
                  </a:moveTo>
                  <a:lnTo>
                    <a:pt x="43548" y="0"/>
                  </a:lnTo>
                  <a:lnTo>
                    <a:pt x="0" y="75429"/>
                  </a:lnTo>
                  <a:lnTo>
                    <a:pt x="81818" y="46316"/>
                  </a:lnTo>
                  <a:lnTo>
                    <a:pt x="39589" y="42346"/>
                  </a:lnTo>
                  <a:close/>
                </a:path>
              </a:pathLst>
            </a:custGeom>
            <a:ln w="2643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8" name="object 189">
              <a:extLst>
                <a:ext uri="{FF2B5EF4-FFF2-40B4-BE49-F238E27FC236}">
                  <a16:creationId xmlns:a16="http://schemas.microsoft.com/office/drawing/2014/main" id="{E26BABFB-7AB1-40EC-86E0-909094AF5746}"/>
                </a:ext>
              </a:extLst>
            </p:cNvPr>
            <p:cNvSpPr/>
            <p:nvPr/>
          </p:nvSpPr>
          <p:spPr>
            <a:xfrm>
              <a:off x="5967899" y="4858443"/>
              <a:ext cx="855553" cy="444475"/>
            </a:xfrm>
            <a:custGeom>
              <a:avLst/>
              <a:gdLst/>
              <a:ahLst/>
              <a:cxnLst/>
              <a:rect l="l" t="t" r="r" b="b"/>
              <a:pathLst>
                <a:path w="1106170" h="574675">
                  <a:moveTo>
                    <a:pt x="1105872" y="0"/>
                  </a:moveTo>
                  <a:lnTo>
                    <a:pt x="1105872" y="0"/>
                  </a:lnTo>
                  <a:lnTo>
                    <a:pt x="0" y="574324"/>
                  </a:lnTo>
                </a:path>
              </a:pathLst>
            </a:custGeom>
            <a:ln w="26450">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9" name="object 190">
              <a:extLst>
                <a:ext uri="{FF2B5EF4-FFF2-40B4-BE49-F238E27FC236}">
                  <a16:creationId xmlns:a16="http://schemas.microsoft.com/office/drawing/2014/main" id="{5C782F7B-E6C1-4257-84B6-2134EB9BC649}"/>
                </a:ext>
              </a:extLst>
            </p:cNvPr>
            <p:cNvSpPr/>
            <p:nvPr/>
          </p:nvSpPr>
          <p:spPr>
            <a:xfrm>
              <a:off x="5932192" y="5270909"/>
              <a:ext cx="66794" cy="50587"/>
            </a:xfrm>
            <a:custGeom>
              <a:avLst/>
              <a:gdLst/>
              <a:ahLst/>
              <a:cxnLst/>
              <a:rect l="l" t="t" r="r" b="b"/>
              <a:pathLst>
                <a:path w="86359" h="65404">
                  <a:moveTo>
                    <a:pt x="58077" y="0"/>
                  </a:moveTo>
                  <a:lnTo>
                    <a:pt x="0" y="64833"/>
                  </a:lnTo>
                  <a:lnTo>
                    <a:pt x="85788" y="52933"/>
                  </a:lnTo>
                  <a:lnTo>
                    <a:pt x="46189" y="41020"/>
                  </a:lnTo>
                  <a:lnTo>
                    <a:pt x="58077"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0" name="object 191">
              <a:extLst>
                <a:ext uri="{FF2B5EF4-FFF2-40B4-BE49-F238E27FC236}">
                  <a16:creationId xmlns:a16="http://schemas.microsoft.com/office/drawing/2014/main" id="{C2B8054A-A93A-4608-BC05-A7A514F6DA4C}"/>
                </a:ext>
              </a:extLst>
            </p:cNvPr>
            <p:cNvSpPr/>
            <p:nvPr/>
          </p:nvSpPr>
          <p:spPr>
            <a:xfrm>
              <a:off x="5932175" y="5270917"/>
              <a:ext cx="66794" cy="50587"/>
            </a:xfrm>
            <a:custGeom>
              <a:avLst/>
              <a:gdLst/>
              <a:ahLst/>
              <a:cxnLst/>
              <a:rect l="l" t="t" r="r" b="b"/>
              <a:pathLst>
                <a:path w="86359" h="65404">
                  <a:moveTo>
                    <a:pt x="46187" y="41023"/>
                  </a:moveTo>
                  <a:lnTo>
                    <a:pt x="58064" y="0"/>
                  </a:lnTo>
                  <a:lnTo>
                    <a:pt x="0" y="64843"/>
                  </a:lnTo>
                  <a:lnTo>
                    <a:pt x="85777" y="52933"/>
                  </a:lnTo>
                  <a:lnTo>
                    <a:pt x="46187" y="41023"/>
                  </a:lnTo>
                  <a:close/>
                </a:path>
              </a:pathLst>
            </a:custGeom>
            <a:ln w="2643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1" name="object 192">
              <a:extLst>
                <a:ext uri="{FF2B5EF4-FFF2-40B4-BE49-F238E27FC236}">
                  <a16:creationId xmlns:a16="http://schemas.microsoft.com/office/drawing/2014/main" id="{E043FABE-FC7E-4144-92F0-519DE4CF4E9A}"/>
                </a:ext>
              </a:extLst>
            </p:cNvPr>
            <p:cNvSpPr/>
            <p:nvPr/>
          </p:nvSpPr>
          <p:spPr>
            <a:xfrm>
              <a:off x="6605819" y="3948542"/>
              <a:ext cx="192033" cy="493588"/>
            </a:xfrm>
            <a:custGeom>
              <a:avLst/>
              <a:gdLst/>
              <a:ahLst/>
              <a:cxnLst/>
              <a:rect l="l" t="t" r="r" b="b"/>
              <a:pathLst>
                <a:path w="248284" h="638175">
                  <a:moveTo>
                    <a:pt x="248095" y="637843"/>
                  </a:moveTo>
                  <a:lnTo>
                    <a:pt x="248095" y="637843"/>
                  </a:lnTo>
                  <a:lnTo>
                    <a:pt x="0" y="0"/>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2" name="object 193">
              <a:extLst>
                <a:ext uri="{FF2B5EF4-FFF2-40B4-BE49-F238E27FC236}">
                  <a16:creationId xmlns:a16="http://schemas.microsoft.com/office/drawing/2014/main" id="{9B502CE5-2E7F-4940-B818-2E17A97D7125}"/>
                </a:ext>
              </a:extLst>
            </p:cNvPr>
            <p:cNvSpPr/>
            <p:nvPr/>
          </p:nvSpPr>
          <p:spPr>
            <a:xfrm>
              <a:off x="6768130" y="4412183"/>
              <a:ext cx="45183" cy="66794"/>
            </a:xfrm>
            <a:custGeom>
              <a:avLst/>
              <a:gdLst/>
              <a:ahLst/>
              <a:cxnLst/>
              <a:rect l="l" t="t" r="r" b="b"/>
              <a:pathLst>
                <a:path w="58420" h="86360">
                  <a:moveTo>
                    <a:pt x="0" y="21170"/>
                  </a:moveTo>
                  <a:lnTo>
                    <a:pt x="58064" y="86017"/>
                  </a:lnTo>
                  <a:lnTo>
                    <a:pt x="56601" y="38379"/>
                  </a:lnTo>
                  <a:lnTo>
                    <a:pt x="38277" y="38379"/>
                  </a:lnTo>
                  <a:lnTo>
                    <a:pt x="0" y="21170"/>
                  </a:lnTo>
                  <a:close/>
                </a:path>
                <a:path w="58420" h="86360">
                  <a:moveTo>
                    <a:pt x="55422" y="0"/>
                  </a:moveTo>
                  <a:lnTo>
                    <a:pt x="38277" y="38379"/>
                  </a:lnTo>
                  <a:lnTo>
                    <a:pt x="56601" y="38379"/>
                  </a:lnTo>
                  <a:lnTo>
                    <a:pt x="5542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3" name="object 194">
              <a:extLst>
                <a:ext uri="{FF2B5EF4-FFF2-40B4-BE49-F238E27FC236}">
                  <a16:creationId xmlns:a16="http://schemas.microsoft.com/office/drawing/2014/main" id="{1EE76B2E-1AE4-4415-BD19-8CEF8C160E95}"/>
                </a:ext>
              </a:extLst>
            </p:cNvPr>
            <p:cNvSpPr/>
            <p:nvPr/>
          </p:nvSpPr>
          <p:spPr>
            <a:xfrm>
              <a:off x="6768106" y="4412192"/>
              <a:ext cx="45183" cy="66794"/>
            </a:xfrm>
            <a:custGeom>
              <a:avLst/>
              <a:gdLst/>
              <a:ahLst/>
              <a:cxnLst/>
              <a:rect l="l" t="t" r="r" b="b"/>
              <a:pathLst>
                <a:path w="58420" h="86360">
                  <a:moveTo>
                    <a:pt x="38270" y="38376"/>
                  </a:moveTo>
                  <a:lnTo>
                    <a:pt x="0" y="21173"/>
                  </a:lnTo>
                  <a:lnTo>
                    <a:pt x="58064" y="86016"/>
                  </a:lnTo>
                  <a:lnTo>
                    <a:pt x="55425" y="0"/>
                  </a:lnTo>
                  <a:lnTo>
                    <a:pt x="38270" y="38376"/>
                  </a:lnTo>
                  <a:close/>
                </a:path>
              </a:pathLst>
            </a:custGeom>
            <a:ln w="2641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4" name="object 195">
              <a:extLst>
                <a:ext uri="{FF2B5EF4-FFF2-40B4-BE49-F238E27FC236}">
                  <a16:creationId xmlns:a16="http://schemas.microsoft.com/office/drawing/2014/main" id="{3D9FC355-B850-4B1F-AF42-8277CBC5B487}"/>
                </a:ext>
              </a:extLst>
            </p:cNvPr>
            <p:cNvSpPr/>
            <p:nvPr/>
          </p:nvSpPr>
          <p:spPr>
            <a:xfrm>
              <a:off x="6648716" y="4507365"/>
              <a:ext cx="350178" cy="351160"/>
            </a:xfrm>
            <a:custGeom>
              <a:avLst/>
              <a:gdLst/>
              <a:ahLst/>
              <a:cxnLst/>
              <a:rect l="l" t="t" r="r" b="b"/>
              <a:pathLst>
                <a:path w="452754" h="454025">
                  <a:moveTo>
                    <a:pt x="225653" y="0"/>
                  </a:moveTo>
                  <a:lnTo>
                    <a:pt x="179965" y="4566"/>
                  </a:lnTo>
                  <a:lnTo>
                    <a:pt x="137508" y="17678"/>
                  </a:lnTo>
                  <a:lnTo>
                    <a:pt x="99164" y="38451"/>
                  </a:lnTo>
                  <a:lnTo>
                    <a:pt x="65816" y="66000"/>
                  </a:lnTo>
                  <a:lnTo>
                    <a:pt x="38343" y="99442"/>
                  </a:lnTo>
                  <a:lnTo>
                    <a:pt x="17629" y="137894"/>
                  </a:lnTo>
                  <a:lnTo>
                    <a:pt x="4554" y="180470"/>
                  </a:lnTo>
                  <a:lnTo>
                    <a:pt x="0" y="226288"/>
                  </a:lnTo>
                  <a:lnTo>
                    <a:pt x="4554" y="272163"/>
                  </a:lnTo>
                  <a:lnTo>
                    <a:pt x="17629" y="314891"/>
                  </a:lnTo>
                  <a:lnTo>
                    <a:pt x="38343" y="353556"/>
                  </a:lnTo>
                  <a:lnTo>
                    <a:pt x="65816" y="387243"/>
                  </a:lnTo>
                  <a:lnTo>
                    <a:pt x="99164" y="415037"/>
                  </a:lnTo>
                  <a:lnTo>
                    <a:pt x="137508" y="436023"/>
                  </a:lnTo>
                  <a:lnTo>
                    <a:pt x="179965" y="449286"/>
                  </a:lnTo>
                  <a:lnTo>
                    <a:pt x="225653" y="453910"/>
                  </a:lnTo>
                  <a:lnTo>
                    <a:pt x="271403" y="449286"/>
                  </a:lnTo>
                  <a:lnTo>
                    <a:pt x="314012" y="436023"/>
                  </a:lnTo>
                  <a:lnTo>
                    <a:pt x="352569" y="415037"/>
                  </a:lnTo>
                  <a:lnTo>
                    <a:pt x="386162" y="387243"/>
                  </a:lnTo>
                  <a:lnTo>
                    <a:pt x="413878" y="353556"/>
                  </a:lnTo>
                  <a:lnTo>
                    <a:pt x="434804" y="314891"/>
                  </a:lnTo>
                  <a:lnTo>
                    <a:pt x="448029" y="272163"/>
                  </a:lnTo>
                  <a:lnTo>
                    <a:pt x="452640" y="226288"/>
                  </a:lnTo>
                  <a:lnTo>
                    <a:pt x="448269" y="182102"/>
                  </a:lnTo>
                  <a:lnTo>
                    <a:pt x="435486" y="139779"/>
                  </a:lnTo>
                  <a:lnTo>
                    <a:pt x="414782" y="100680"/>
                  </a:lnTo>
                  <a:lnTo>
                    <a:pt x="386651" y="66166"/>
                  </a:lnTo>
                  <a:lnTo>
                    <a:pt x="351660" y="37965"/>
                  </a:lnTo>
                  <a:lnTo>
                    <a:pt x="312586" y="17205"/>
                  </a:lnTo>
                  <a:lnTo>
                    <a:pt x="270295" y="4384"/>
                  </a:lnTo>
                  <a:lnTo>
                    <a:pt x="225653"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5" name="object 196">
              <a:extLst>
                <a:ext uri="{FF2B5EF4-FFF2-40B4-BE49-F238E27FC236}">
                  <a16:creationId xmlns:a16="http://schemas.microsoft.com/office/drawing/2014/main" id="{EA5B5016-EA4F-472B-924B-F7C1A38BC714}"/>
                </a:ext>
              </a:extLst>
            </p:cNvPr>
            <p:cNvSpPr/>
            <p:nvPr/>
          </p:nvSpPr>
          <p:spPr>
            <a:xfrm>
              <a:off x="6648686" y="4507378"/>
              <a:ext cx="350178" cy="351160"/>
            </a:xfrm>
            <a:custGeom>
              <a:avLst/>
              <a:gdLst/>
              <a:ahLst/>
              <a:cxnLst/>
              <a:rect l="l" t="t" r="r" b="b"/>
              <a:pathLst>
                <a:path w="452754" h="454025">
                  <a:moveTo>
                    <a:pt x="225661" y="453901"/>
                  </a:moveTo>
                  <a:lnTo>
                    <a:pt x="271408" y="449277"/>
                  </a:lnTo>
                  <a:lnTo>
                    <a:pt x="314016" y="436015"/>
                  </a:lnTo>
                  <a:lnTo>
                    <a:pt x="352572" y="415031"/>
                  </a:lnTo>
                  <a:lnTo>
                    <a:pt x="386164" y="387238"/>
                  </a:lnTo>
                  <a:lnTo>
                    <a:pt x="413880" y="353553"/>
                  </a:lnTo>
                  <a:lnTo>
                    <a:pt x="434806" y="314889"/>
                  </a:lnTo>
                  <a:lnTo>
                    <a:pt x="448031" y="272163"/>
                  </a:lnTo>
                  <a:lnTo>
                    <a:pt x="452642" y="226288"/>
                  </a:lnTo>
                  <a:lnTo>
                    <a:pt x="448270" y="182102"/>
                  </a:lnTo>
                  <a:lnTo>
                    <a:pt x="435486" y="139776"/>
                  </a:lnTo>
                  <a:lnTo>
                    <a:pt x="414784" y="100676"/>
                  </a:lnTo>
                  <a:lnTo>
                    <a:pt x="386659" y="66166"/>
                  </a:lnTo>
                  <a:lnTo>
                    <a:pt x="351667" y="37962"/>
                  </a:lnTo>
                  <a:lnTo>
                    <a:pt x="312593" y="17203"/>
                  </a:lnTo>
                  <a:lnTo>
                    <a:pt x="270302" y="4383"/>
                  </a:lnTo>
                  <a:lnTo>
                    <a:pt x="225661" y="0"/>
                  </a:lnTo>
                  <a:lnTo>
                    <a:pt x="179970" y="4567"/>
                  </a:lnTo>
                  <a:lnTo>
                    <a:pt x="137512" y="17678"/>
                  </a:lnTo>
                  <a:lnTo>
                    <a:pt x="99167" y="38451"/>
                  </a:lnTo>
                  <a:lnTo>
                    <a:pt x="65817" y="66000"/>
                  </a:lnTo>
                  <a:lnTo>
                    <a:pt x="38344" y="99443"/>
                  </a:lnTo>
                  <a:lnTo>
                    <a:pt x="17629" y="137894"/>
                  </a:lnTo>
                  <a:lnTo>
                    <a:pt x="4554" y="180471"/>
                  </a:lnTo>
                  <a:lnTo>
                    <a:pt x="0" y="226288"/>
                  </a:lnTo>
                  <a:lnTo>
                    <a:pt x="4554" y="272163"/>
                  </a:lnTo>
                  <a:lnTo>
                    <a:pt x="17629" y="314889"/>
                  </a:lnTo>
                  <a:lnTo>
                    <a:pt x="38344" y="353553"/>
                  </a:lnTo>
                  <a:lnTo>
                    <a:pt x="65817" y="387238"/>
                  </a:lnTo>
                  <a:lnTo>
                    <a:pt x="99167" y="415031"/>
                  </a:lnTo>
                  <a:lnTo>
                    <a:pt x="137512" y="436015"/>
                  </a:lnTo>
                  <a:lnTo>
                    <a:pt x="179970" y="449277"/>
                  </a:lnTo>
                  <a:lnTo>
                    <a:pt x="225661" y="453901"/>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6" name="object 248">
              <a:extLst>
                <a:ext uri="{FF2B5EF4-FFF2-40B4-BE49-F238E27FC236}">
                  <a16:creationId xmlns:a16="http://schemas.microsoft.com/office/drawing/2014/main" id="{7ED0B4E0-9289-4927-BF8C-AEDB146D0D2F}"/>
                </a:ext>
              </a:extLst>
            </p:cNvPr>
            <p:cNvSpPr/>
            <p:nvPr/>
          </p:nvSpPr>
          <p:spPr>
            <a:xfrm>
              <a:off x="6860986" y="3948542"/>
              <a:ext cx="312360" cy="499482"/>
            </a:xfrm>
            <a:custGeom>
              <a:avLst/>
              <a:gdLst/>
              <a:ahLst/>
              <a:cxnLst/>
              <a:rect l="l" t="t" r="r" b="b"/>
              <a:pathLst>
                <a:path w="403859" h="645795">
                  <a:moveTo>
                    <a:pt x="0" y="645783"/>
                  </a:moveTo>
                  <a:lnTo>
                    <a:pt x="0" y="645783"/>
                  </a:lnTo>
                  <a:lnTo>
                    <a:pt x="403815" y="0"/>
                  </a:lnTo>
                </a:path>
              </a:pathLst>
            </a:custGeom>
            <a:ln w="26413">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7" name="object 249">
              <a:extLst>
                <a:ext uri="{FF2B5EF4-FFF2-40B4-BE49-F238E27FC236}">
                  <a16:creationId xmlns:a16="http://schemas.microsoft.com/office/drawing/2014/main" id="{B3F7F087-6797-441C-BEDA-49E46EE223FD}"/>
                </a:ext>
              </a:extLst>
            </p:cNvPr>
            <p:cNvSpPr/>
            <p:nvPr/>
          </p:nvSpPr>
          <p:spPr>
            <a:xfrm>
              <a:off x="6839580" y="4416279"/>
              <a:ext cx="53533" cy="65812"/>
            </a:xfrm>
            <a:custGeom>
              <a:avLst/>
              <a:gdLst/>
              <a:ahLst/>
              <a:cxnLst/>
              <a:rect l="l" t="t" r="r" b="b"/>
              <a:pathLst>
                <a:path w="69215" h="85089">
                  <a:moveTo>
                    <a:pt x="18478" y="0"/>
                  </a:moveTo>
                  <a:lnTo>
                    <a:pt x="0" y="84696"/>
                  </a:lnTo>
                  <a:lnTo>
                    <a:pt x="56616" y="41021"/>
                  </a:lnTo>
                  <a:lnTo>
                    <a:pt x="27711" y="41021"/>
                  </a:lnTo>
                  <a:lnTo>
                    <a:pt x="18478" y="0"/>
                  </a:lnTo>
                  <a:close/>
                </a:path>
                <a:path w="69215" h="85089">
                  <a:moveTo>
                    <a:pt x="68618" y="31762"/>
                  </a:moveTo>
                  <a:lnTo>
                    <a:pt x="27711" y="41021"/>
                  </a:lnTo>
                  <a:lnTo>
                    <a:pt x="56616" y="41021"/>
                  </a:lnTo>
                  <a:lnTo>
                    <a:pt x="68618" y="31762"/>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8" name="object 250">
              <a:extLst>
                <a:ext uri="{FF2B5EF4-FFF2-40B4-BE49-F238E27FC236}">
                  <a16:creationId xmlns:a16="http://schemas.microsoft.com/office/drawing/2014/main" id="{F5F11641-3C67-4F0E-A786-9D1352BFF199}"/>
                </a:ext>
              </a:extLst>
            </p:cNvPr>
            <p:cNvSpPr/>
            <p:nvPr/>
          </p:nvSpPr>
          <p:spPr>
            <a:xfrm>
              <a:off x="6839553" y="4416285"/>
              <a:ext cx="53533" cy="65812"/>
            </a:xfrm>
            <a:custGeom>
              <a:avLst/>
              <a:gdLst/>
              <a:ahLst/>
              <a:cxnLst/>
              <a:rect l="l" t="t" r="r" b="b"/>
              <a:pathLst>
                <a:path w="69215" h="85089">
                  <a:moveTo>
                    <a:pt x="27712" y="41023"/>
                  </a:moveTo>
                  <a:lnTo>
                    <a:pt x="18475" y="0"/>
                  </a:lnTo>
                  <a:lnTo>
                    <a:pt x="0" y="84692"/>
                  </a:lnTo>
                  <a:lnTo>
                    <a:pt x="68622" y="31759"/>
                  </a:lnTo>
                  <a:lnTo>
                    <a:pt x="27712" y="41023"/>
                  </a:lnTo>
                  <a:close/>
                </a:path>
              </a:pathLst>
            </a:custGeom>
            <a:ln w="2642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9" name="object 251">
              <a:extLst>
                <a:ext uri="{FF2B5EF4-FFF2-40B4-BE49-F238E27FC236}">
                  <a16:creationId xmlns:a16="http://schemas.microsoft.com/office/drawing/2014/main" id="{E9676410-B844-4CB0-8945-4AF34CFDF5BF}"/>
                </a:ext>
              </a:extLst>
            </p:cNvPr>
            <p:cNvSpPr/>
            <p:nvPr/>
          </p:nvSpPr>
          <p:spPr>
            <a:xfrm>
              <a:off x="3823646" y="2524839"/>
              <a:ext cx="350178" cy="351160"/>
            </a:xfrm>
            <a:custGeom>
              <a:avLst/>
              <a:gdLst/>
              <a:ahLst/>
              <a:cxnLst/>
              <a:rect l="l" t="t" r="r" b="b"/>
              <a:pathLst>
                <a:path w="452754" h="454025">
                  <a:moveTo>
                    <a:pt x="226974" y="0"/>
                  </a:moveTo>
                  <a:lnTo>
                    <a:pt x="181229" y="4566"/>
                  </a:lnTo>
                  <a:lnTo>
                    <a:pt x="138622" y="17678"/>
                  </a:lnTo>
                  <a:lnTo>
                    <a:pt x="100067" y="38451"/>
                  </a:lnTo>
                  <a:lnTo>
                    <a:pt x="66476" y="66000"/>
                  </a:lnTo>
                  <a:lnTo>
                    <a:pt x="38761" y="99442"/>
                  </a:lnTo>
                  <a:lnTo>
                    <a:pt x="17835" y="137894"/>
                  </a:lnTo>
                  <a:lnTo>
                    <a:pt x="4611" y="180470"/>
                  </a:lnTo>
                  <a:lnTo>
                    <a:pt x="0" y="226288"/>
                  </a:lnTo>
                  <a:lnTo>
                    <a:pt x="4611" y="272159"/>
                  </a:lnTo>
                  <a:lnTo>
                    <a:pt x="17835" y="314884"/>
                  </a:lnTo>
                  <a:lnTo>
                    <a:pt x="38761" y="353546"/>
                  </a:lnTo>
                  <a:lnTo>
                    <a:pt x="66476" y="387232"/>
                  </a:lnTo>
                  <a:lnTo>
                    <a:pt x="100067" y="415025"/>
                  </a:lnTo>
                  <a:lnTo>
                    <a:pt x="138622" y="436011"/>
                  </a:lnTo>
                  <a:lnTo>
                    <a:pt x="181229" y="449273"/>
                  </a:lnTo>
                  <a:lnTo>
                    <a:pt x="226974" y="453898"/>
                  </a:lnTo>
                  <a:lnTo>
                    <a:pt x="271039" y="449513"/>
                  </a:lnTo>
                  <a:lnTo>
                    <a:pt x="313248" y="436692"/>
                  </a:lnTo>
                  <a:lnTo>
                    <a:pt x="352243" y="415932"/>
                  </a:lnTo>
                  <a:lnTo>
                    <a:pt x="386664" y="387731"/>
                  </a:lnTo>
                  <a:lnTo>
                    <a:pt x="414787" y="352640"/>
                  </a:lnTo>
                  <a:lnTo>
                    <a:pt x="435487" y="313458"/>
                  </a:lnTo>
                  <a:lnTo>
                    <a:pt x="448270" y="271052"/>
                  </a:lnTo>
                  <a:lnTo>
                    <a:pt x="452640" y="226288"/>
                  </a:lnTo>
                  <a:lnTo>
                    <a:pt x="448086" y="180470"/>
                  </a:lnTo>
                  <a:lnTo>
                    <a:pt x="435011" y="137894"/>
                  </a:lnTo>
                  <a:lnTo>
                    <a:pt x="414296" y="99442"/>
                  </a:lnTo>
                  <a:lnTo>
                    <a:pt x="386822" y="66000"/>
                  </a:lnTo>
                  <a:lnTo>
                    <a:pt x="353472" y="38451"/>
                  </a:lnTo>
                  <a:lnTo>
                    <a:pt x="315127" y="17678"/>
                  </a:lnTo>
                  <a:lnTo>
                    <a:pt x="272667" y="4566"/>
                  </a:lnTo>
                  <a:lnTo>
                    <a:pt x="226974"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0" name="object 252">
              <a:extLst>
                <a:ext uri="{FF2B5EF4-FFF2-40B4-BE49-F238E27FC236}">
                  <a16:creationId xmlns:a16="http://schemas.microsoft.com/office/drawing/2014/main" id="{A2B2FED1-5E97-44F4-A757-AC08A8D32804}"/>
                </a:ext>
              </a:extLst>
            </p:cNvPr>
            <p:cNvSpPr/>
            <p:nvPr/>
          </p:nvSpPr>
          <p:spPr>
            <a:xfrm>
              <a:off x="3823633" y="2524837"/>
              <a:ext cx="350178" cy="351160"/>
            </a:xfrm>
            <a:custGeom>
              <a:avLst/>
              <a:gdLst/>
              <a:ahLst/>
              <a:cxnLst/>
              <a:rect l="l" t="t" r="r" b="b"/>
              <a:pathLst>
                <a:path w="452754" h="454025">
                  <a:moveTo>
                    <a:pt x="226981" y="0"/>
                  </a:moveTo>
                  <a:lnTo>
                    <a:pt x="272671" y="4567"/>
                  </a:lnTo>
                  <a:lnTo>
                    <a:pt x="315129" y="17678"/>
                  </a:lnTo>
                  <a:lnTo>
                    <a:pt x="353474" y="38451"/>
                  </a:lnTo>
                  <a:lnTo>
                    <a:pt x="386824" y="66000"/>
                  </a:lnTo>
                  <a:lnTo>
                    <a:pt x="414297" y="99443"/>
                  </a:lnTo>
                  <a:lnTo>
                    <a:pt x="435012" y="137894"/>
                  </a:lnTo>
                  <a:lnTo>
                    <a:pt x="448087" y="180471"/>
                  </a:lnTo>
                  <a:lnTo>
                    <a:pt x="452642" y="226288"/>
                  </a:lnTo>
                  <a:lnTo>
                    <a:pt x="448270" y="271054"/>
                  </a:lnTo>
                  <a:lnTo>
                    <a:pt x="435486" y="313463"/>
                  </a:lnTo>
                  <a:lnTo>
                    <a:pt x="414784" y="352646"/>
                  </a:lnTo>
                  <a:lnTo>
                    <a:pt x="386659" y="387734"/>
                  </a:lnTo>
                  <a:lnTo>
                    <a:pt x="352245" y="415938"/>
                  </a:lnTo>
                  <a:lnTo>
                    <a:pt x="313253" y="436698"/>
                  </a:lnTo>
                  <a:lnTo>
                    <a:pt x="271045" y="449517"/>
                  </a:lnTo>
                  <a:lnTo>
                    <a:pt x="226981" y="453901"/>
                  </a:lnTo>
                  <a:lnTo>
                    <a:pt x="181233" y="449277"/>
                  </a:lnTo>
                  <a:lnTo>
                    <a:pt x="138625" y="436015"/>
                  </a:lnTo>
                  <a:lnTo>
                    <a:pt x="100069" y="415031"/>
                  </a:lnTo>
                  <a:lnTo>
                    <a:pt x="66477" y="387238"/>
                  </a:lnTo>
                  <a:lnTo>
                    <a:pt x="38762" y="353553"/>
                  </a:lnTo>
                  <a:lnTo>
                    <a:pt x="17835" y="314889"/>
                  </a:lnTo>
                  <a:lnTo>
                    <a:pt x="4611" y="272163"/>
                  </a:lnTo>
                  <a:lnTo>
                    <a:pt x="0" y="226288"/>
                  </a:lnTo>
                  <a:lnTo>
                    <a:pt x="4611" y="180471"/>
                  </a:lnTo>
                  <a:lnTo>
                    <a:pt x="17835" y="137894"/>
                  </a:lnTo>
                  <a:lnTo>
                    <a:pt x="38762" y="99443"/>
                  </a:lnTo>
                  <a:lnTo>
                    <a:pt x="66477" y="66000"/>
                  </a:lnTo>
                  <a:lnTo>
                    <a:pt x="100069" y="38451"/>
                  </a:lnTo>
                  <a:lnTo>
                    <a:pt x="138625" y="17678"/>
                  </a:lnTo>
                  <a:lnTo>
                    <a:pt x="181233" y="4567"/>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1" name="object 253">
              <a:extLst>
                <a:ext uri="{FF2B5EF4-FFF2-40B4-BE49-F238E27FC236}">
                  <a16:creationId xmlns:a16="http://schemas.microsoft.com/office/drawing/2014/main" id="{32DF48A7-2111-49C5-8476-CAD24C71651C}"/>
                </a:ext>
              </a:extLst>
            </p:cNvPr>
            <p:cNvSpPr/>
            <p:nvPr/>
          </p:nvSpPr>
          <p:spPr>
            <a:xfrm>
              <a:off x="3233687" y="2524839"/>
              <a:ext cx="350178" cy="351160"/>
            </a:xfrm>
            <a:custGeom>
              <a:avLst/>
              <a:gdLst/>
              <a:ahLst/>
              <a:cxnLst/>
              <a:rect l="l" t="t" r="r" b="b"/>
              <a:pathLst>
                <a:path w="452754" h="454025">
                  <a:moveTo>
                    <a:pt x="225666" y="0"/>
                  </a:moveTo>
                  <a:lnTo>
                    <a:pt x="179977" y="4566"/>
                  </a:lnTo>
                  <a:lnTo>
                    <a:pt x="137518" y="17678"/>
                  </a:lnTo>
                  <a:lnTo>
                    <a:pt x="99173" y="38451"/>
                  </a:lnTo>
                  <a:lnTo>
                    <a:pt x="65822" y="66000"/>
                  </a:lnTo>
                  <a:lnTo>
                    <a:pt x="38347" y="99442"/>
                  </a:lnTo>
                  <a:lnTo>
                    <a:pt x="17631" y="137894"/>
                  </a:lnTo>
                  <a:lnTo>
                    <a:pt x="4554" y="180470"/>
                  </a:lnTo>
                  <a:lnTo>
                    <a:pt x="0" y="226288"/>
                  </a:lnTo>
                  <a:lnTo>
                    <a:pt x="4554" y="272159"/>
                  </a:lnTo>
                  <a:lnTo>
                    <a:pt x="17631" y="314884"/>
                  </a:lnTo>
                  <a:lnTo>
                    <a:pt x="38347" y="353546"/>
                  </a:lnTo>
                  <a:lnTo>
                    <a:pt x="65822" y="387232"/>
                  </a:lnTo>
                  <a:lnTo>
                    <a:pt x="99173" y="415025"/>
                  </a:lnTo>
                  <a:lnTo>
                    <a:pt x="137518" y="436011"/>
                  </a:lnTo>
                  <a:lnTo>
                    <a:pt x="179977" y="449273"/>
                  </a:lnTo>
                  <a:lnTo>
                    <a:pt x="225666" y="453898"/>
                  </a:lnTo>
                  <a:lnTo>
                    <a:pt x="270308" y="449513"/>
                  </a:lnTo>
                  <a:lnTo>
                    <a:pt x="312599" y="436692"/>
                  </a:lnTo>
                  <a:lnTo>
                    <a:pt x="351673" y="415932"/>
                  </a:lnTo>
                  <a:lnTo>
                    <a:pt x="386664" y="387731"/>
                  </a:lnTo>
                  <a:lnTo>
                    <a:pt x="414789" y="352640"/>
                  </a:lnTo>
                  <a:lnTo>
                    <a:pt x="435494" y="313458"/>
                  </a:lnTo>
                  <a:lnTo>
                    <a:pt x="448280" y="271052"/>
                  </a:lnTo>
                  <a:lnTo>
                    <a:pt x="452653" y="226288"/>
                  </a:lnTo>
                  <a:lnTo>
                    <a:pt x="448042" y="180470"/>
                  </a:lnTo>
                  <a:lnTo>
                    <a:pt x="434817" y="137894"/>
                  </a:lnTo>
                  <a:lnTo>
                    <a:pt x="413890" y="99442"/>
                  </a:lnTo>
                  <a:lnTo>
                    <a:pt x="386175" y="66000"/>
                  </a:lnTo>
                  <a:lnTo>
                    <a:pt x="352582" y="38451"/>
                  </a:lnTo>
                  <a:lnTo>
                    <a:pt x="314025" y="17678"/>
                  </a:lnTo>
                  <a:lnTo>
                    <a:pt x="271415" y="4566"/>
                  </a:lnTo>
                  <a:lnTo>
                    <a:pt x="225666"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2" name="object 254">
              <a:extLst>
                <a:ext uri="{FF2B5EF4-FFF2-40B4-BE49-F238E27FC236}">
                  <a16:creationId xmlns:a16="http://schemas.microsoft.com/office/drawing/2014/main" id="{BFBAD63C-5A2B-46B6-A63B-F987E7E70BCF}"/>
                </a:ext>
              </a:extLst>
            </p:cNvPr>
            <p:cNvSpPr/>
            <p:nvPr/>
          </p:nvSpPr>
          <p:spPr>
            <a:xfrm>
              <a:off x="3233684" y="2524837"/>
              <a:ext cx="350178" cy="351160"/>
            </a:xfrm>
            <a:custGeom>
              <a:avLst/>
              <a:gdLst/>
              <a:ahLst/>
              <a:cxnLst/>
              <a:rect l="l" t="t" r="r" b="b"/>
              <a:pathLst>
                <a:path w="452754" h="454025">
                  <a:moveTo>
                    <a:pt x="225661" y="0"/>
                  </a:moveTo>
                  <a:lnTo>
                    <a:pt x="271408" y="4567"/>
                  </a:lnTo>
                  <a:lnTo>
                    <a:pt x="314016" y="17678"/>
                  </a:lnTo>
                  <a:lnTo>
                    <a:pt x="352572" y="38451"/>
                  </a:lnTo>
                  <a:lnTo>
                    <a:pt x="386164" y="66000"/>
                  </a:lnTo>
                  <a:lnTo>
                    <a:pt x="413880" y="99443"/>
                  </a:lnTo>
                  <a:lnTo>
                    <a:pt x="434806" y="137894"/>
                  </a:lnTo>
                  <a:lnTo>
                    <a:pt x="448031" y="180471"/>
                  </a:lnTo>
                  <a:lnTo>
                    <a:pt x="452642" y="226288"/>
                  </a:lnTo>
                  <a:lnTo>
                    <a:pt x="448270" y="271054"/>
                  </a:lnTo>
                  <a:lnTo>
                    <a:pt x="435486" y="313463"/>
                  </a:lnTo>
                  <a:lnTo>
                    <a:pt x="414784" y="352646"/>
                  </a:lnTo>
                  <a:lnTo>
                    <a:pt x="386659" y="387734"/>
                  </a:lnTo>
                  <a:lnTo>
                    <a:pt x="351667" y="415938"/>
                  </a:lnTo>
                  <a:lnTo>
                    <a:pt x="312593" y="436698"/>
                  </a:lnTo>
                  <a:lnTo>
                    <a:pt x="270302" y="449517"/>
                  </a:lnTo>
                  <a:lnTo>
                    <a:pt x="225661" y="453901"/>
                  </a:lnTo>
                  <a:lnTo>
                    <a:pt x="179970" y="449277"/>
                  </a:lnTo>
                  <a:lnTo>
                    <a:pt x="137512" y="436015"/>
                  </a:lnTo>
                  <a:lnTo>
                    <a:pt x="99167" y="415031"/>
                  </a:lnTo>
                  <a:lnTo>
                    <a:pt x="65817" y="387238"/>
                  </a:lnTo>
                  <a:lnTo>
                    <a:pt x="38344" y="353553"/>
                  </a:lnTo>
                  <a:lnTo>
                    <a:pt x="17629" y="314889"/>
                  </a:lnTo>
                  <a:lnTo>
                    <a:pt x="4554" y="272163"/>
                  </a:lnTo>
                  <a:lnTo>
                    <a:pt x="0" y="226288"/>
                  </a:lnTo>
                  <a:lnTo>
                    <a:pt x="4554" y="180471"/>
                  </a:lnTo>
                  <a:lnTo>
                    <a:pt x="17629" y="137894"/>
                  </a:lnTo>
                  <a:lnTo>
                    <a:pt x="38344" y="99443"/>
                  </a:lnTo>
                  <a:lnTo>
                    <a:pt x="65817" y="66000"/>
                  </a:lnTo>
                  <a:lnTo>
                    <a:pt x="99167" y="38451"/>
                  </a:lnTo>
                  <a:lnTo>
                    <a:pt x="137512" y="17678"/>
                  </a:lnTo>
                  <a:lnTo>
                    <a:pt x="179970" y="4567"/>
                  </a:lnTo>
                  <a:lnTo>
                    <a:pt x="22566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3" name="object 255">
              <a:extLst>
                <a:ext uri="{FF2B5EF4-FFF2-40B4-BE49-F238E27FC236}">
                  <a16:creationId xmlns:a16="http://schemas.microsoft.com/office/drawing/2014/main" id="{C205EECB-3B80-4734-8412-5746B944EAF0}"/>
                </a:ext>
              </a:extLst>
            </p:cNvPr>
            <p:cNvSpPr/>
            <p:nvPr/>
          </p:nvSpPr>
          <p:spPr>
            <a:xfrm>
              <a:off x="2642717" y="2524839"/>
              <a:ext cx="350178" cy="351160"/>
            </a:xfrm>
            <a:custGeom>
              <a:avLst/>
              <a:gdLst/>
              <a:ahLst/>
              <a:cxnLst/>
              <a:rect l="l" t="t" r="r" b="b"/>
              <a:pathLst>
                <a:path w="452754" h="454025">
                  <a:moveTo>
                    <a:pt x="226987" y="0"/>
                  </a:moveTo>
                  <a:lnTo>
                    <a:pt x="181241" y="4566"/>
                  </a:lnTo>
                  <a:lnTo>
                    <a:pt x="138633" y="17678"/>
                  </a:lnTo>
                  <a:lnTo>
                    <a:pt x="100076" y="38451"/>
                  </a:lnTo>
                  <a:lnTo>
                    <a:pt x="66482" y="66000"/>
                  </a:lnTo>
                  <a:lnTo>
                    <a:pt x="38765" y="99442"/>
                  </a:lnTo>
                  <a:lnTo>
                    <a:pt x="17837" y="137894"/>
                  </a:lnTo>
                  <a:lnTo>
                    <a:pt x="4611" y="180470"/>
                  </a:lnTo>
                  <a:lnTo>
                    <a:pt x="0" y="226288"/>
                  </a:lnTo>
                  <a:lnTo>
                    <a:pt x="4611" y="272159"/>
                  </a:lnTo>
                  <a:lnTo>
                    <a:pt x="17837" y="314884"/>
                  </a:lnTo>
                  <a:lnTo>
                    <a:pt x="38765" y="353546"/>
                  </a:lnTo>
                  <a:lnTo>
                    <a:pt x="66482" y="387232"/>
                  </a:lnTo>
                  <a:lnTo>
                    <a:pt x="100076" y="415025"/>
                  </a:lnTo>
                  <a:lnTo>
                    <a:pt x="138633" y="436011"/>
                  </a:lnTo>
                  <a:lnTo>
                    <a:pt x="181241" y="449273"/>
                  </a:lnTo>
                  <a:lnTo>
                    <a:pt x="226987" y="453898"/>
                  </a:lnTo>
                  <a:lnTo>
                    <a:pt x="271051" y="449513"/>
                  </a:lnTo>
                  <a:lnTo>
                    <a:pt x="313259" y="436692"/>
                  </a:lnTo>
                  <a:lnTo>
                    <a:pt x="352250" y="415932"/>
                  </a:lnTo>
                  <a:lnTo>
                    <a:pt x="386664" y="387731"/>
                  </a:lnTo>
                  <a:lnTo>
                    <a:pt x="414789" y="352640"/>
                  </a:lnTo>
                  <a:lnTo>
                    <a:pt x="435494" y="313458"/>
                  </a:lnTo>
                  <a:lnTo>
                    <a:pt x="448280" y="271052"/>
                  </a:lnTo>
                  <a:lnTo>
                    <a:pt x="452653" y="226288"/>
                  </a:lnTo>
                  <a:lnTo>
                    <a:pt x="448044" y="180470"/>
                  </a:lnTo>
                  <a:lnTo>
                    <a:pt x="434838" y="137894"/>
                  </a:lnTo>
                  <a:lnTo>
                    <a:pt x="413960" y="99442"/>
                  </a:lnTo>
                  <a:lnTo>
                    <a:pt x="386340" y="66000"/>
                  </a:lnTo>
                  <a:lnTo>
                    <a:pt x="352905" y="38451"/>
                  </a:lnTo>
                  <a:lnTo>
                    <a:pt x="314582" y="17678"/>
                  </a:lnTo>
                  <a:lnTo>
                    <a:pt x="272300" y="4566"/>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4" name="object 256">
              <a:extLst>
                <a:ext uri="{FF2B5EF4-FFF2-40B4-BE49-F238E27FC236}">
                  <a16:creationId xmlns:a16="http://schemas.microsoft.com/office/drawing/2014/main" id="{37A56169-8B59-48D1-BED4-E02D798816F1}"/>
                </a:ext>
              </a:extLst>
            </p:cNvPr>
            <p:cNvSpPr/>
            <p:nvPr/>
          </p:nvSpPr>
          <p:spPr>
            <a:xfrm>
              <a:off x="2642715" y="2524837"/>
              <a:ext cx="350178" cy="351160"/>
            </a:xfrm>
            <a:custGeom>
              <a:avLst/>
              <a:gdLst/>
              <a:ahLst/>
              <a:cxnLst/>
              <a:rect l="l" t="t" r="r" b="b"/>
              <a:pathLst>
                <a:path w="452754" h="454025">
                  <a:moveTo>
                    <a:pt x="226981" y="0"/>
                  </a:moveTo>
                  <a:lnTo>
                    <a:pt x="272292" y="4567"/>
                  </a:lnTo>
                  <a:lnTo>
                    <a:pt x="314573" y="17678"/>
                  </a:lnTo>
                  <a:lnTo>
                    <a:pt x="352894" y="38451"/>
                  </a:lnTo>
                  <a:lnTo>
                    <a:pt x="386329" y="66000"/>
                  </a:lnTo>
                  <a:lnTo>
                    <a:pt x="413949" y="99443"/>
                  </a:lnTo>
                  <a:lnTo>
                    <a:pt x="434826" y="137894"/>
                  </a:lnTo>
                  <a:lnTo>
                    <a:pt x="448033" y="180471"/>
                  </a:lnTo>
                  <a:lnTo>
                    <a:pt x="452642" y="226288"/>
                  </a:lnTo>
                  <a:lnTo>
                    <a:pt x="448270" y="271054"/>
                  </a:lnTo>
                  <a:lnTo>
                    <a:pt x="435486" y="313463"/>
                  </a:lnTo>
                  <a:lnTo>
                    <a:pt x="414784" y="352646"/>
                  </a:lnTo>
                  <a:lnTo>
                    <a:pt x="386659" y="387734"/>
                  </a:lnTo>
                  <a:lnTo>
                    <a:pt x="352245" y="415938"/>
                  </a:lnTo>
                  <a:lnTo>
                    <a:pt x="313253" y="436698"/>
                  </a:lnTo>
                  <a:lnTo>
                    <a:pt x="271045" y="449517"/>
                  </a:lnTo>
                  <a:lnTo>
                    <a:pt x="226981" y="453901"/>
                  </a:lnTo>
                  <a:lnTo>
                    <a:pt x="181233" y="449277"/>
                  </a:lnTo>
                  <a:lnTo>
                    <a:pt x="138625" y="436015"/>
                  </a:lnTo>
                  <a:lnTo>
                    <a:pt x="100069" y="415031"/>
                  </a:lnTo>
                  <a:lnTo>
                    <a:pt x="66477" y="387238"/>
                  </a:lnTo>
                  <a:lnTo>
                    <a:pt x="38762" y="353553"/>
                  </a:lnTo>
                  <a:lnTo>
                    <a:pt x="17835" y="314889"/>
                  </a:lnTo>
                  <a:lnTo>
                    <a:pt x="4611" y="272163"/>
                  </a:lnTo>
                  <a:lnTo>
                    <a:pt x="0" y="226288"/>
                  </a:lnTo>
                  <a:lnTo>
                    <a:pt x="4611" y="180471"/>
                  </a:lnTo>
                  <a:lnTo>
                    <a:pt x="17835" y="137894"/>
                  </a:lnTo>
                  <a:lnTo>
                    <a:pt x="38762" y="99443"/>
                  </a:lnTo>
                  <a:lnTo>
                    <a:pt x="66477" y="66000"/>
                  </a:lnTo>
                  <a:lnTo>
                    <a:pt x="100069" y="38451"/>
                  </a:lnTo>
                  <a:lnTo>
                    <a:pt x="138625" y="17678"/>
                  </a:lnTo>
                  <a:lnTo>
                    <a:pt x="181233" y="4567"/>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5" name="object 257">
              <a:extLst>
                <a:ext uri="{FF2B5EF4-FFF2-40B4-BE49-F238E27FC236}">
                  <a16:creationId xmlns:a16="http://schemas.microsoft.com/office/drawing/2014/main" id="{3525D32B-0F54-4042-ADBE-C78B64462DA7}"/>
                </a:ext>
              </a:extLst>
            </p:cNvPr>
            <p:cNvSpPr/>
            <p:nvPr/>
          </p:nvSpPr>
          <p:spPr>
            <a:xfrm>
              <a:off x="2051747" y="2524839"/>
              <a:ext cx="351160" cy="351160"/>
            </a:xfrm>
            <a:custGeom>
              <a:avLst/>
              <a:gdLst/>
              <a:ahLst/>
              <a:cxnLst/>
              <a:rect l="l" t="t" r="r" b="b"/>
              <a:pathLst>
                <a:path w="454025" h="454025">
                  <a:moveTo>
                    <a:pt x="226987" y="0"/>
                  </a:moveTo>
                  <a:lnTo>
                    <a:pt x="181237" y="4566"/>
                  </a:lnTo>
                  <a:lnTo>
                    <a:pt x="138628" y="17678"/>
                  </a:lnTo>
                  <a:lnTo>
                    <a:pt x="100070" y="38451"/>
                  </a:lnTo>
                  <a:lnTo>
                    <a:pt x="66478" y="66000"/>
                  </a:lnTo>
                  <a:lnTo>
                    <a:pt x="38762" y="99442"/>
                  </a:lnTo>
                  <a:lnTo>
                    <a:pt x="17835" y="137894"/>
                  </a:lnTo>
                  <a:lnTo>
                    <a:pt x="4611" y="180470"/>
                  </a:lnTo>
                  <a:lnTo>
                    <a:pt x="0" y="226288"/>
                  </a:lnTo>
                  <a:lnTo>
                    <a:pt x="4611" y="272159"/>
                  </a:lnTo>
                  <a:lnTo>
                    <a:pt x="17835" y="314884"/>
                  </a:lnTo>
                  <a:lnTo>
                    <a:pt x="38762" y="353546"/>
                  </a:lnTo>
                  <a:lnTo>
                    <a:pt x="66478" y="387232"/>
                  </a:lnTo>
                  <a:lnTo>
                    <a:pt x="100070" y="415025"/>
                  </a:lnTo>
                  <a:lnTo>
                    <a:pt x="138628" y="436011"/>
                  </a:lnTo>
                  <a:lnTo>
                    <a:pt x="181237" y="449273"/>
                  </a:lnTo>
                  <a:lnTo>
                    <a:pt x="226987" y="453898"/>
                  </a:lnTo>
                  <a:lnTo>
                    <a:pt x="271608" y="449513"/>
                  </a:lnTo>
                  <a:lnTo>
                    <a:pt x="313755" y="436692"/>
                  </a:lnTo>
                  <a:lnTo>
                    <a:pt x="352436" y="415932"/>
                  </a:lnTo>
                  <a:lnTo>
                    <a:pt x="386664" y="387731"/>
                  </a:lnTo>
                  <a:lnTo>
                    <a:pt x="415551" y="352640"/>
                  </a:lnTo>
                  <a:lnTo>
                    <a:pt x="436643" y="313458"/>
                  </a:lnTo>
                  <a:lnTo>
                    <a:pt x="449570" y="271052"/>
                  </a:lnTo>
                  <a:lnTo>
                    <a:pt x="453961" y="226288"/>
                  </a:lnTo>
                  <a:lnTo>
                    <a:pt x="449350" y="180470"/>
                  </a:lnTo>
                  <a:lnTo>
                    <a:pt x="436125" y="137894"/>
                  </a:lnTo>
                  <a:lnTo>
                    <a:pt x="415199" y="99442"/>
                  </a:lnTo>
                  <a:lnTo>
                    <a:pt x="387484" y="66000"/>
                  </a:lnTo>
                  <a:lnTo>
                    <a:pt x="353893" y="38451"/>
                  </a:lnTo>
                  <a:lnTo>
                    <a:pt x="315338" y="17678"/>
                  </a:lnTo>
                  <a:lnTo>
                    <a:pt x="272732" y="4566"/>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6" name="object 258">
              <a:extLst>
                <a:ext uri="{FF2B5EF4-FFF2-40B4-BE49-F238E27FC236}">
                  <a16:creationId xmlns:a16="http://schemas.microsoft.com/office/drawing/2014/main" id="{C51E4B37-B329-4354-937B-4A2D4653BC73}"/>
                </a:ext>
              </a:extLst>
            </p:cNvPr>
            <p:cNvSpPr/>
            <p:nvPr/>
          </p:nvSpPr>
          <p:spPr>
            <a:xfrm>
              <a:off x="2051746" y="2524837"/>
              <a:ext cx="351160" cy="351160"/>
            </a:xfrm>
            <a:custGeom>
              <a:avLst/>
              <a:gdLst/>
              <a:ahLst/>
              <a:cxnLst/>
              <a:rect l="l" t="t" r="r" b="b"/>
              <a:pathLst>
                <a:path w="454025" h="454025">
                  <a:moveTo>
                    <a:pt x="226981" y="0"/>
                  </a:moveTo>
                  <a:lnTo>
                    <a:pt x="272728" y="4567"/>
                  </a:lnTo>
                  <a:lnTo>
                    <a:pt x="315336" y="17678"/>
                  </a:lnTo>
                  <a:lnTo>
                    <a:pt x="353892" y="38451"/>
                  </a:lnTo>
                  <a:lnTo>
                    <a:pt x="387484" y="66000"/>
                  </a:lnTo>
                  <a:lnTo>
                    <a:pt x="415199" y="99443"/>
                  </a:lnTo>
                  <a:lnTo>
                    <a:pt x="436126" y="137894"/>
                  </a:lnTo>
                  <a:lnTo>
                    <a:pt x="449350" y="180471"/>
                  </a:lnTo>
                  <a:lnTo>
                    <a:pt x="453962" y="226288"/>
                  </a:lnTo>
                  <a:lnTo>
                    <a:pt x="449570" y="271054"/>
                  </a:lnTo>
                  <a:lnTo>
                    <a:pt x="436641" y="313463"/>
                  </a:lnTo>
                  <a:lnTo>
                    <a:pt x="415547" y="352646"/>
                  </a:lnTo>
                  <a:lnTo>
                    <a:pt x="386659" y="387734"/>
                  </a:lnTo>
                  <a:lnTo>
                    <a:pt x="352430" y="415938"/>
                  </a:lnTo>
                  <a:lnTo>
                    <a:pt x="313748" y="436698"/>
                  </a:lnTo>
                  <a:lnTo>
                    <a:pt x="271601" y="449517"/>
                  </a:lnTo>
                  <a:lnTo>
                    <a:pt x="226981" y="453901"/>
                  </a:lnTo>
                  <a:lnTo>
                    <a:pt x="181233" y="449277"/>
                  </a:lnTo>
                  <a:lnTo>
                    <a:pt x="138625" y="436015"/>
                  </a:lnTo>
                  <a:lnTo>
                    <a:pt x="100069" y="415031"/>
                  </a:lnTo>
                  <a:lnTo>
                    <a:pt x="66477" y="387238"/>
                  </a:lnTo>
                  <a:lnTo>
                    <a:pt x="38762" y="353553"/>
                  </a:lnTo>
                  <a:lnTo>
                    <a:pt x="17835" y="314889"/>
                  </a:lnTo>
                  <a:lnTo>
                    <a:pt x="4611" y="272163"/>
                  </a:lnTo>
                  <a:lnTo>
                    <a:pt x="0" y="226288"/>
                  </a:lnTo>
                  <a:lnTo>
                    <a:pt x="4611" y="180471"/>
                  </a:lnTo>
                  <a:lnTo>
                    <a:pt x="17835" y="137894"/>
                  </a:lnTo>
                  <a:lnTo>
                    <a:pt x="38762" y="99443"/>
                  </a:lnTo>
                  <a:lnTo>
                    <a:pt x="66477" y="66000"/>
                  </a:lnTo>
                  <a:lnTo>
                    <a:pt x="100069" y="38451"/>
                  </a:lnTo>
                  <a:lnTo>
                    <a:pt x="138625" y="17678"/>
                  </a:lnTo>
                  <a:lnTo>
                    <a:pt x="181233" y="4567"/>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7" name="object 259">
              <a:extLst>
                <a:ext uri="{FF2B5EF4-FFF2-40B4-BE49-F238E27FC236}">
                  <a16:creationId xmlns:a16="http://schemas.microsoft.com/office/drawing/2014/main" id="{68EF4F05-5FB8-459A-8A81-F1FB86035ECC}"/>
                </a:ext>
              </a:extLst>
            </p:cNvPr>
            <p:cNvSpPr/>
            <p:nvPr/>
          </p:nvSpPr>
          <p:spPr>
            <a:xfrm>
              <a:off x="1461798" y="2524839"/>
              <a:ext cx="350178" cy="351160"/>
            </a:xfrm>
            <a:custGeom>
              <a:avLst/>
              <a:gdLst/>
              <a:ahLst/>
              <a:cxnLst/>
              <a:rect l="l" t="t" r="r" b="b"/>
              <a:pathLst>
                <a:path w="452755" h="454025">
                  <a:moveTo>
                    <a:pt x="225666" y="0"/>
                  </a:moveTo>
                  <a:lnTo>
                    <a:pt x="180352" y="4566"/>
                  </a:lnTo>
                  <a:lnTo>
                    <a:pt x="138070" y="17678"/>
                  </a:lnTo>
                  <a:lnTo>
                    <a:pt x="99748" y="38451"/>
                  </a:lnTo>
                  <a:lnTo>
                    <a:pt x="66313" y="66000"/>
                  </a:lnTo>
                  <a:lnTo>
                    <a:pt x="38692" y="99442"/>
                  </a:lnTo>
                  <a:lnTo>
                    <a:pt x="17815" y="137894"/>
                  </a:lnTo>
                  <a:lnTo>
                    <a:pt x="4608" y="180470"/>
                  </a:lnTo>
                  <a:lnTo>
                    <a:pt x="0" y="226288"/>
                  </a:lnTo>
                  <a:lnTo>
                    <a:pt x="4608" y="272159"/>
                  </a:lnTo>
                  <a:lnTo>
                    <a:pt x="17815" y="314884"/>
                  </a:lnTo>
                  <a:lnTo>
                    <a:pt x="38692" y="353546"/>
                  </a:lnTo>
                  <a:lnTo>
                    <a:pt x="66313" y="387232"/>
                  </a:lnTo>
                  <a:lnTo>
                    <a:pt x="99748" y="415025"/>
                  </a:lnTo>
                  <a:lnTo>
                    <a:pt x="138070" y="436011"/>
                  </a:lnTo>
                  <a:lnTo>
                    <a:pt x="180352" y="449273"/>
                  </a:lnTo>
                  <a:lnTo>
                    <a:pt x="225666" y="453898"/>
                  </a:lnTo>
                  <a:lnTo>
                    <a:pt x="270494" y="449513"/>
                  </a:lnTo>
                  <a:lnTo>
                    <a:pt x="313094" y="436692"/>
                  </a:lnTo>
                  <a:lnTo>
                    <a:pt x="352230" y="415932"/>
                  </a:lnTo>
                  <a:lnTo>
                    <a:pt x="386664" y="387731"/>
                  </a:lnTo>
                  <a:lnTo>
                    <a:pt x="414787" y="352640"/>
                  </a:lnTo>
                  <a:lnTo>
                    <a:pt x="435487" y="313458"/>
                  </a:lnTo>
                  <a:lnTo>
                    <a:pt x="448270" y="271052"/>
                  </a:lnTo>
                  <a:lnTo>
                    <a:pt x="452640" y="226288"/>
                  </a:lnTo>
                  <a:lnTo>
                    <a:pt x="448029" y="180470"/>
                  </a:lnTo>
                  <a:lnTo>
                    <a:pt x="434804" y="137894"/>
                  </a:lnTo>
                  <a:lnTo>
                    <a:pt x="413878" y="99442"/>
                  </a:lnTo>
                  <a:lnTo>
                    <a:pt x="386164" y="66000"/>
                  </a:lnTo>
                  <a:lnTo>
                    <a:pt x="352573" y="38451"/>
                  </a:lnTo>
                  <a:lnTo>
                    <a:pt x="314018" y="17678"/>
                  </a:lnTo>
                  <a:lnTo>
                    <a:pt x="271411" y="4566"/>
                  </a:lnTo>
                  <a:lnTo>
                    <a:pt x="225666"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8" name="object 260">
              <a:extLst>
                <a:ext uri="{FF2B5EF4-FFF2-40B4-BE49-F238E27FC236}">
                  <a16:creationId xmlns:a16="http://schemas.microsoft.com/office/drawing/2014/main" id="{327FFA05-063F-49C3-85C1-7212FEDE33DD}"/>
                </a:ext>
              </a:extLst>
            </p:cNvPr>
            <p:cNvSpPr/>
            <p:nvPr/>
          </p:nvSpPr>
          <p:spPr>
            <a:xfrm>
              <a:off x="1461797" y="2524837"/>
              <a:ext cx="350178" cy="351160"/>
            </a:xfrm>
            <a:custGeom>
              <a:avLst/>
              <a:gdLst/>
              <a:ahLst/>
              <a:cxnLst/>
              <a:rect l="l" t="t" r="r" b="b"/>
              <a:pathLst>
                <a:path w="452755" h="454025">
                  <a:moveTo>
                    <a:pt x="225661" y="0"/>
                  </a:moveTo>
                  <a:lnTo>
                    <a:pt x="271408" y="4567"/>
                  </a:lnTo>
                  <a:lnTo>
                    <a:pt x="314016" y="17678"/>
                  </a:lnTo>
                  <a:lnTo>
                    <a:pt x="352572" y="38451"/>
                  </a:lnTo>
                  <a:lnTo>
                    <a:pt x="386164" y="66000"/>
                  </a:lnTo>
                  <a:lnTo>
                    <a:pt x="413880" y="99443"/>
                  </a:lnTo>
                  <a:lnTo>
                    <a:pt x="434806" y="137894"/>
                  </a:lnTo>
                  <a:lnTo>
                    <a:pt x="448031" y="180471"/>
                  </a:lnTo>
                  <a:lnTo>
                    <a:pt x="452642" y="226288"/>
                  </a:lnTo>
                  <a:lnTo>
                    <a:pt x="448270" y="271054"/>
                  </a:lnTo>
                  <a:lnTo>
                    <a:pt x="435486" y="313463"/>
                  </a:lnTo>
                  <a:lnTo>
                    <a:pt x="414784" y="352646"/>
                  </a:lnTo>
                  <a:lnTo>
                    <a:pt x="386659" y="387734"/>
                  </a:lnTo>
                  <a:lnTo>
                    <a:pt x="352224" y="415938"/>
                  </a:lnTo>
                  <a:lnTo>
                    <a:pt x="313088" y="436698"/>
                  </a:lnTo>
                  <a:lnTo>
                    <a:pt x="270488" y="449517"/>
                  </a:lnTo>
                  <a:lnTo>
                    <a:pt x="225661" y="453901"/>
                  </a:lnTo>
                  <a:lnTo>
                    <a:pt x="180349" y="449277"/>
                  </a:lnTo>
                  <a:lnTo>
                    <a:pt x="138069" y="436015"/>
                  </a:lnTo>
                  <a:lnTo>
                    <a:pt x="99747" y="415031"/>
                  </a:lnTo>
                  <a:lnTo>
                    <a:pt x="66312" y="387238"/>
                  </a:lnTo>
                  <a:lnTo>
                    <a:pt x="38692" y="353553"/>
                  </a:lnTo>
                  <a:lnTo>
                    <a:pt x="17815" y="314889"/>
                  </a:lnTo>
                  <a:lnTo>
                    <a:pt x="4608" y="272163"/>
                  </a:lnTo>
                  <a:lnTo>
                    <a:pt x="0" y="226288"/>
                  </a:lnTo>
                  <a:lnTo>
                    <a:pt x="4608" y="180471"/>
                  </a:lnTo>
                  <a:lnTo>
                    <a:pt x="17815" y="137894"/>
                  </a:lnTo>
                  <a:lnTo>
                    <a:pt x="38692" y="99443"/>
                  </a:lnTo>
                  <a:lnTo>
                    <a:pt x="66312" y="66000"/>
                  </a:lnTo>
                  <a:lnTo>
                    <a:pt x="99747" y="38451"/>
                  </a:lnTo>
                  <a:lnTo>
                    <a:pt x="138069" y="17678"/>
                  </a:lnTo>
                  <a:lnTo>
                    <a:pt x="180349" y="4567"/>
                  </a:lnTo>
                  <a:lnTo>
                    <a:pt x="22566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9" name="Right Arrow 210">
              <a:extLst>
                <a:ext uri="{FF2B5EF4-FFF2-40B4-BE49-F238E27FC236}">
                  <a16:creationId xmlns:a16="http://schemas.microsoft.com/office/drawing/2014/main" id="{B182741D-C972-49B0-9C5A-2DCD0C2CC773}"/>
                </a:ext>
              </a:extLst>
            </p:cNvPr>
            <p:cNvSpPr/>
            <p:nvPr/>
          </p:nvSpPr>
          <p:spPr>
            <a:xfrm>
              <a:off x="4101594" y="363907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kern="1200">
                  <a:solidFill>
                    <a:schemeClr val="lt1"/>
                  </a:solidFill>
                  <a:latin typeface="+mn-lt"/>
                  <a:ea typeface="+mn-ea"/>
                  <a:cs typeface="+mn-cs"/>
                </a:defRPr>
              </a:lvl1pPr>
              <a:lvl2pPr marL="457200" algn="l" rtl="0" eaLnBrk="0" fontAlgn="base" hangingPunct="0">
                <a:spcBef>
                  <a:spcPct val="0"/>
                </a:spcBef>
                <a:spcAft>
                  <a:spcPct val="0"/>
                </a:spcAft>
                <a:defRPr sz="2400" kern="1200">
                  <a:solidFill>
                    <a:schemeClr val="lt1"/>
                  </a:solidFill>
                  <a:latin typeface="+mn-lt"/>
                  <a:ea typeface="+mn-ea"/>
                  <a:cs typeface="+mn-cs"/>
                </a:defRPr>
              </a:lvl2pPr>
              <a:lvl3pPr marL="914400" algn="l" rtl="0" eaLnBrk="0" fontAlgn="base" hangingPunct="0">
                <a:spcBef>
                  <a:spcPct val="0"/>
                </a:spcBef>
                <a:spcAft>
                  <a:spcPct val="0"/>
                </a:spcAft>
                <a:defRPr sz="2400" kern="1200">
                  <a:solidFill>
                    <a:schemeClr val="lt1"/>
                  </a:solidFill>
                  <a:latin typeface="+mn-lt"/>
                  <a:ea typeface="+mn-ea"/>
                  <a:cs typeface="+mn-cs"/>
                </a:defRPr>
              </a:lvl3pPr>
              <a:lvl4pPr marL="1371600" algn="l" rtl="0" eaLnBrk="0" fontAlgn="base" hangingPunct="0">
                <a:spcBef>
                  <a:spcPct val="0"/>
                </a:spcBef>
                <a:spcAft>
                  <a:spcPct val="0"/>
                </a:spcAft>
                <a:defRPr sz="2400" kern="1200">
                  <a:solidFill>
                    <a:schemeClr val="lt1"/>
                  </a:solidFill>
                  <a:latin typeface="+mn-lt"/>
                  <a:ea typeface="+mn-ea"/>
                  <a:cs typeface="+mn-cs"/>
                </a:defRPr>
              </a:lvl4pPr>
              <a:lvl5pPr marL="1828800" algn="l" rtl="0" eaLnBrk="0" fontAlgn="base" hangingPunct="0">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12434591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Device vs. Cloud</a:t>
            </a:r>
            <a:endParaRPr lang="zh-CN" altLang="en-US" dirty="0"/>
          </a:p>
        </p:txBody>
      </p:sp>
      <p:sp>
        <p:nvSpPr>
          <p:cNvPr id="3" name="内容占位符 2"/>
          <p:cNvSpPr>
            <a:spLocks noGrp="1"/>
          </p:cNvSpPr>
          <p:nvPr>
            <p:ph idx="1"/>
          </p:nvPr>
        </p:nvSpPr>
        <p:spPr>
          <a:xfrm>
            <a:off x="107504" y="1343026"/>
            <a:ext cx="6257833" cy="5398342"/>
          </a:xfrm>
        </p:spPr>
        <p:txBody>
          <a:bodyPr>
            <a:normAutofit fontScale="77500" lnSpcReduction="20000"/>
          </a:bodyPr>
          <a:lstStyle/>
          <a:p>
            <a:r>
              <a:rPr lang="en-US" altLang="zh-CN" dirty="0"/>
              <a:t>On-device execution</a:t>
            </a:r>
          </a:p>
          <a:p>
            <a:pPr lvl="1"/>
            <a:r>
              <a:rPr lang="en-US" altLang="zh-CN" dirty="0"/>
              <a:t>Computation workload may exceed computing or energy capacity.</a:t>
            </a:r>
          </a:p>
          <a:p>
            <a:pPr lvl="1"/>
            <a:r>
              <a:rPr lang="en-US" altLang="zh-CN" dirty="0"/>
              <a:t>Feasible for small models, or for devices w. power efficient hardware accelerators.</a:t>
            </a:r>
          </a:p>
          <a:p>
            <a:r>
              <a:rPr lang="en-US" altLang="zh-CN" dirty="0"/>
              <a:t>Computational offloading to the cloud</a:t>
            </a:r>
          </a:p>
          <a:p>
            <a:pPr lvl="1"/>
            <a:r>
              <a:rPr lang="en-US" altLang="zh-CN" dirty="0"/>
              <a:t>Network transmission costs time and energy.</a:t>
            </a:r>
          </a:p>
          <a:p>
            <a:pPr lvl="1"/>
            <a:r>
              <a:rPr lang="en-US" altLang="zh-CN" dirty="0"/>
              <a:t>Quality-of-Service Degradation due to network latencies and disruptions.</a:t>
            </a:r>
          </a:p>
          <a:p>
            <a:r>
              <a:rPr lang="en-US" altLang="zh-CN" dirty="0"/>
              <a:t>Solutions:</a:t>
            </a:r>
          </a:p>
          <a:p>
            <a:pPr lvl="1"/>
            <a:r>
              <a:rPr lang="en-US" altLang="zh-CN" dirty="0"/>
              <a:t>Make adaptive decisions based on network condition and device workload (e.g., w. Reinforcement Learning). </a:t>
            </a:r>
          </a:p>
          <a:p>
            <a:pPr lvl="1"/>
            <a:r>
              <a:rPr lang="en-US" altLang="zh-CN" dirty="0"/>
              <a:t>Place “Edge Servers” in close proximity to the devices, forming a multi-tier hierarchy of device-edge-cloud.</a:t>
            </a:r>
          </a:p>
          <a:p>
            <a:pPr lvl="1"/>
            <a:endParaRPr lang="en-US" altLang="zh-CN" dirty="0"/>
          </a:p>
        </p:txBody>
      </p:sp>
      <p:grpSp>
        <p:nvGrpSpPr>
          <p:cNvPr id="22" name="组合 21"/>
          <p:cNvGrpSpPr/>
          <p:nvPr/>
        </p:nvGrpSpPr>
        <p:grpSpPr>
          <a:xfrm>
            <a:off x="6543092" y="2738669"/>
            <a:ext cx="2421396" cy="3699297"/>
            <a:chOff x="374623" y="2330040"/>
            <a:chExt cx="2565412" cy="3919318"/>
          </a:xfrm>
        </p:grpSpPr>
        <p:pic>
          <p:nvPicPr>
            <p:cNvPr id="38"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3213" y="5567923"/>
              <a:ext cx="532078" cy="669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547" y="4506021"/>
              <a:ext cx="532078" cy="669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5301" y="5291211"/>
              <a:ext cx="504056" cy="958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4623" y="2330040"/>
              <a:ext cx="2565412" cy="1596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3589" y="2673941"/>
              <a:ext cx="1167480" cy="90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左弧形箭头 16"/>
            <p:cNvSpPr/>
            <p:nvPr/>
          </p:nvSpPr>
          <p:spPr bwMode="auto">
            <a:xfrm flipV="1">
              <a:off x="588726" y="3817077"/>
              <a:ext cx="731520" cy="1953208"/>
            </a:xfrm>
            <a:prstGeom prst="curved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ahoma" pitchFamily="34" charset="0"/>
              </a:endParaRPr>
            </a:p>
          </p:txBody>
        </p:sp>
        <p:sp>
          <p:nvSpPr>
            <p:cNvPr id="18" name="左弧形箭头 17"/>
            <p:cNvSpPr/>
            <p:nvPr/>
          </p:nvSpPr>
          <p:spPr bwMode="auto">
            <a:xfrm flipH="1">
              <a:off x="1968317" y="3889085"/>
              <a:ext cx="569287" cy="1944824"/>
            </a:xfrm>
            <a:prstGeom prst="curved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ahoma" pitchFamily="34" charset="0"/>
              </a:endParaRPr>
            </a:p>
          </p:txBody>
        </p:sp>
        <p:sp>
          <p:nvSpPr>
            <p:cNvPr id="19" name="Rectangle 4"/>
            <p:cNvSpPr/>
            <p:nvPr/>
          </p:nvSpPr>
          <p:spPr>
            <a:xfrm>
              <a:off x="1847527" y="4702217"/>
              <a:ext cx="787083" cy="276999"/>
            </a:xfrm>
            <a:prstGeom prst="rect">
              <a:avLst/>
            </a:prstGeom>
          </p:spPr>
          <p:txBody>
            <a:bodyPr wrap="square">
              <a:spAutoFit/>
            </a:bodyPr>
            <a:lstStyle/>
            <a:p>
              <a:pPr algn="ctr">
                <a:spcBef>
                  <a:spcPts val="0"/>
                </a:spcBef>
                <a:spcAft>
                  <a:spcPts val="0"/>
                </a:spcAft>
                <a:defRPr/>
              </a:pPr>
              <a:r>
                <a:rPr lang="zh-CN" altLang="en-US" sz="1200" kern="100" dirty="0">
                  <a:latin typeface="Times New Roman" panose="02020603050405020304" pitchFamily="18" charset="0"/>
                  <a:ea typeface="SimSun" panose="02010600030101010101" pitchFamily="2" charset="-122"/>
                </a:rPr>
                <a:t>“</a:t>
              </a:r>
              <a:r>
                <a:rPr lang="en-US" altLang="zh-CN" sz="1200" kern="100" dirty="0">
                  <a:latin typeface="Times New Roman" panose="02020603050405020304" pitchFamily="18" charset="0"/>
                  <a:ea typeface="SimSun" panose="02010600030101010101" pitchFamily="2" charset="-122"/>
                </a:rPr>
                <a:t>DOG”</a:t>
              </a:r>
              <a:endParaRPr lang="en-US" sz="1200" kern="100" dirty="0">
                <a:latin typeface="Times New Roman" panose="02020603050405020304" pitchFamily="18" charset="0"/>
                <a:ea typeface="SimSun" panose="02010600030101010101" pitchFamily="2" charset="-122"/>
              </a:endParaRPr>
            </a:p>
          </p:txBody>
        </p:sp>
        <p:sp>
          <p:nvSpPr>
            <p:cNvPr id="9" name="右箭头 8"/>
            <p:cNvSpPr/>
            <p:nvPr/>
          </p:nvSpPr>
          <p:spPr bwMode="auto">
            <a:xfrm>
              <a:off x="954486" y="5810927"/>
              <a:ext cx="370101" cy="226993"/>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ahoma" pitchFamily="34" charset="0"/>
              </a:endParaRPr>
            </a:p>
          </p:txBody>
        </p:sp>
      </p:grpSp>
      <p:grpSp>
        <p:nvGrpSpPr>
          <p:cNvPr id="11" name="组合 10"/>
          <p:cNvGrpSpPr/>
          <p:nvPr/>
        </p:nvGrpSpPr>
        <p:grpSpPr>
          <a:xfrm>
            <a:off x="6543092" y="1169193"/>
            <a:ext cx="2388461" cy="958147"/>
            <a:chOff x="-2052736" y="5279165"/>
            <a:chExt cx="2388461" cy="958147"/>
          </a:xfrm>
        </p:grpSpPr>
        <p:pic>
          <p:nvPicPr>
            <p:cNvPr id="5123"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04405" y="5279165"/>
              <a:ext cx="504056" cy="958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4"/>
            <p:cNvSpPr/>
            <p:nvPr/>
          </p:nvSpPr>
          <p:spPr>
            <a:xfrm>
              <a:off x="-451358" y="5641418"/>
              <a:ext cx="787083" cy="276999"/>
            </a:xfrm>
            <a:prstGeom prst="rect">
              <a:avLst/>
            </a:prstGeom>
          </p:spPr>
          <p:txBody>
            <a:bodyPr wrap="square">
              <a:spAutoFit/>
            </a:bodyPr>
            <a:lstStyle/>
            <a:p>
              <a:pPr algn="ctr">
                <a:spcBef>
                  <a:spcPts val="0"/>
                </a:spcBef>
                <a:spcAft>
                  <a:spcPts val="0"/>
                </a:spcAft>
                <a:defRPr/>
              </a:pPr>
              <a:r>
                <a:rPr lang="zh-CN" altLang="en-US" sz="1200" kern="100" dirty="0">
                  <a:latin typeface="Times New Roman" panose="02020603050405020304" pitchFamily="18" charset="0"/>
                  <a:ea typeface="SimSun" panose="02010600030101010101" pitchFamily="2" charset="-122"/>
                </a:rPr>
                <a:t>“</a:t>
              </a:r>
              <a:r>
                <a:rPr lang="en-US" altLang="zh-CN" sz="1200" kern="100" dirty="0">
                  <a:latin typeface="Times New Roman" panose="02020603050405020304" pitchFamily="18" charset="0"/>
                  <a:ea typeface="SimSun" panose="02010600030101010101" pitchFamily="2" charset="-122"/>
                </a:rPr>
                <a:t>DOG”</a:t>
              </a:r>
              <a:endParaRPr lang="en-US" sz="1200" kern="100" dirty="0">
                <a:latin typeface="Times New Roman" panose="02020603050405020304" pitchFamily="18" charset="0"/>
                <a:ea typeface="SimSun" panose="02010600030101010101" pitchFamily="2" charset="-122"/>
              </a:endParaRPr>
            </a:p>
          </p:txBody>
        </p:sp>
        <p:pic>
          <p:nvPicPr>
            <p:cNvPr id="20"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7128" y="5478555"/>
              <a:ext cx="398467" cy="559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52736" y="5445224"/>
              <a:ext cx="532078" cy="669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右箭头 39"/>
            <p:cNvSpPr/>
            <p:nvPr/>
          </p:nvSpPr>
          <p:spPr bwMode="auto">
            <a:xfrm>
              <a:off x="-1481463" y="5688228"/>
              <a:ext cx="370101" cy="226993"/>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ahoma" pitchFamily="34" charset="0"/>
              </a:endParaRPr>
            </a:p>
          </p:txBody>
        </p:sp>
        <p:sp>
          <p:nvSpPr>
            <p:cNvPr id="41" name="右箭头 40"/>
            <p:cNvSpPr/>
            <p:nvPr/>
          </p:nvSpPr>
          <p:spPr bwMode="auto">
            <a:xfrm>
              <a:off x="-595374" y="5688228"/>
              <a:ext cx="370101" cy="226993"/>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ahoma" pitchFamily="34" charset="0"/>
              </a:endParaRPr>
            </a:p>
          </p:txBody>
        </p:sp>
      </p:grpSp>
      <p:sp>
        <p:nvSpPr>
          <p:cNvPr id="57" name="Rectangle 4"/>
          <p:cNvSpPr/>
          <p:nvPr/>
        </p:nvSpPr>
        <p:spPr>
          <a:xfrm>
            <a:off x="6432187" y="2242060"/>
            <a:ext cx="2622528" cy="369332"/>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Device execution</a:t>
            </a:r>
            <a:endParaRPr lang="en-US" sz="8000" kern="100" dirty="0">
              <a:latin typeface="Times New Roman" panose="02020603050405020304" pitchFamily="18" charset="0"/>
              <a:ea typeface="SimSun" panose="02010600030101010101" pitchFamily="2" charset="-122"/>
            </a:endParaRPr>
          </a:p>
        </p:txBody>
      </p:sp>
      <p:sp>
        <p:nvSpPr>
          <p:cNvPr id="58" name="Rectangle 4"/>
          <p:cNvSpPr/>
          <p:nvPr/>
        </p:nvSpPr>
        <p:spPr>
          <a:xfrm>
            <a:off x="6856626" y="6372036"/>
            <a:ext cx="2251878" cy="369332"/>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Cloud execution</a:t>
            </a:r>
            <a:endParaRPr lang="en-US" sz="8000" kern="100" dirty="0">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39560392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66240-21CB-44A9-AF46-2D46C8AC8C27}"/>
              </a:ext>
            </a:extLst>
          </p:cNvPr>
          <p:cNvSpPr>
            <a:spLocks noGrp="1"/>
          </p:cNvSpPr>
          <p:nvPr>
            <p:ph type="title"/>
          </p:nvPr>
        </p:nvSpPr>
        <p:spPr/>
        <p:txBody>
          <a:bodyPr>
            <a:normAutofit fontScale="90000"/>
          </a:bodyPr>
          <a:lstStyle/>
          <a:p>
            <a:r>
              <a:rPr lang="en-US" altLang="zh-CN" dirty="0"/>
              <a:t>Example Scenario for Computational Offloading</a:t>
            </a:r>
            <a:endParaRPr lang="en-SE" dirty="0"/>
          </a:p>
        </p:txBody>
      </p:sp>
      <p:sp>
        <p:nvSpPr>
          <p:cNvPr id="3" name="Content Placeholder 2">
            <a:extLst>
              <a:ext uri="{FF2B5EF4-FFF2-40B4-BE49-F238E27FC236}">
                <a16:creationId xmlns:a16="http://schemas.microsoft.com/office/drawing/2014/main" id="{1EC7A0D0-88B0-4C5A-99E1-B2B03688FD91}"/>
              </a:ext>
            </a:extLst>
          </p:cNvPr>
          <p:cNvSpPr>
            <a:spLocks noGrp="1"/>
          </p:cNvSpPr>
          <p:nvPr>
            <p:ph idx="1"/>
          </p:nvPr>
        </p:nvSpPr>
        <p:spPr>
          <a:xfrm>
            <a:off x="457200" y="1295400"/>
            <a:ext cx="8229600" cy="1341512"/>
          </a:xfrm>
        </p:spPr>
        <p:txBody>
          <a:bodyPr>
            <a:normAutofit fontScale="47500" lnSpcReduction="20000"/>
          </a:bodyPr>
          <a:lstStyle/>
          <a:p>
            <a:r>
              <a:rPr lang="en-US" dirty="0"/>
              <a:t>Different DNNs offer varied compute/accuracy tradeoffs. Mobile-optimized vision DNNs, such as </a:t>
            </a:r>
            <a:r>
              <a:rPr lang="en-US" dirty="0" err="1"/>
              <a:t>MobileNet</a:t>
            </a:r>
            <a:r>
              <a:rPr lang="en-US" dirty="0"/>
              <a:t> and </a:t>
            </a:r>
            <a:r>
              <a:rPr lang="en-US" dirty="0" err="1"/>
              <a:t>ShuffleNet</a:t>
            </a:r>
            <a:r>
              <a:rPr lang="en-US" dirty="0"/>
              <a:t>, sacrifice accuracy to be faster and use less power, compared to the more accurate Mask R-CNN.</a:t>
            </a:r>
          </a:p>
          <a:p>
            <a:r>
              <a:rPr lang="en-US" dirty="0"/>
              <a:t>A small robot (e.g., a drone) may not have enough computing power to run Mask R-CNN. So it can either choose to run </a:t>
            </a:r>
            <a:r>
              <a:rPr lang="en-US" dirty="0" err="1"/>
              <a:t>MobileNet</a:t>
            </a:r>
            <a:r>
              <a:rPr lang="en-US" dirty="0"/>
              <a:t> or </a:t>
            </a:r>
            <a:r>
              <a:rPr lang="en-US" dirty="0" err="1"/>
              <a:t>ShuffleNet</a:t>
            </a:r>
            <a:r>
              <a:rPr lang="en-US" dirty="0"/>
              <a:t> locally, or send the images to the cloud, which runs Mask R-CNN and sends back the result.</a:t>
            </a:r>
            <a:endParaRPr lang="en-SE" dirty="0"/>
          </a:p>
        </p:txBody>
      </p:sp>
      <p:sp>
        <p:nvSpPr>
          <p:cNvPr id="4" name="Slide Number Placeholder 3">
            <a:extLst>
              <a:ext uri="{FF2B5EF4-FFF2-40B4-BE49-F238E27FC236}">
                <a16:creationId xmlns:a16="http://schemas.microsoft.com/office/drawing/2014/main" id="{8B171A57-5439-4640-98AF-B78718A3EE6A}"/>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5" name="Picture 4">
            <a:extLst>
              <a:ext uri="{FF2B5EF4-FFF2-40B4-BE49-F238E27FC236}">
                <a16:creationId xmlns:a16="http://schemas.microsoft.com/office/drawing/2014/main" id="{2CEDDDA6-5917-4151-8868-774F4CE43BCD}"/>
              </a:ext>
            </a:extLst>
          </p:cNvPr>
          <p:cNvPicPr>
            <a:picLocks noChangeAspect="1"/>
          </p:cNvPicPr>
          <p:nvPr/>
        </p:nvPicPr>
        <p:blipFill>
          <a:blip r:embed="rId2"/>
          <a:stretch>
            <a:fillRect/>
          </a:stretch>
        </p:blipFill>
        <p:spPr>
          <a:xfrm>
            <a:off x="471289" y="4282582"/>
            <a:ext cx="8040222" cy="2143424"/>
          </a:xfrm>
          <a:prstGeom prst="rect">
            <a:avLst/>
          </a:prstGeom>
        </p:spPr>
      </p:pic>
      <p:sp>
        <p:nvSpPr>
          <p:cNvPr id="6" name="Rectangle 5">
            <a:extLst>
              <a:ext uri="{FF2B5EF4-FFF2-40B4-BE49-F238E27FC236}">
                <a16:creationId xmlns:a16="http://schemas.microsoft.com/office/drawing/2014/main" id="{91ED7017-9376-49E8-9280-A79CBD0B444A}"/>
              </a:ext>
            </a:extLst>
          </p:cNvPr>
          <p:cNvSpPr/>
          <p:nvPr/>
        </p:nvSpPr>
        <p:spPr>
          <a:xfrm>
            <a:off x="1763688" y="6424811"/>
            <a:ext cx="6336704" cy="400110"/>
          </a:xfrm>
          <a:prstGeom prst="rect">
            <a:avLst/>
          </a:prstGeom>
        </p:spPr>
        <p:txBody>
          <a:bodyPr wrap="square">
            <a:spAutoFit/>
          </a:bodyPr>
          <a:lstStyle/>
          <a:p>
            <a:r>
              <a:rPr lang="en-US" sz="1000" dirty="0" err="1">
                <a:solidFill>
                  <a:srgbClr val="222222"/>
                </a:solidFill>
                <a:latin typeface="Arial" panose="020B0604020202020204" pitchFamily="34" charset="0"/>
              </a:rPr>
              <a:t>Chinchali</a:t>
            </a:r>
            <a:r>
              <a:rPr lang="en-US" sz="1000" dirty="0">
                <a:solidFill>
                  <a:srgbClr val="222222"/>
                </a:solidFill>
                <a:latin typeface="Arial" panose="020B0604020202020204" pitchFamily="34" charset="0"/>
              </a:rPr>
              <a:t> S, Sharma A, Harrison J, et al. Network offloading policies for cloud robotics: a learning-based approach[J]. </a:t>
            </a:r>
            <a:r>
              <a:rPr lang="en-US" sz="1000" dirty="0" err="1">
                <a:solidFill>
                  <a:srgbClr val="222222"/>
                </a:solidFill>
                <a:latin typeface="Arial" panose="020B0604020202020204" pitchFamily="34" charset="0"/>
              </a:rPr>
              <a:t>arXiv</a:t>
            </a:r>
            <a:r>
              <a:rPr lang="en-US" sz="1000" dirty="0">
                <a:solidFill>
                  <a:srgbClr val="222222"/>
                </a:solidFill>
                <a:latin typeface="Arial" panose="020B0604020202020204" pitchFamily="34" charset="0"/>
              </a:rPr>
              <a:t> preprint arXiv:1902.05703, 2019.</a:t>
            </a:r>
            <a:endParaRPr lang="en-SE" sz="1000" dirty="0"/>
          </a:p>
        </p:txBody>
      </p:sp>
      <p:pic>
        <p:nvPicPr>
          <p:cNvPr id="7" name="Picture 6">
            <a:extLst>
              <a:ext uri="{FF2B5EF4-FFF2-40B4-BE49-F238E27FC236}">
                <a16:creationId xmlns:a16="http://schemas.microsoft.com/office/drawing/2014/main" id="{89CFB12A-C5CB-498E-A13F-816AB73A97DB}"/>
              </a:ext>
            </a:extLst>
          </p:cNvPr>
          <p:cNvPicPr>
            <a:picLocks noChangeAspect="1"/>
          </p:cNvPicPr>
          <p:nvPr/>
        </p:nvPicPr>
        <p:blipFill>
          <a:blip r:embed="rId3"/>
          <a:stretch>
            <a:fillRect/>
          </a:stretch>
        </p:blipFill>
        <p:spPr>
          <a:xfrm>
            <a:off x="2051720" y="2564490"/>
            <a:ext cx="5466997" cy="1729020"/>
          </a:xfrm>
          <a:prstGeom prst="rect">
            <a:avLst/>
          </a:prstGeom>
        </p:spPr>
      </p:pic>
    </p:spTree>
    <p:extLst>
      <p:ext uri="{BB962C8B-B14F-4D97-AF65-F5344CB8AC3E}">
        <p14:creationId xmlns:p14="http://schemas.microsoft.com/office/powerpoint/2010/main" val="27085670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Collaborative Processing</a:t>
            </a:r>
            <a:endParaRPr lang="zh-CN" altLang="en-US" dirty="0"/>
          </a:p>
        </p:txBody>
      </p:sp>
      <p:sp>
        <p:nvSpPr>
          <p:cNvPr id="3" name="内容占位符 2"/>
          <p:cNvSpPr>
            <a:spLocks noGrp="1"/>
          </p:cNvSpPr>
          <p:nvPr>
            <p:ph idx="1"/>
          </p:nvPr>
        </p:nvSpPr>
        <p:spPr>
          <a:xfrm>
            <a:off x="250825" y="995902"/>
            <a:ext cx="8641655" cy="1703332"/>
          </a:xfrm>
        </p:spPr>
        <p:txBody>
          <a:bodyPr>
            <a:normAutofit fontScale="55000" lnSpcReduction="20000"/>
          </a:bodyPr>
          <a:lstStyle/>
          <a:p>
            <a:r>
              <a:rPr lang="en-US" altLang="zh-CN" dirty="0"/>
              <a:t>Partition a DNN model layer-wise.</a:t>
            </a:r>
          </a:p>
          <a:p>
            <a:pPr lvl="1"/>
            <a:r>
              <a:rPr lang="en-US" altLang="zh-CN" dirty="0"/>
              <a:t>May be multiple layers w. the device-edge-cloud architecture.</a:t>
            </a:r>
          </a:p>
          <a:p>
            <a:r>
              <a:rPr lang="en-US" altLang="zh-CN" dirty="0"/>
              <a:t>Device executes early layers, and transmits intermediate feature maps to cloud, w. reduced network transmission compared to raw data (pixels).</a:t>
            </a:r>
          </a:p>
          <a:p>
            <a:r>
              <a:rPr lang="en-US" altLang="zh-CN" dirty="0"/>
              <a:t>“Early exit” is possible: if early layers can produce “good-enough” result, then skip cloud access.</a:t>
            </a:r>
          </a:p>
          <a:p>
            <a:endParaRPr lang="zh-CN" altLang="en-US" dirty="0"/>
          </a:p>
        </p:txBody>
      </p:sp>
      <p:grpSp>
        <p:nvGrpSpPr>
          <p:cNvPr id="82" name="组合 81"/>
          <p:cNvGrpSpPr/>
          <p:nvPr/>
        </p:nvGrpSpPr>
        <p:grpSpPr>
          <a:xfrm>
            <a:off x="4917936" y="2420888"/>
            <a:ext cx="2678399" cy="4091935"/>
            <a:chOff x="4860032" y="2204864"/>
            <a:chExt cx="2819800" cy="4307960"/>
          </a:xfrm>
        </p:grpSpPr>
        <p:grpSp>
          <p:nvGrpSpPr>
            <p:cNvPr id="4" name="组合 3"/>
            <p:cNvGrpSpPr/>
            <p:nvPr/>
          </p:nvGrpSpPr>
          <p:grpSpPr>
            <a:xfrm>
              <a:off x="4860032" y="2204864"/>
              <a:ext cx="2819800" cy="4307960"/>
              <a:chOff x="374623" y="2330040"/>
              <a:chExt cx="2565412" cy="3919318"/>
            </a:xfrm>
          </p:grpSpPr>
          <p:pic>
            <p:nvPicPr>
              <p:cNvPr id="5"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3213" y="5567923"/>
                <a:ext cx="532078" cy="669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5301" y="5291211"/>
                <a:ext cx="504056" cy="958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4623" y="2330040"/>
                <a:ext cx="2565412" cy="1596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3589" y="2673941"/>
                <a:ext cx="1167480" cy="90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左弧形箭头 8"/>
              <p:cNvSpPr/>
              <p:nvPr/>
            </p:nvSpPr>
            <p:spPr bwMode="auto">
              <a:xfrm flipV="1">
                <a:off x="588726" y="3817077"/>
                <a:ext cx="731520" cy="1953208"/>
              </a:xfrm>
              <a:prstGeom prst="curved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ahoma" pitchFamily="34" charset="0"/>
                </a:endParaRPr>
              </a:p>
            </p:txBody>
          </p:sp>
          <p:sp>
            <p:nvSpPr>
              <p:cNvPr id="10" name="左弧形箭头 9"/>
              <p:cNvSpPr/>
              <p:nvPr/>
            </p:nvSpPr>
            <p:spPr bwMode="auto">
              <a:xfrm flipH="1">
                <a:off x="1968317" y="3889085"/>
                <a:ext cx="569287" cy="1944824"/>
              </a:xfrm>
              <a:prstGeom prst="curved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ahoma" pitchFamily="34" charset="0"/>
                </a:endParaRPr>
              </a:p>
            </p:txBody>
          </p:sp>
          <p:sp>
            <p:nvSpPr>
              <p:cNvPr id="11" name="Rectangle 4"/>
              <p:cNvSpPr/>
              <p:nvPr/>
            </p:nvSpPr>
            <p:spPr>
              <a:xfrm>
                <a:off x="1847527" y="4702217"/>
                <a:ext cx="787083" cy="276999"/>
              </a:xfrm>
              <a:prstGeom prst="rect">
                <a:avLst/>
              </a:prstGeom>
            </p:spPr>
            <p:txBody>
              <a:bodyPr wrap="square">
                <a:spAutoFit/>
              </a:bodyPr>
              <a:lstStyle/>
              <a:p>
                <a:pPr algn="ctr">
                  <a:spcBef>
                    <a:spcPts val="0"/>
                  </a:spcBef>
                  <a:spcAft>
                    <a:spcPts val="0"/>
                  </a:spcAft>
                  <a:defRPr/>
                </a:pPr>
                <a:r>
                  <a:rPr lang="zh-CN" altLang="en-US" sz="1200" kern="100" dirty="0">
                    <a:latin typeface="Times New Roman" panose="02020603050405020304" pitchFamily="18" charset="0"/>
                    <a:ea typeface="SimSun" panose="02010600030101010101" pitchFamily="2" charset="-122"/>
                  </a:rPr>
                  <a:t>“</a:t>
                </a:r>
                <a:r>
                  <a:rPr lang="en-US" altLang="zh-CN" sz="1200" kern="100" dirty="0">
                    <a:latin typeface="Times New Roman" panose="02020603050405020304" pitchFamily="18" charset="0"/>
                    <a:ea typeface="SimSun" panose="02010600030101010101" pitchFamily="2" charset="-122"/>
                  </a:rPr>
                  <a:t>DOG”</a:t>
                </a:r>
                <a:endParaRPr lang="en-US" sz="1200" kern="100" dirty="0">
                  <a:latin typeface="Times New Roman" panose="02020603050405020304" pitchFamily="18" charset="0"/>
                  <a:ea typeface="SimSun" panose="02010600030101010101" pitchFamily="2" charset="-122"/>
                </a:endParaRPr>
              </a:p>
            </p:txBody>
          </p:sp>
          <p:sp>
            <p:nvSpPr>
              <p:cNvPr id="12" name="右箭头 11"/>
              <p:cNvSpPr/>
              <p:nvPr/>
            </p:nvSpPr>
            <p:spPr bwMode="auto">
              <a:xfrm>
                <a:off x="954486" y="5810927"/>
                <a:ext cx="370101" cy="226993"/>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ahoma" pitchFamily="34" charset="0"/>
                </a:endParaRPr>
              </a:p>
            </p:txBody>
          </p:sp>
        </p:grpSp>
        <p:pic>
          <p:nvPicPr>
            <p:cNvPr id="13"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57145" y="4686314"/>
              <a:ext cx="835768" cy="452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17749" y="5742021"/>
              <a:ext cx="398467" cy="559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6" name="组合 15"/>
          <p:cNvGrpSpPr/>
          <p:nvPr/>
        </p:nvGrpSpPr>
        <p:grpSpPr>
          <a:xfrm>
            <a:off x="751143" y="3901964"/>
            <a:ext cx="4108889" cy="2017241"/>
            <a:chOff x="4295590" y="4388740"/>
            <a:chExt cx="4002006" cy="1964768"/>
          </a:xfrm>
        </p:grpSpPr>
        <p:grpSp>
          <p:nvGrpSpPr>
            <p:cNvPr id="17" name="Group 288"/>
            <p:cNvGrpSpPr/>
            <p:nvPr/>
          </p:nvGrpSpPr>
          <p:grpSpPr>
            <a:xfrm>
              <a:off x="5748424" y="4388740"/>
              <a:ext cx="1680174" cy="1964768"/>
              <a:chOff x="5336269" y="2524837"/>
              <a:chExt cx="2712043" cy="3160698"/>
            </a:xfrm>
          </p:grpSpPr>
          <p:sp>
            <p:nvSpPr>
              <p:cNvPr id="22" name="object 135"/>
              <p:cNvSpPr/>
              <p:nvPr/>
            </p:nvSpPr>
            <p:spPr>
              <a:xfrm>
                <a:off x="7458274" y="3597473"/>
                <a:ext cx="350178" cy="351160"/>
              </a:xfrm>
              <a:custGeom>
                <a:avLst/>
                <a:gdLst/>
                <a:ahLst/>
                <a:cxnLst/>
                <a:rect l="l" t="t" r="r" b="b"/>
                <a:pathLst>
                  <a:path w="452754" h="454025">
                    <a:moveTo>
                      <a:pt x="225666" y="0"/>
                    </a:moveTo>
                    <a:lnTo>
                      <a:pt x="180352" y="4623"/>
                    </a:lnTo>
                    <a:lnTo>
                      <a:pt x="138070" y="17884"/>
                    </a:lnTo>
                    <a:lnTo>
                      <a:pt x="99748" y="38868"/>
                    </a:lnTo>
                    <a:lnTo>
                      <a:pt x="66313" y="66660"/>
                    </a:lnTo>
                    <a:lnTo>
                      <a:pt x="38692" y="100345"/>
                    </a:lnTo>
                    <a:lnTo>
                      <a:pt x="17815" y="139008"/>
                    </a:lnTo>
                    <a:lnTo>
                      <a:pt x="4608" y="181734"/>
                    </a:lnTo>
                    <a:lnTo>
                      <a:pt x="0" y="227609"/>
                    </a:lnTo>
                    <a:lnTo>
                      <a:pt x="4608" y="273427"/>
                    </a:lnTo>
                    <a:lnTo>
                      <a:pt x="17815" y="316003"/>
                    </a:lnTo>
                    <a:lnTo>
                      <a:pt x="38692" y="354455"/>
                    </a:lnTo>
                    <a:lnTo>
                      <a:pt x="66313" y="387897"/>
                    </a:lnTo>
                    <a:lnTo>
                      <a:pt x="99748" y="415446"/>
                    </a:lnTo>
                    <a:lnTo>
                      <a:pt x="138070" y="436219"/>
                    </a:lnTo>
                    <a:lnTo>
                      <a:pt x="180352" y="449331"/>
                    </a:lnTo>
                    <a:lnTo>
                      <a:pt x="225666" y="453898"/>
                    </a:lnTo>
                    <a:lnTo>
                      <a:pt x="270488" y="449513"/>
                    </a:lnTo>
                    <a:lnTo>
                      <a:pt x="313089" y="436692"/>
                    </a:lnTo>
                    <a:lnTo>
                      <a:pt x="352228" y="415932"/>
                    </a:lnTo>
                    <a:lnTo>
                      <a:pt x="386664" y="387731"/>
                    </a:lnTo>
                    <a:lnTo>
                      <a:pt x="414787" y="353223"/>
                    </a:lnTo>
                    <a:lnTo>
                      <a:pt x="435487" y="314123"/>
                    </a:lnTo>
                    <a:lnTo>
                      <a:pt x="448270" y="271796"/>
                    </a:lnTo>
                    <a:lnTo>
                      <a:pt x="452640" y="227609"/>
                    </a:lnTo>
                    <a:lnTo>
                      <a:pt x="448029" y="181734"/>
                    </a:lnTo>
                    <a:lnTo>
                      <a:pt x="434804" y="139008"/>
                    </a:lnTo>
                    <a:lnTo>
                      <a:pt x="413878" y="100345"/>
                    </a:lnTo>
                    <a:lnTo>
                      <a:pt x="386164" y="66660"/>
                    </a:lnTo>
                    <a:lnTo>
                      <a:pt x="352573" y="38868"/>
                    </a:lnTo>
                    <a:lnTo>
                      <a:pt x="314018" y="17884"/>
                    </a:lnTo>
                    <a:lnTo>
                      <a:pt x="271411" y="4623"/>
                    </a:lnTo>
                    <a:lnTo>
                      <a:pt x="225666" y="0"/>
                    </a:lnTo>
                    <a:close/>
                  </a:path>
                </a:pathLst>
              </a:custGeom>
              <a:solidFill>
                <a:srgbClr val="CFE2F3"/>
              </a:solidFill>
            </p:spPr>
            <p:txBody>
              <a:bodyPr wrap="square" lIns="0" tIns="0" rIns="0" bIns="0" rtlCol="0"/>
              <a:lstStyle/>
              <a:p>
                <a:endParaRPr sz="1392"/>
              </a:p>
            </p:txBody>
          </p:sp>
          <p:sp>
            <p:nvSpPr>
              <p:cNvPr id="23" name="object 136"/>
              <p:cNvSpPr/>
              <p:nvPr/>
            </p:nvSpPr>
            <p:spPr>
              <a:xfrm>
                <a:off x="7458246" y="3597477"/>
                <a:ext cx="350178" cy="351160"/>
              </a:xfrm>
              <a:custGeom>
                <a:avLst/>
                <a:gdLst/>
                <a:ahLst/>
                <a:cxnLst/>
                <a:rect l="l" t="t" r="r" b="b"/>
                <a:pathLst>
                  <a:path w="452754" h="454025">
                    <a:moveTo>
                      <a:pt x="225661" y="0"/>
                    </a:moveTo>
                    <a:lnTo>
                      <a:pt x="271408" y="4623"/>
                    </a:lnTo>
                    <a:lnTo>
                      <a:pt x="314016" y="17885"/>
                    </a:lnTo>
                    <a:lnTo>
                      <a:pt x="352572" y="38870"/>
                    </a:lnTo>
                    <a:lnTo>
                      <a:pt x="386164" y="66662"/>
                    </a:lnTo>
                    <a:lnTo>
                      <a:pt x="413880" y="100348"/>
                    </a:lnTo>
                    <a:lnTo>
                      <a:pt x="434806" y="139011"/>
                    </a:lnTo>
                    <a:lnTo>
                      <a:pt x="448031" y="181737"/>
                    </a:lnTo>
                    <a:lnTo>
                      <a:pt x="452642" y="227612"/>
                    </a:lnTo>
                    <a:lnTo>
                      <a:pt x="448270" y="271799"/>
                    </a:lnTo>
                    <a:lnTo>
                      <a:pt x="435486" y="314124"/>
                    </a:lnTo>
                    <a:lnTo>
                      <a:pt x="414784" y="353225"/>
                    </a:lnTo>
                    <a:lnTo>
                      <a:pt x="386659" y="387734"/>
                    </a:lnTo>
                    <a:lnTo>
                      <a:pt x="352224" y="415938"/>
                    </a:lnTo>
                    <a:lnTo>
                      <a:pt x="313088" y="436698"/>
                    </a:lnTo>
                    <a:lnTo>
                      <a:pt x="270488" y="449517"/>
                    </a:lnTo>
                    <a:lnTo>
                      <a:pt x="225661" y="453901"/>
                    </a:lnTo>
                    <a:lnTo>
                      <a:pt x="180349" y="449334"/>
                    </a:lnTo>
                    <a:lnTo>
                      <a:pt x="138069" y="436222"/>
                    </a:lnTo>
                    <a:lnTo>
                      <a:pt x="99747" y="415449"/>
                    </a:lnTo>
                    <a:lnTo>
                      <a:pt x="66312" y="387900"/>
                    </a:lnTo>
                    <a:lnTo>
                      <a:pt x="38692" y="354457"/>
                    </a:lnTo>
                    <a:lnTo>
                      <a:pt x="17815" y="316006"/>
                    </a:lnTo>
                    <a:lnTo>
                      <a:pt x="4608" y="273429"/>
                    </a:lnTo>
                    <a:lnTo>
                      <a:pt x="0" y="227612"/>
                    </a:lnTo>
                    <a:lnTo>
                      <a:pt x="4608" y="181737"/>
                    </a:lnTo>
                    <a:lnTo>
                      <a:pt x="17815" y="139011"/>
                    </a:lnTo>
                    <a:lnTo>
                      <a:pt x="38692" y="100348"/>
                    </a:lnTo>
                    <a:lnTo>
                      <a:pt x="66312" y="66662"/>
                    </a:lnTo>
                    <a:lnTo>
                      <a:pt x="99747" y="38870"/>
                    </a:lnTo>
                    <a:lnTo>
                      <a:pt x="138069" y="17885"/>
                    </a:lnTo>
                    <a:lnTo>
                      <a:pt x="180349" y="4623"/>
                    </a:lnTo>
                    <a:lnTo>
                      <a:pt x="225661" y="0"/>
                    </a:lnTo>
                    <a:close/>
                  </a:path>
                </a:pathLst>
              </a:custGeom>
              <a:ln w="26429">
                <a:solidFill>
                  <a:srgbClr val="000000"/>
                </a:solidFill>
              </a:ln>
            </p:spPr>
            <p:txBody>
              <a:bodyPr wrap="square" lIns="0" tIns="0" rIns="0" bIns="0" rtlCol="0"/>
              <a:lstStyle/>
              <a:p>
                <a:endParaRPr sz="1392"/>
              </a:p>
            </p:txBody>
          </p:sp>
          <p:sp>
            <p:nvSpPr>
              <p:cNvPr id="24" name="object 137"/>
              <p:cNvSpPr/>
              <p:nvPr/>
            </p:nvSpPr>
            <p:spPr>
              <a:xfrm>
                <a:off x="6839742" y="3597473"/>
                <a:ext cx="350178" cy="351160"/>
              </a:xfrm>
              <a:custGeom>
                <a:avLst/>
                <a:gdLst/>
                <a:ahLst/>
                <a:cxnLst/>
                <a:rect l="l" t="t" r="r" b="b"/>
                <a:pathLst>
                  <a:path w="452754" h="454025">
                    <a:moveTo>
                      <a:pt x="225666" y="0"/>
                    </a:moveTo>
                    <a:lnTo>
                      <a:pt x="180352" y="4623"/>
                    </a:lnTo>
                    <a:lnTo>
                      <a:pt x="138070" y="17884"/>
                    </a:lnTo>
                    <a:lnTo>
                      <a:pt x="99748" y="38868"/>
                    </a:lnTo>
                    <a:lnTo>
                      <a:pt x="66313" y="66660"/>
                    </a:lnTo>
                    <a:lnTo>
                      <a:pt x="38692" y="100345"/>
                    </a:lnTo>
                    <a:lnTo>
                      <a:pt x="17815" y="139008"/>
                    </a:lnTo>
                    <a:lnTo>
                      <a:pt x="4608" y="181734"/>
                    </a:lnTo>
                    <a:lnTo>
                      <a:pt x="0" y="227609"/>
                    </a:lnTo>
                    <a:lnTo>
                      <a:pt x="4608" y="273427"/>
                    </a:lnTo>
                    <a:lnTo>
                      <a:pt x="17815" y="316003"/>
                    </a:lnTo>
                    <a:lnTo>
                      <a:pt x="38692" y="354455"/>
                    </a:lnTo>
                    <a:lnTo>
                      <a:pt x="66313" y="387897"/>
                    </a:lnTo>
                    <a:lnTo>
                      <a:pt x="99748" y="415446"/>
                    </a:lnTo>
                    <a:lnTo>
                      <a:pt x="138070" y="436219"/>
                    </a:lnTo>
                    <a:lnTo>
                      <a:pt x="180352" y="449331"/>
                    </a:lnTo>
                    <a:lnTo>
                      <a:pt x="225666" y="453898"/>
                    </a:lnTo>
                    <a:lnTo>
                      <a:pt x="270494" y="449513"/>
                    </a:lnTo>
                    <a:lnTo>
                      <a:pt x="313094" y="436692"/>
                    </a:lnTo>
                    <a:lnTo>
                      <a:pt x="352230" y="415932"/>
                    </a:lnTo>
                    <a:lnTo>
                      <a:pt x="386664" y="387731"/>
                    </a:lnTo>
                    <a:lnTo>
                      <a:pt x="414787" y="353223"/>
                    </a:lnTo>
                    <a:lnTo>
                      <a:pt x="435487" y="314123"/>
                    </a:lnTo>
                    <a:lnTo>
                      <a:pt x="448270" y="271796"/>
                    </a:lnTo>
                    <a:lnTo>
                      <a:pt x="452640" y="227609"/>
                    </a:lnTo>
                    <a:lnTo>
                      <a:pt x="448029" y="181734"/>
                    </a:lnTo>
                    <a:lnTo>
                      <a:pt x="434804" y="139008"/>
                    </a:lnTo>
                    <a:lnTo>
                      <a:pt x="413878" y="100345"/>
                    </a:lnTo>
                    <a:lnTo>
                      <a:pt x="386164" y="66660"/>
                    </a:lnTo>
                    <a:lnTo>
                      <a:pt x="352573" y="38868"/>
                    </a:lnTo>
                    <a:lnTo>
                      <a:pt x="314018" y="17884"/>
                    </a:lnTo>
                    <a:lnTo>
                      <a:pt x="271411" y="4623"/>
                    </a:lnTo>
                    <a:lnTo>
                      <a:pt x="225666" y="0"/>
                    </a:lnTo>
                    <a:close/>
                  </a:path>
                </a:pathLst>
              </a:custGeom>
              <a:solidFill>
                <a:srgbClr val="CFE2F3"/>
              </a:solidFill>
            </p:spPr>
            <p:txBody>
              <a:bodyPr wrap="square" lIns="0" tIns="0" rIns="0" bIns="0" rtlCol="0"/>
              <a:lstStyle/>
              <a:p>
                <a:endParaRPr sz="1392"/>
              </a:p>
            </p:txBody>
          </p:sp>
          <p:sp>
            <p:nvSpPr>
              <p:cNvPr id="25" name="object 138"/>
              <p:cNvSpPr/>
              <p:nvPr/>
            </p:nvSpPr>
            <p:spPr>
              <a:xfrm>
                <a:off x="6839719" y="3597477"/>
                <a:ext cx="350178" cy="351160"/>
              </a:xfrm>
              <a:custGeom>
                <a:avLst/>
                <a:gdLst/>
                <a:ahLst/>
                <a:cxnLst/>
                <a:rect l="l" t="t" r="r" b="b"/>
                <a:pathLst>
                  <a:path w="452754" h="454025">
                    <a:moveTo>
                      <a:pt x="225661" y="0"/>
                    </a:moveTo>
                    <a:lnTo>
                      <a:pt x="271408" y="4623"/>
                    </a:lnTo>
                    <a:lnTo>
                      <a:pt x="314016" y="17885"/>
                    </a:lnTo>
                    <a:lnTo>
                      <a:pt x="352572" y="38870"/>
                    </a:lnTo>
                    <a:lnTo>
                      <a:pt x="386164" y="66662"/>
                    </a:lnTo>
                    <a:lnTo>
                      <a:pt x="413880" y="100348"/>
                    </a:lnTo>
                    <a:lnTo>
                      <a:pt x="434806" y="139011"/>
                    </a:lnTo>
                    <a:lnTo>
                      <a:pt x="448031" y="181737"/>
                    </a:lnTo>
                    <a:lnTo>
                      <a:pt x="452642" y="227612"/>
                    </a:lnTo>
                    <a:lnTo>
                      <a:pt x="448270" y="271799"/>
                    </a:lnTo>
                    <a:lnTo>
                      <a:pt x="435486" y="314124"/>
                    </a:lnTo>
                    <a:lnTo>
                      <a:pt x="414784" y="353225"/>
                    </a:lnTo>
                    <a:lnTo>
                      <a:pt x="386659" y="387734"/>
                    </a:lnTo>
                    <a:lnTo>
                      <a:pt x="352224" y="415938"/>
                    </a:lnTo>
                    <a:lnTo>
                      <a:pt x="313088" y="436698"/>
                    </a:lnTo>
                    <a:lnTo>
                      <a:pt x="270488" y="449517"/>
                    </a:lnTo>
                    <a:lnTo>
                      <a:pt x="225661" y="453901"/>
                    </a:lnTo>
                    <a:lnTo>
                      <a:pt x="180349" y="449334"/>
                    </a:lnTo>
                    <a:lnTo>
                      <a:pt x="138069" y="436222"/>
                    </a:lnTo>
                    <a:lnTo>
                      <a:pt x="99747" y="415449"/>
                    </a:lnTo>
                    <a:lnTo>
                      <a:pt x="66312" y="387900"/>
                    </a:lnTo>
                    <a:lnTo>
                      <a:pt x="38692" y="354457"/>
                    </a:lnTo>
                    <a:lnTo>
                      <a:pt x="17815" y="316006"/>
                    </a:lnTo>
                    <a:lnTo>
                      <a:pt x="4608" y="273429"/>
                    </a:lnTo>
                    <a:lnTo>
                      <a:pt x="0" y="227612"/>
                    </a:lnTo>
                    <a:lnTo>
                      <a:pt x="4608" y="181737"/>
                    </a:lnTo>
                    <a:lnTo>
                      <a:pt x="17815" y="139011"/>
                    </a:lnTo>
                    <a:lnTo>
                      <a:pt x="38692" y="100348"/>
                    </a:lnTo>
                    <a:lnTo>
                      <a:pt x="66312" y="66662"/>
                    </a:lnTo>
                    <a:lnTo>
                      <a:pt x="99747" y="38870"/>
                    </a:lnTo>
                    <a:lnTo>
                      <a:pt x="138069" y="17885"/>
                    </a:lnTo>
                    <a:lnTo>
                      <a:pt x="180349" y="4623"/>
                    </a:lnTo>
                    <a:lnTo>
                      <a:pt x="225661" y="0"/>
                    </a:lnTo>
                    <a:close/>
                  </a:path>
                </a:pathLst>
              </a:custGeom>
              <a:ln w="26429">
                <a:solidFill>
                  <a:srgbClr val="000000"/>
                </a:solidFill>
              </a:ln>
            </p:spPr>
            <p:txBody>
              <a:bodyPr wrap="square" lIns="0" tIns="0" rIns="0" bIns="0" rtlCol="0"/>
              <a:lstStyle/>
              <a:p>
                <a:endParaRPr sz="1392"/>
              </a:p>
            </p:txBody>
          </p:sp>
          <p:sp>
            <p:nvSpPr>
              <p:cNvPr id="26" name="object 139"/>
              <p:cNvSpPr/>
              <p:nvPr/>
            </p:nvSpPr>
            <p:spPr>
              <a:xfrm>
                <a:off x="5658822" y="3597473"/>
                <a:ext cx="350178" cy="351160"/>
              </a:xfrm>
              <a:custGeom>
                <a:avLst/>
                <a:gdLst/>
                <a:ahLst/>
                <a:cxnLst/>
                <a:rect l="l" t="t" r="r" b="b"/>
                <a:pathLst>
                  <a:path w="452754" h="454025">
                    <a:moveTo>
                      <a:pt x="225653" y="0"/>
                    </a:moveTo>
                    <a:lnTo>
                      <a:pt x="179965" y="4623"/>
                    </a:lnTo>
                    <a:lnTo>
                      <a:pt x="137508" y="17884"/>
                    </a:lnTo>
                    <a:lnTo>
                      <a:pt x="99164" y="38868"/>
                    </a:lnTo>
                    <a:lnTo>
                      <a:pt x="65816" y="66660"/>
                    </a:lnTo>
                    <a:lnTo>
                      <a:pt x="38343" y="100345"/>
                    </a:lnTo>
                    <a:lnTo>
                      <a:pt x="17629" y="139008"/>
                    </a:lnTo>
                    <a:lnTo>
                      <a:pt x="4554" y="181734"/>
                    </a:lnTo>
                    <a:lnTo>
                      <a:pt x="0" y="227609"/>
                    </a:lnTo>
                    <a:lnTo>
                      <a:pt x="4554" y="273427"/>
                    </a:lnTo>
                    <a:lnTo>
                      <a:pt x="17629" y="316003"/>
                    </a:lnTo>
                    <a:lnTo>
                      <a:pt x="38343" y="354455"/>
                    </a:lnTo>
                    <a:lnTo>
                      <a:pt x="65816" y="387897"/>
                    </a:lnTo>
                    <a:lnTo>
                      <a:pt x="99164" y="415446"/>
                    </a:lnTo>
                    <a:lnTo>
                      <a:pt x="137508" y="436219"/>
                    </a:lnTo>
                    <a:lnTo>
                      <a:pt x="179965" y="449331"/>
                    </a:lnTo>
                    <a:lnTo>
                      <a:pt x="225653" y="453898"/>
                    </a:lnTo>
                    <a:lnTo>
                      <a:pt x="270297" y="449513"/>
                    </a:lnTo>
                    <a:lnTo>
                      <a:pt x="312593" y="436692"/>
                    </a:lnTo>
                    <a:lnTo>
                      <a:pt x="351671" y="415932"/>
                    </a:lnTo>
                    <a:lnTo>
                      <a:pt x="386664" y="387731"/>
                    </a:lnTo>
                    <a:lnTo>
                      <a:pt x="414787" y="353223"/>
                    </a:lnTo>
                    <a:lnTo>
                      <a:pt x="435487" y="314123"/>
                    </a:lnTo>
                    <a:lnTo>
                      <a:pt x="448270" y="271796"/>
                    </a:lnTo>
                    <a:lnTo>
                      <a:pt x="452640" y="227609"/>
                    </a:lnTo>
                    <a:lnTo>
                      <a:pt x="448029" y="181734"/>
                    </a:lnTo>
                    <a:lnTo>
                      <a:pt x="434804" y="139008"/>
                    </a:lnTo>
                    <a:lnTo>
                      <a:pt x="413878" y="100345"/>
                    </a:lnTo>
                    <a:lnTo>
                      <a:pt x="386162" y="66660"/>
                    </a:lnTo>
                    <a:lnTo>
                      <a:pt x="352569" y="38868"/>
                    </a:lnTo>
                    <a:lnTo>
                      <a:pt x="314012" y="17884"/>
                    </a:lnTo>
                    <a:lnTo>
                      <a:pt x="271403" y="4623"/>
                    </a:lnTo>
                    <a:lnTo>
                      <a:pt x="225653" y="0"/>
                    </a:lnTo>
                    <a:close/>
                  </a:path>
                </a:pathLst>
              </a:custGeom>
              <a:solidFill>
                <a:srgbClr val="CFE2F3"/>
              </a:solidFill>
            </p:spPr>
            <p:txBody>
              <a:bodyPr wrap="square" lIns="0" tIns="0" rIns="0" bIns="0" rtlCol="0"/>
              <a:lstStyle/>
              <a:p>
                <a:endParaRPr sz="1392"/>
              </a:p>
            </p:txBody>
          </p:sp>
          <p:sp>
            <p:nvSpPr>
              <p:cNvPr id="27" name="object 140"/>
              <p:cNvSpPr/>
              <p:nvPr/>
            </p:nvSpPr>
            <p:spPr>
              <a:xfrm>
                <a:off x="5658802" y="3597477"/>
                <a:ext cx="350178" cy="351160"/>
              </a:xfrm>
              <a:custGeom>
                <a:avLst/>
                <a:gdLst/>
                <a:ahLst/>
                <a:cxnLst/>
                <a:rect l="l" t="t" r="r" b="b"/>
                <a:pathLst>
                  <a:path w="452754" h="454025">
                    <a:moveTo>
                      <a:pt x="225661" y="0"/>
                    </a:moveTo>
                    <a:lnTo>
                      <a:pt x="271408" y="4623"/>
                    </a:lnTo>
                    <a:lnTo>
                      <a:pt x="314016" y="17885"/>
                    </a:lnTo>
                    <a:lnTo>
                      <a:pt x="352572" y="38870"/>
                    </a:lnTo>
                    <a:lnTo>
                      <a:pt x="386164" y="66662"/>
                    </a:lnTo>
                    <a:lnTo>
                      <a:pt x="413880" y="100348"/>
                    </a:lnTo>
                    <a:lnTo>
                      <a:pt x="434806" y="139011"/>
                    </a:lnTo>
                    <a:lnTo>
                      <a:pt x="448031" y="181737"/>
                    </a:lnTo>
                    <a:lnTo>
                      <a:pt x="452642" y="227612"/>
                    </a:lnTo>
                    <a:lnTo>
                      <a:pt x="448270" y="271799"/>
                    </a:lnTo>
                    <a:lnTo>
                      <a:pt x="435486" y="314124"/>
                    </a:lnTo>
                    <a:lnTo>
                      <a:pt x="414784" y="353225"/>
                    </a:lnTo>
                    <a:lnTo>
                      <a:pt x="386659" y="387734"/>
                    </a:lnTo>
                    <a:lnTo>
                      <a:pt x="351667" y="415938"/>
                    </a:lnTo>
                    <a:lnTo>
                      <a:pt x="312593" y="436698"/>
                    </a:lnTo>
                    <a:lnTo>
                      <a:pt x="270302" y="449517"/>
                    </a:lnTo>
                    <a:lnTo>
                      <a:pt x="225661" y="453901"/>
                    </a:lnTo>
                    <a:lnTo>
                      <a:pt x="179970" y="449334"/>
                    </a:lnTo>
                    <a:lnTo>
                      <a:pt x="137512" y="436222"/>
                    </a:lnTo>
                    <a:lnTo>
                      <a:pt x="99167" y="415449"/>
                    </a:lnTo>
                    <a:lnTo>
                      <a:pt x="65817" y="387900"/>
                    </a:lnTo>
                    <a:lnTo>
                      <a:pt x="38344" y="354457"/>
                    </a:lnTo>
                    <a:lnTo>
                      <a:pt x="17629" y="316006"/>
                    </a:lnTo>
                    <a:lnTo>
                      <a:pt x="4554" y="273429"/>
                    </a:lnTo>
                    <a:lnTo>
                      <a:pt x="0" y="227612"/>
                    </a:lnTo>
                    <a:lnTo>
                      <a:pt x="4554" y="181737"/>
                    </a:lnTo>
                    <a:lnTo>
                      <a:pt x="17629" y="139011"/>
                    </a:lnTo>
                    <a:lnTo>
                      <a:pt x="38344" y="100348"/>
                    </a:lnTo>
                    <a:lnTo>
                      <a:pt x="65817" y="66662"/>
                    </a:lnTo>
                    <a:lnTo>
                      <a:pt x="99167" y="38870"/>
                    </a:lnTo>
                    <a:lnTo>
                      <a:pt x="137512" y="17885"/>
                    </a:lnTo>
                    <a:lnTo>
                      <a:pt x="179970" y="4623"/>
                    </a:lnTo>
                    <a:lnTo>
                      <a:pt x="225661" y="0"/>
                    </a:lnTo>
                    <a:close/>
                  </a:path>
                </a:pathLst>
              </a:custGeom>
              <a:ln w="26429">
                <a:solidFill>
                  <a:srgbClr val="000000"/>
                </a:solidFill>
              </a:ln>
            </p:spPr>
            <p:txBody>
              <a:bodyPr wrap="square" lIns="0" tIns="0" rIns="0" bIns="0" rtlCol="0"/>
              <a:lstStyle/>
              <a:p>
                <a:endParaRPr sz="1392"/>
              </a:p>
            </p:txBody>
          </p:sp>
          <p:sp>
            <p:nvSpPr>
              <p:cNvPr id="28" name="object 141"/>
              <p:cNvSpPr/>
              <p:nvPr/>
            </p:nvSpPr>
            <p:spPr>
              <a:xfrm>
                <a:off x="6780540" y="5334365"/>
                <a:ext cx="350178" cy="351160"/>
              </a:xfrm>
              <a:custGeom>
                <a:avLst/>
                <a:gdLst/>
                <a:ahLst/>
                <a:cxnLst/>
                <a:rect l="l" t="t" r="r" b="b"/>
                <a:pathLst>
                  <a:path w="452754" h="454025">
                    <a:moveTo>
                      <a:pt x="226987" y="0"/>
                    </a:moveTo>
                    <a:lnTo>
                      <a:pt x="181241" y="4623"/>
                    </a:lnTo>
                    <a:lnTo>
                      <a:pt x="138633" y="17884"/>
                    </a:lnTo>
                    <a:lnTo>
                      <a:pt x="100076" y="38868"/>
                    </a:lnTo>
                    <a:lnTo>
                      <a:pt x="66482" y="66660"/>
                    </a:lnTo>
                    <a:lnTo>
                      <a:pt x="38765" y="100345"/>
                    </a:lnTo>
                    <a:lnTo>
                      <a:pt x="17837" y="139008"/>
                    </a:lnTo>
                    <a:lnTo>
                      <a:pt x="4611" y="181734"/>
                    </a:lnTo>
                    <a:lnTo>
                      <a:pt x="0" y="227609"/>
                    </a:lnTo>
                    <a:lnTo>
                      <a:pt x="4611" y="273427"/>
                    </a:lnTo>
                    <a:lnTo>
                      <a:pt x="17837" y="316003"/>
                    </a:lnTo>
                    <a:lnTo>
                      <a:pt x="38765" y="354455"/>
                    </a:lnTo>
                    <a:lnTo>
                      <a:pt x="66482" y="387897"/>
                    </a:lnTo>
                    <a:lnTo>
                      <a:pt x="100076" y="415446"/>
                    </a:lnTo>
                    <a:lnTo>
                      <a:pt x="138633" y="436219"/>
                    </a:lnTo>
                    <a:lnTo>
                      <a:pt x="181241" y="449331"/>
                    </a:lnTo>
                    <a:lnTo>
                      <a:pt x="226987" y="453897"/>
                    </a:lnTo>
                    <a:lnTo>
                      <a:pt x="271051" y="449513"/>
                    </a:lnTo>
                    <a:lnTo>
                      <a:pt x="313259" y="436692"/>
                    </a:lnTo>
                    <a:lnTo>
                      <a:pt x="352250" y="415932"/>
                    </a:lnTo>
                    <a:lnTo>
                      <a:pt x="386664" y="387730"/>
                    </a:lnTo>
                    <a:lnTo>
                      <a:pt x="414789" y="353223"/>
                    </a:lnTo>
                    <a:lnTo>
                      <a:pt x="435494" y="314123"/>
                    </a:lnTo>
                    <a:lnTo>
                      <a:pt x="448280" y="271796"/>
                    </a:lnTo>
                    <a:lnTo>
                      <a:pt x="452653" y="227609"/>
                    </a:lnTo>
                    <a:lnTo>
                      <a:pt x="448044" y="181734"/>
                    </a:lnTo>
                    <a:lnTo>
                      <a:pt x="434838" y="139008"/>
                    </a:lnTo>
                    <a:lnTo>
                      <a:pt x="413960" y="100345"/>
                    </a:lnTo>
                    <a:lnTo>
                      <a:pt x="386340" y="66660"/>
                    </a:lnTo>
                    <a:lnTo>
                      <a:pt x="352905" y="38868"/>
                    </a:lnTo>
                    <a:lnTo>
                      <a:pt x="314582" y="17884"/>
                    </a:lnTo>
                    <a:lnTo>
                      <a:pt x="272300" y="4623"/>
                    </a:lnTo>
                    <a:lnTo>
                      <a:pt x="226987" y="0"/>
                    </a:lnTo>
                    <a:close/>
                  </a:path>
                </a:pathLst>
              </a:custGeom>
              <a:solidFill>
                <a:srgbClr val="CFE2F3"/>
              </a:solidFill>
            </p:spPr>
            <p:txBody>
              <a:bodyPr wrap="square" lIns="0" tIns="0" rIns="0" bIns="0" rtlCol="0"/>
              <a:lstStyle/>
              <a:p>
                <a:endParaRPr sz="1392"/>
              </a:p>
            </p:txBody>
          </p:sp>
          <p:sp>
            <p:nvSpPr>
              <p:cNvPr id="29" name="object 142"/>
              <p:cNvSpPr/>
              <p:nvPr/>
            </p:nvSpPr>
            <p:spPr>
              <a:xfrm>
                <a:off x="6780520" y="5334375"/>
                <a:ext cx="350178" cy="351160"/>
              </a:xfrm>
              <a:custGeom>
                <a:avLst/>
                <a:gdLst/>
                <a:ahLst/>
                <a:cxnLst/>
                <a:rect l="l" t="t" r="r" b="b"/>
                <a:pathLst>
                  <a:path w="452754" h="454025">
                    <a:moveTo>
                      <a:pt x="226981" y="0"/>
                    </a:moveTo>
                    <a:lnTo>
                      <a:pt x="272292" y="4623"/>
                    </a:lnTo>
                    <a:lnTo>
                      <a:pt x="314573" y="17885"/>
                    </a:lnTo>
                    <a:lnTo>
                      <a:pt x="352894" y="38870"/>
                    </a:lnTo>
                    <a:lnTo>
                      <a:pt x="386329" y="66662"/>
                    </a:lnTo>
                    <a:lnTo>
                      <a:pt x="413949" y="100348"/>
                    </a:lnTo>
                    <a:lnTo>
                      <a:pt x="434826" y="139011"/>
                    </a:lnTo>
                    <a:lnTo>
                      <a:pt x="448033" y="181737"/>
                    </a:lnTo>
                    <a:lnTo>
                      <a:pt x="452642" y="227612"/>
                    </a:lnTo>
                    <a:lnTo>
                      <a:pt x="448270" y="271799"/>
                    </a:lnTo>
                    <a:lnTo>
                      <a:pt x="435486" y="314124"/>
                    </a:lnTo>
                    <a:lnTo>
                      <a:pt x="414784" y="353225"/>
                    </a:lnTo>
                    <a:lnTo>
                      <a:pt x="386659" y="387734"/>
                    </a:lnTo>
                    <a:lnTo>
                      <a:pt x="352245" y="415938"/>
                    </a:lnTo>
                    <a:lnTo>
                      <a:pt x="313253" y="436698"/>
                    </a:lnTo>
                    <a:lnTo>
                      <a:pt x="271045" y="449517"/>
                    </a:lnTo>
                    <a:lnTo>
                      <a:pt x="226981" y="453901"/>
                    </a:lnTo>
                    <a:lnTo>
                      <a:pt x="181233" y="449334"/>
                    </a:lnTo>
                    <a:lnTo>
                      <a:pt x="138625" y="436222"/>
                    </a:lnTo>
                    <a:lnTo>
                      <a:pt x="100069" y="415449"/>
                    </a:lnTo>
                    <a:lnTo>
                      <a:pt x="66477" y="387900"/>
                    </a:lnTo>
                    <a:lnTo>
                      <a:pt x="38762" y="354457"/>
                    </a:lnTo>
                    <a:lnTo>
                      <a:pt x="17835" y="316006"/>
                    </a:lnTo>
                    <a:lnTo>
                      <a:pt x="4611" y="273429"/>
                    </a:lnTo>
                    <a:lnTo>
                      <a:pt x="0" y="227612"/>
                    </a:lnTo>
                    <a:lnTo>
                      <a:pt x="4611" y="181737"/>
                    </a:lnTo>
                    <a:lnTo>
                      <a:pt x="17835" y="139011"/>
                    </a:lnTo>
                    <a:lnTo>
                      <a:pt x="38762" y="100348"/>
                    </a:lnTo>
                    <a:lnTo>
                      <a:pt x="66477" y="66662"/>
                    </a:lnTo>
                    <a:lnTo>
                      <a:pt x="100069" y="38870"/>
                    </a:lnTo>
                    <a:lnTo>
                      <a:pt x="138625" y="17885"/>
                    </a:lnTo>
                    <a:lnTo>
                      <a:pt x="181233" y="4623"/>
                    </a:lnTo>
                    <a:lnTo>
                      <a:pt x="226981" y="0"/>
                    </a:lnTo>
                    <a:close/>
                  </a:path>
                </a:pathLst>
              </a:custGeom>
              <a:ln w="26429">
                <a:solidFill>
                  <a:srgbClr val="000000"/>
                </a:solidFill>
              </a:ln>
            </p:spPr>
            <p:txBody>
              <a:bodyPr wrap="square" lIns="0" tIns="0" rIns="0" bIns="0" rtlCol="0"/>
              <a:lstStyle/>
              <a:p>
                <a:endParaRPr sz="1392"/>
              </a:p>
            </p:txBody>
          </p:sp>
          <p:sp>
            <p:nvSpPr>
              <p:cNvPr id="30" name="object 143"/>
              <p:cNvSpPr/>
              <p:nvPr/>
            </p:nvSpPr>
            <p:spPr>
              <a:xfrm>
                <a:off x="6189570" y="5334365"/>
                <a:ext cx="351160" cy="351160"/>
              </a:xfrm>
              <a:custGeom>
                <a:avLst/>
                <a:gdLst/>
                <a:ahLst/>
                <a:cxnLst/>
                <a:rect l="l" t="t" r="r" b="b"/>
                <a:pathLst>
                  <a:path w="454025" h="454025">
                    <a:moveTo>
                      <a:pt x="226987" y="0"/>
                    </a:moveTo>
                    <a:lnTo>
                      <a:pt x="181237" y="4623"/>
                    </a:lnTo>
                    <a:lnTo>
                      <a:pt x="138628" y="17884"/>
                    </a:lnTo>
                    <a:lnTo>
                      <a:pt x="100070" y="38868"/>
                    </a:lnTo>
                    <a:lnTo>
                      <a:pt x="66478" y="66660"/>
                    </a:lnTo>
                    <a:lnTo>
                      <a:pt x="38762" y="100345"/>
                    </a:lnTo>
                    <a:lnTo>
                      <a:pt x="17835" y="139008"/>
                    </a:lnTo>
                    <a:lnTo>
                      <a:pt x="4611" y="181734"/>
                    </a:lnTo>
                    <a:lnTo>
                      <a:pt x="0" y="227609"/>
                    </a:lnTo>
                    <a:lnTo>
                      <a:pt x="4611" y="273427"/>
                    </a:lnTo>
                    <a:lnTo>
                      <a:pt x="17835" y="316003"/>
                    </a:lnTo>
                    <a:lnTo>
                      <a:pt x="38762" y="354455"/>
                    </a:lnTo>
                    <a:lnTo>
                      <a:pt x="66478" y="387897"/>
                    </a:lnTo>
                    <a:lnTo>
                      <a:pt x="100070" y="415446"/>
                    </a:lnTo>
                    <a:lnTo>
                      <a:pt x="138628" y="436219"/>
                    </a:lnTo>
                    <a:lnTo>
                      <a:pt x="181237" y="449331"/>
                    </a:lnTo>
                    <a:lnTo>
                      <a:pt x="226987" y="453897"/>
                    </a:lnTo>
                    <a:lnTo>
                      <a:pt x="271608" y="449513"/>
                    </a:lnTo>
                    <a:lnTo>
                      <a:pt x="313755" y="436692"/>
                    </a:lnTo>
                    <a:lnTo>
                      <a:pt x="352436" y="415932"/>
                    </a:lnTo>
                    <a:lnTo>
                      <a:pt x="386664" y="387730"/>
                    </a:lnTo>
                    <a:lnTo>
                      <a:pt x="415551" y="353223"/>
                    </a:lnTo>
                    <a:lnTo>
                      <a:pt x="436643" y="314123"/>
                    </a:lnTo>
                    <a:lnTo>
                      <a:pt x="449570" y="271796"/>
                    </a:lnTo>
                    <a:lnTo>
                      <a:pt x="453961" y="227609"/>
                    </a:lnTo>
                    <a:lnTo>
                      <a:pt x="449350" y="181734"/>
                    </a:lnTo>
                    <a:lnTo>
                      <a:pt x="436125" y="139008"/>
                    </a:lnTo>
                    <a:lnTo>
                      <a:pt x="415199" y="100345"/>
                    </a:lnTo>
                    <a:lnTo>
                      <a:pt x="387484" y="66660"/>
                    </a:lnTo>
                    <a:lnTo>
                      <a:pt x="353893" y="38868"/>
                    </a:lnTo>
                    <a:lnTo>
                      <a:pt x="315338" y="17884"/>
                    </a:lnTo>
                    <a:lnTo>
                      <a:pt x="272732" y="4623"/>
                    </a:lnTo>
                    <a:lnTo>
                      <a:pt x="226987" y="0"/>
                    </a:lnTo>
                    <a:close/>
                  </a:path>
                </a:pathLst>
              </a:custGeom>
              <a:solidFill>
                <a:srgbClr val="CFE2F3"/>
              </a:solidFill>
            </p:spPr>
            <p:txBody>
              <a:bodyPr wrap="square" lIns="0" tIns="0" rIns="0" bIns="0" rtlCol="0"/>
              <a:lstStyle/>
              <a:p>
                <a:endParaRPr sz="1392"/>
              </a:p>
            </p:txBody>
          </p:sp>
          <p:sp>
            <p:nvSpPr>
              <p:cNvPr id="31" name="object 144"/>
              <p:cNvSpPr/>
              <p:nvPr/>
            </p:nvSpPr>
            <p:spPr>
              <a:xfrm>
                <a:off x="6189551" y="5334375"/>
                <a:ext cx="351160" cy="351160"/>
              </a:xfrm>
              <a:custGeom>
                <a:avLst/>
                <a:gdLst/>
                <a:ahLst/>
                <a:cxnLst/>
                <a:rect l="l" t="t" r="r" b="b"/>
                <a:pathLst>
                  <a:path w="454025" h="454025">
                    <a:moveTo>
                      <a:pt x="226981" y="0"/>
                    </a:moveTo>
                    <a:lnTo>
                      <a:pt x="272728" y="4623"/>
                    </a:lnTo>
                    <a:lnTo>
                      <a:pt x="315336" y="17885"/>
                    </a:lnTo>
                    <a:lnTo>
                      <a:pt x="353892" y="38870"/>
                    </a:lnTo>
                    <a:lnTo>
                      <a:pt x="387484" y="66662"/>
                    </a:lnTo>
                    <a:lnTo>
                      <a:pt x="415199" y="100348"/>
                    </a:lnTo>
                    <a:lnTo>
                      <a:pt x="436126" y="139011"/>
                    </a:lnTo>
                    <a:lnTo>
                      <a:pt x="449350" y="181737"/>
                    </a:lnTo>
                    <a:lnTo>
                      <a:pt x="453962" y="227612"/>
                    </a:lnTo>
                    <a:lnTo>
                      <a:pt x="449570" y="271799"/>
                    </a:lnTo>
                    <a:lnTo>
                      <a:pt x="436641" y="314124"/>
                    </a:lnTo>
                    <a:lnTo>
                      <a:pt x="415547" y="353225"/>
                    </a:lnTo>
                    <a:lnTo>
                      <a:pt x="386659" y="387734"/>
                    </a:lnTo>
                    <a:lnTo>
                      <a:pt x="352430" y="415938"/>
                    </a:lnTo>
                    <a:lnTo>
                      <a:pt x="313748" y="436698"/>
                    </a:lnTo>
                    <a:lnTo>
                      <a:pt x="271601" y="449517"/>
                    </a:lnTo>
                    <a:lnTo>
                      <a:pt x="226981" y="453901"/>
                    </a:lnTo>
                    <a:lnTo>
                      <a:pt x="181233" y="449334"/>
                    </a:lnTo>
                    <a:lnTo>
                      <a:pt x="138625" y="436222"/>
                    </a:lnTo>
                    <a:lnTo>
                      <a:pt x="100069" y="415449"/>
                    </a:lnTo>
                    <a:lnTo>
                      <a:pt x="66477" y="387900"/>
                    </a:lnTo>
                    <a:lnTo>
                      <a:pt x="38762" y="354457"/>
                    </a:lnTo>
                    <a:lnTo>
                      <a:pt x="17835" y="316006"/>
                    </a:lnTo>
                    <a:lnTo>
                      <a:pt x="4611" y="273429"/>
                    </a:lnTo>
                    <a:lnTo>
                      <a:pt x="0" y="227612"/>
                    </a:lnTo>
                    <a:lnTo>
                      <a:pt x="4611" y="181737"/>
                    </a:lnTo>
                    <a:lnTo>
                      <a:pt x="17835" y="139011"/>
                    </a:lnTo>
                    <a:lnTo>
                      <a:pt x="38762" y="100348"/>
                    </a:lnTo>
                    <a:lnTo>
                      <a:pt x="66477" y="66662"/>
                    </a:lnTo>
                    <a:lnTo>
                      <a:pt x="100069" y="38870"/>
                    </a:lnTo>
                    <a:lnTo>
                      <a:pt x="138625" y="17885"/>
                    </a:lnTo>
                    <a:lnTo>
                      <a:pt x="181233" y="4623"/>
                    </a:lnTo>
                    <a:lnTo>
                      <a:pt x="226981" y="0"/>
                    </a:lnTo>
                    <a:close/>
                  </a:path>
                </a:pathLst>
              </a:custGeom>
              <a:ln w="26429">
                <a:solidFill>
                  <a:srgbClr val="000000"/>
                </a:solidFill>
              </a:ln>
            </p:spPr>
            <p:txBody>
              <a:bodyPr wrap="square" lIns="0" tIns="0" rIns="0" bIns="0" rtlCol="0"/>
              <a:lstStyle/>
              <a:p>
                <a:endParaRPr sz="1392"/>
              </a:p>
            </p:txBody>
          </p:sp>
          <p:sp>
            <p:nvSpPr>
              <p:cNvPr id="32" name="object 145"/>
              <p:cNvSpPr/>
              <p:nvPr/>
            </p:nvSpPr>
            <p:spPr>
              <a:xfrm>
                <a:off x="5926235" y="4507365"/>
                <a:ext cx="351160" cy="351160"/>
              </a:xfrm>
              <a:custGeom>
                <a:avLst/>
                <a:gdLst/>
                <a:ahLst/>
                <a:cxnLst/>
                <a:rect l="l" t="t" r="r" b="b"/>
                <a:pathLst>
                  <a:path w="454025" h="454025">
                    <a:moveTo>
                      <a:pt x="226987" y="0"/>
                    </a:moveTo>
                    <a:lnTo>
                      <a:pt x="181237" y="4566"/>
                    </a:lnTo>
                    <a:lnTo>
                      <a:pt x="138628" y="17678"/>
                    </a:lnTo>
                    <a:lnTo>
                      <a:pt x="100070" y="38451"/>
                    </a:lnTo>
                    <a:lnTo>
                      <a:pt x="66478" y="66000"/>
                    </a:lnTo>
                    <a:lnTo>
                      <a:pt x="38762" y="99442"/>
                    </a:lnTo>
                    <a:lnTo>
                      <a:pt x="17835" y="137894"/>
                    </a:lnTo>
                    <a:lnTo>
                      <a:pt x="4611" y="180470"/>
                    </a:lnTo>
                    <a:lnTo>
                      <a:pt x="0" y="226288"/>
                    </a:lnTo>
                    <a:lnTo>
                      <a:pt x="4611" y="272163"/>
                    </a:lnTo>
                    <a:lnTo>
                      <a:pt x="17835" y="314891"/>
                    </a:lnTo>
                    <a:lnTo>
                      <a:pt x="38762" y="353556"/>
                    </a:lnTo>
                    <a:lnTo>
                      <a:pt x="66478" y="387243"/>
                    </a:lnTo>
                    <a:lnTo>
                      <a:pt x="100070" y="415037"/>
                    </a:lnTo>
                    <a:lnTo>
                      <a:pt x="138628" y="436023"/>
                    </a:lnTo>
                    <a:lnTo>
                      <a:pt x="181237" y="449286"/>
                    </a:lnTo>
                    <a:lnTo>
                      <a:pt x="226987" y="453910"/>
                    </a:lnTo>
                    <a:lnTo>
                      <a:pt x="272732" y="449286"/>
                    </a:lnTo>
                    <a:lnTo>
                      <a:pt x="315340" y="436023"/>
                    </a:lnTo>
                    <a:lnTo>
                      <a:pt x="353897" y="415037"/>
                    </a:lnTo>
                    <a:lnTo>
                      <a:pt x="387491" y="387243"/>
                    </a:lnTo>
                    <a:lnTo>
                      <a:pt x="415208" y="353556"/>
                    </a:lnTo>
                    <a:lnTo>
                      <a:pt x="436136" y="314891"/>
                    </a:lnTo>
                    <a:lnTo>
                      <a:pt x="449362" y="272163"/>
                    </a:lnTo>
                    <a:lnTo>
                      <a:pt x="453974" y="226288"/>
                    </a:lnTo>
                    <a:lnTo>
                      <a:pt x="449580" y="182102"/>
                    </a:lnTo>
                    <a:lnTo>
                      <a:pt x="436649" y="139779"/>
                    </a:lnTo>
                    <a:lnTo>
                      <a:pt x="415553" y="100680"/>
                    </a:lnTo>
                    <a:lnTo>
                      <a:pt x="386664" y="66166"/>
                    </a:lnTo>
                    <a:lnTo>
                      <a:pt x="352436" y="37965"/>
                    </a:lnTo>
                    <a:lnTo>
                      <a:pt x="313755" y="17205"/>
                    </a:lnTo>
                    <a:lnTo>
                      <a:pt x="271608" y="4384"/>
                    </a:lnTo>
                    <a:lnTo>
                      <a:pt x="226987" y="0"/>
                    </a:lnTo>
                    <a:close/>
                  </a:path>
                </a:pathLst>
              </a:custGeom>
              <a:solidFill>
                <a:srgbClr val="CFE2F3"/>
              </a:solidFill>
            </p:spPr>
            <p:txBody>
              <a:bodyPr wrap="square" lIns="0" tIns="0" rIns="0" bIns="0" rtlCol="0"/>
              <a:lstStyle/>
              <a:p>
                <a:endParaRPr sz="1392"/>
              </a:p>
            </p:txBody>
          </p:sp>
          <p:sp>
            <p:nvSpPr>
              <p:cNvPr id="33" name="object 146"/>
              <p:cNvSpPr/>
              <p:nvPr/>
            </p:nvSpPr>
            <p:spPr>
              <a:xfrm>
                <a:off x="5926218" y="4507378"/>
                <a:ext cx="351160" cy="351160"/>
              </a:xfrm>
              <a:custGeom>
                <a:avLst/>
                <a:gdLst/>
                <a:ahLst/>
                <a:cxnLst/>
                <a:rect l="l" t="t" r="r" b="b"/>
                <a:pathLst>
                  <a:path w="454025" h="454025">
                    <a:moveTo>
                      <a:pt x="226981" y="453901"/>
                    </a:moveTo>
                    <a:lnTo>
                      <a:pt x="272728" y="449277"/>
                    </a:lnTo>
                    <a:lnTo>
                      <a:pt x="315336" y="436015"/>
                    </a:lnTo>
                    <a:lnTo>
                      <a:pt x="353892" y="415031"/>
                    </a:lnTo>
                    <a:lnTo>
                      <a:pt x="387484" y="387238"/>
                    </a:lnTo>
                    <a:lnTo>
                      <a:pt x="415199" y="353553"/>
                    </a:lnTo>
                    <a:lnTo>
                      <a:pt x="436126" y="314889"/>
                    </a:lnTo>
                    <a:lnTo>
                      <a:pt x="449350" y="272163"/>
                    </a:lnTo>
                    <a:lnTo>
                      <a:pt x="453962" y="226288"/>
                    </a:lnTo>
                    <a:lnTo>
                      <a:pt x="449570" y="182102"/>
                    </a:lnTo>
                    <a:lnTo>
                      <a:pt x="436641" y="139776"/>
                    </a:lnTo>
                    <a:lnTo>
                      <a:pt x="415547" y="100676"/>
                    </a:lnTo>
                    <a:lnTo>
                      <a:pt x="386659" y="66166"/>
                    </a:lnTo>
                    <a:lnTo>
                      <a:pt x="352430" y="37962"/>
                    </a:lnTo>
                    <a:lnTo>
                      <a:pt x="313748" y="17203"/>
                    </a:lnTo>
                    <a:lnTo>
                      <a:pt x="271601" y="4383"/>
                    </a:lnTo>
                    <a:lnTo>
                      <a:pt x="226981" y="0"/>
                    </a:lnTo>
                    <a:lnTo>
                      <a:pt x="181233" y="4567"/>
                    </a:lnTo>
                    <a:lnTo>
                      <a:pt x="138625" y="17678"/>
                    </a:lnTo>
                    <a:lnTo>
                      <a:pt x="100069" y="38451"/>
                    </a:lnTo>
                    <a:lnTo>
                      <a:pt x="66477" y="66000"/>
                    </a:lnTo>
                    <a:lnTo>
                      <a:pt x="38762" y="99443"/>
                    </a:lnTo>
                    <a:lnTo>
                      <a:pt x="17835" y="137894"/>
                    </a:lnTo>
                    <a:lnTo>
                      <a:pt x="4611" y="180471"/>
                    </a:lnTo>
                    <a:lnTo>
                      <a:pt x="0" y="226288"/>
                    </a:lnTo>
                    <a:lnTo>
                      <a:pt x="4611" y="272163"/>
                    </a:lnTo>
                    <a:lnTo>
                      <a:pt x="17835" y="314889"/>
                    </a:lnTo>
                    <a:lnTo>
                      <a:pt x="38762" y="353553"/>
                    </a:lnTo>
                    <a:lnTo>
                      <a:pt x="66477" y="387238"/>
                    </a:lnTo>
                    <a:lnTo>
                      <a:pt x="100069" y="415031"/>
                    </a:lnTo>
                    <a:lnTo>
                      <a:pt x="138625" y="436015"/>
                    </a:lnTo>
                    <a:lnTo>
                      <a:pt x="181233" y="449277"/>
                    </a:lnTo>
                    <a:lnTo>
                      <a:pt x="226981" y="453901"/>
                    </a:lnTo>
                    <a:close/>
                  </a:path>
                </a:pathLst>
              </a:custGeom>
              <a:ln w="26429">
                <a:solidFill>
                  <a:srgbClr val="000000"/>
                </a:solidFill>
              </a:ln>
            </p:spPr>
            <p:txBody>
              <a:bodyPr wrap="square" lIns="0" tIns="0" rIns="0" bIns="0" rtlCol="0"/>
              <a:lstStyle/>
              <a:p>
                <a:endParaRPr sz="1392"/>
              </a:p>
            </p:txBody>
          </p:sp>
          <p:sp>
            <p:nvSpPr>
              <p:cNvPr id="34" name="object 147"/>
              <p:cNvSpPr/>
              <p:nvPr/>
            </p:nvSpPr>
            <p:spPr>
              <a:xfrm>
                <a:off x="6161993" y="3948542"/>
                <a:ext cx="893371" cy="523056"/>
              </a:xfrm>
              <a:custGeom>
                <a:avLst/>
                <a:gdLst/>
                <a:ahLst/>
                <a:cxnLst/>
                <a:rect l="l" t="t" r="r" b="b"/>
                <a:pathLst>
                  <a:path w="1155065" h="676275">
                    <a:moveTo>
                      <a:pt x="0" y="676220"/>
                    </a:moveTo>
                    <a:lnTo>
                      <a:pt x="0" y="676220"/>
                    </a:lnTo>
                    <a:lnTo>
                      <a:pt x="1154699" y="0"/>
                    </a:lnTo>
                  </a:path>
                </a:pathLst>
              </a:custGeom>
              <a:ln w="26447">
                <a:solidFill>
                  <a:srgbClr val="000000"/>
                </a:solidFill>
              </a:ln>
            </p:spPr>
            <p:txBody>
              <a:bodyPr wrap="square" lIns="0" tIns="0" rIns="0" bIns="0" rtlCol="0"/>
              <a:lstStyle/>
              <a:p>
                <a:endParaRPr sz="1392"/>
              </a:p>
            </p:txBody>
          </p:sp>
          <p:sp>
            <p:nvSpPr>
              <p:cNvPr id="35" name="object 148"/>
              <p:cNvSpPr/>
              <p:nvPr/>
            </p:nvSpPr>
            <p:spPr>
              <a:xfrm>
                <a:off x="6127313" y="4439815"/>
                <a:ext cx="66794" cy="52551"/>
              </a:xfrm>
              <a:custGeom>
                <a:avLst/>
                <a:gdLst/>
                <a:ahLst/>
                <a:cxnLst/>
                <a:rect l="l" t="t" r="r" b="b"/>
                <a:pathLst>
                  <a:path w="86359" h="67945">
                    <a:moveTo>
                      <a:pt x="55422" y="0"/>
                    </a:moveTo>
                    <a:lnTo>
                      <a:pt x="0" y="67487"/>
                    </a:lnTo>
                    <a:lnTo>
                      <a:pt x="85775" y="51612"/>
                    </a:lnTo>
                    <a:lnTo>
                      <a:pt x="44869" y="41033"/>
                    </a:lnTo>
                    <a:lnTo>
                      <a:pt x="55422" y="0"/>
                    </a:lnTo>
                    <a:close/>
                  </a:path>
                </a:pathLst>
              </a:custGeom>
              <a:solidFill>
                <a:srgbClr val="000000"/>
              </a:solidFill>
            </p:spPr>
            <p:txBody>
              <a:bodyPr wrap="square" lIns="0" tIns="0" rIns="0" bIns="0" rtlCol="0"/>
              <a:lstStyle/>
              <a:p>
                <a:endParaRPr sz="1392"/>
              </a:p>
            </p:txBody>
          </p:sp>
          <p:sp>
            <p:nvSpPr>
              <p:cNvPr id="36" name="object 149"/>
              <p:cNvSpPr/>
              <p:nvPr/>
            </p:nvSpPr>
            <p:spPr>
              <a:xfrm>
                <a:off x="6127289" y="4439827"/>
                <a:ext cx="66794" cy="52551"/>
              </a:xfrm>
              <a:custGeom>
                <a:avLst/>
                <a:gdLst/>
                <a:ahLst/>
                <a:cxnLst/>
                <a:rect l="l" t="t" r="r" b="b"/>
                <a:pathLst>
                  <a:path w="86359" h="67945">
                    <a:moveTo>
                      <a:pt x="44868" y="41023"/>
                    </a:moveTo>
                    <a:lnTo>
                      <a:pt x="55425" y="0"/>
                    </a:lnTo>
                    <a:lnTo>
                      <a:pt x="0" y="67489"/>
                    </a:lnTo>
                    <a:lnTo>
                      <a:pt x="85777" y="51609"/>
                    </a:lnTo>
                    <a:lnTo>
                      <a:pt x="44868" y="41023"/>
                    </a:lnTo>
                    <a:close/>
                  </a:path>
                </a:pathLst>
              </a:custGeom>
              <a:ln w="26438">
                <a:solidFill>
                  <a:srgbClr val="000000"/>
                </a:solidFill>
              </a:ln>
            </p:spPr>
            <p:txBody>
              <a:bodyPr wrap="square" lIns="0" tIns="0" rIns="0" bIns="0" rtlCol="0"/>
              <a:lstStyle/>
              <a:p>
                <a:endParaRPr sz="1392"/>
              </a:p>
            </p:txBody>
          </p:sp>
          <p:sp>
            <p:nvSpPr>
              <p:cNvPr id="37" name="object 150"/>
              <p:cNvSpPr/>
              <p:nvPr/>
            </p:nvSpPr>
            <p:spPr>
              <a:xfrm>
                <a:off x="5884370" y="3949565"/>
                <a:ext cx="192033" cy="492606"/>
              </a:xfrm>
              <a:custGeom>
                <a:avLst/>
                <a:gdLst/>
                <a:ahLst/>
                <a:cxnLst/>
                <a:rect l="l" t="t" r="r" b="b"/>
                <a:pathLst>
                  <a:path w="248284" h="636904">
                    <a:moveTo>
                      <a:pt x="248095" y="636520"/>
                    </a:moveTo>
                    <a:lnTo>
                      <a:pt x="248095" y="636520"/>
                    </a:lnTo>
                    <a:lnTo>
                      <a:pt x="0" y="0"/>
                    </a:lnTo>
                  </a:path>
                </a:pathLst>
              </a:custGeom>
              <a:ln w="26402">
                <a:solidFill>
                  <a:srgbClr val="000000"/>
                </a:solidFill>
              </a:ln>
            </p:spPr>
            <p:txBody>
              <a:bodyPr wrap="square" lIns="0" tIns="0" rIns="0" bIns="0" rtlCol="0"/>
              <a:lstStyle/>
              <a:p>
                <a:endParaRPr sz="1392"/>
              </a:p>
            </p:txBody>
          </p:sp>
          <p:sp>
            <p:nvSpPr>
              <p:cNvPr id="38" name="object 151"/>
              <p:cNvSpPr/>
              <p:nvPr/>
            </p:nvSpPr>
            <p:spPr>
              <a:xfrm>
                <a:off x="6046679" y="4412183"/>
                <a:ext cx="44202" cy="66794"/>
              </a:xfrm>
              <a:custGeom>
                <a:avLst/>
                <a:gdLst/>
                <a:ahLst/>
                <a:cxnLst/>
                <a:rect l="l" t="t" r="r" b="b"/>
                <a:pathLst>
                  <a:path w="57150" h="86360">
                    <a:moveTo>
                      <a:pt x="0" y="21170"/>
                    </a:moveTo>
                    <a:lnTo>
                      <a:pt x="56743" y="86017"/>
                    </a:lnTo>
                    <a:lnTo>
                      <a:pt x="56012" y="38379"/>
                    </a:lnTo>
                    <a:lnTo>
                      <a:pt x="38265" y="38379"/>
                    </a:lnTo>
                    <a:lnTo>
                      <a:pt x="0" y="21170"/>
                    </a:lnTo>
                    <a:close/>
                  </a:path>
                  <a:path w="57150" h="86360">
                    <a:moveTo>
                      <a:pt x="55422" y="0"/>
                    </a:moveTo>
                    <a:lnTo>
                      <a:pt x="38265" y="38379"/>
                    </a:lnTo>
                    <a:lnTo>
                      <a:pt x="56012" y="38379"/>
                    </a:lnTo>
                    <a:lnTo>
                      <a:pt x="55422" y="0"/>
                    </a:lnTo>
                    <a:close/>
                  </a:path>
                </a:pathLst>
              </a:custGeom>
              <a:solidFill>
                <a:srgbClr val="000000"/>
              </a:solidFill>
            </p:spPr>
            <p:txBody>
              <a:bodyPr wrap="square" lIns="0" tIns="0" rIns="0" bIns="0" rtlCol="0"/>
              <a:lstStyle/>
              <a:p>
                <a:endParaRPr sz="1392"/>
              </a:p>
            </p:txBody>
          </p:sp>
          <p:sp>
            <p:nvSpPr>
              <p:cNvPr id="39" name="object 152"/>
              <p:cNvSpPr/>
              <p:nvPr/>
            </p:nvSpPr>
            <p:spPr>
              <a:xfrm>
                <a:off x="6046657" y="4412192"/>
                <a:ext cx="44202" cy="66794"/>
              </a:xfrm>
              <a:custGeom>
                <a:avLst/>
                <a:gdLst/>
                <a:ahLst/>
                <a:cxnLst/>
                <a:rect l="l" t="t" r="r" b="b"/>
                <a:pathLst>
                  <a:path w="57150" h="86360">
                    <a:moveTo>
                      <a:pt x="38270" y="38376"/>
                    </a:moveTo>
                    <a:lnTo>
                      <a:pt x="0" y="21173"/>
                    </a:lnTo>
                    <a:lnTo>
                      <a:pt x="56745" y="86016"/>
                    </a:lnTo>
                    <a:lnTo>
                      <a:pt x="55425" y="0"/>
                    </a:lnTo>
                    <a:lnTo>
                      <a:pt x="38270" y="38376"/>
                    </a:lnTo>
                    <a:close/>
                  </a:path>
                </a:pathLst>
              </a:custGeom>
              <a:ln w="26415">
                <a:solidFill>
                  <a:srgbClr val="000000"/>
                </a:solidFill>
              </a:ln>
            </p:spPr>
            <p:txBody>
              <a:bodyPr wrap="square" lIns="0" tIns="0" rIns="0" bIns="0" rtlCol="0"/>
              <a:lstStyle/>
              <a:p>
                <a:endParaRPr sz="1392"/>
              </a:p>
            </p:txBody>
          </p:sp>
          <p:sp>
            <p:nvSpPr>
              <p:cNvPr id="40" name="object 153"/>
              <p:cNvSpPr/>
              <p:nvPr/>
            </p:nvSpPr>
            <p:spPr>
              <a:xfrm>
                <a:off x="6101774" y="4858443"/>
                <a:ext cx="793179" cy="442511"/>
              </a:xfrm>
              <a:custGeom>
                <a:avLst/>
                <a:gdLst/>
                <a:ahLst/>
                <a:cxnLst/>
                <a:rect l="l" t="t" r="r" b="b"/>
                <a:pathLst>
                  <a:path w="1025525" h="572134">
                    <a:moveTo>
                      <a:pt x="0" y="0"/>
                    </a:moveTo>
                    <a:lnTo>
                      <a:pt x="0" y="0"/>
                    </a:lnTo>
                    <a:lnTo>
                      <a:pt x="1025373" y="571677"/>
                    </a:lnTo>
                  </a:path>
                </a:pathLst>
              </a:custGeom>
              <a:ln w="26449">
                <a:solidFill>
                  <a:srgbClr val="000000"/>
                </a:solidFill>
              </a:ln>
            </p:spPr>
            <p:txBody>
              <a:bodyPr wrap="square" lIns="0" tIns="0" rIns="0" bIns="0" rtlCol="0"/>
              <a:lstStyle/>
              <a:p>
                <a:endParaRPr sz="1392"/>
              </a:p>
            </p:txBody>
          </p:sp>
          <p:sp>
            <p:nvSpPr>
              <p:cNvPr id="41" name="object 154"/>
              <p:cNvSpPr/>
              <p:nvPr/>
            </p:nvSpPr>
            <p:spPr>
              <a:xfrm>
                <a:off x="6863218" y="5268857"/>
                <a:ext cx="66794" cy="51569"/>
              </a:xfrm>
              <a:custGeom>
                <a:avLst/>
                <a:gdLst/>
                <a:ahLst/>
                <a:cxnLst/>
                <a:rect l="l" t="t" r="r" b="b"/>
                <a:pathLst>
                  <a:path w="86359" h="66675">
                    <a:moveTo>
                      <a:pt x="29032" y="0"/>
                    </a:moveTo>
                    <a:lnTo>
                      <a:pt x="40906" y="41021"/>
                    </a:lnTo>
                    <a:lnTo>
                      <a:pt x="0" y="52933"/>
                    </a:lnTo>
                    <a:lnTo>
                      <a:pt x="85775" y="66167"/>
                    </a:lnTo>
                    <a:lnTo>
                      <a:pt x="29032" y="0"/>
                    </a:lnTo>
                    <a:close/>
                  </a:path>
                </a:pathLst>
              </a:custGeom>
              <a:solidFill>
                <a:srgbClr val="000000"/>
              </a:solidFill>
            </p:spPr>
            <p:txBody>
              <a:bodyPr wrap="square" lIns="0" tIns="0" rIns="0" bIns="0" rtlCol="0"/>
              <a:lstStyle/>
              <a:p>
                <a:endParaRPr sz="1392"/>
              </a:p>
            </p:txBody>
          </p:sp>
          <p:sp>
            <p:nvSpPr>
              <p:cNvPr id="42" name="object 155"/>
              <p:cNvSpPr/>
              <p:nvPr/>
            </p:nvSpPr>
            <p:spPr>
              <a:xfrm>
                <a:off x="6863194" y="5268871"/>
                <a:ext cx="66794" cy="51569"/>
              </a:xfrm>
              <a:custGeom>
                <a:avLst/>
                <a:gdLst/>
                <a:ahLst/>
                <a:cxnLst/>
                <a:rect l="l" t="t" r="r" b="b"/>
                <a:pathLst>
                  <a:path w="86359" h="66675">
                    <a:moveTo>
                      <a:pt x="40909" y="41023"/>
                    </a:moveTo>
                    <a:lnTo>
                      <a:pt x="0" y="52933"/>
                    </a:lnTo>
                    <a:lnTo>
                      <a:pt x="85777" y="66166"/>
                    </a:lnTo>
                    <a:lnTo>
                      <a:pt x="29032" y="0"/>
                    </a:lnTo>
                    <a:lnTo>
                      <a:pt x="40909" y="41023"/>
                    </a:lnTo>
                    <a:close/>
                  </a:path>
                </a:pathLst>
              </a:custGeom>
              <a:ln w="26439">
                <a:solidFill>
                  <a:srgbClr val="000000"/>
                </a:solidFill>
              </a:ln>
            </p:spPr>
            <p:txBody>
              <a:bodyPr wrap="square" lIns="0" tIns="0" rIns="0" bIns="0" rtlCol="0"/>
              <a:lstStyle/>
              <a:p>
                <a:endParaRPr sz="1392"/>
              </a:p>
            </p:txBody>
          </p:sp>
          <p:sp>
            <p:nvSpPr>
              <p:cNvPr id="43" name="object 156"/>
              <p:cNvSpPr/>
              <p:nvPr/>
            </p:nvSpPr>
            <p:spPr>
              <a:xfrm>
                <a:off x="7698134" y="2524839"/>
                <a:ext cx="350178" cy="351160"/>
              </a:xfrm>
              <a:custGeom>
                <a:avLst/>
                <a:gdLst/>
                <a:ahLst/>
                <a:cxnLst/>
                <a:rect l="l" t="t" r="r" b="b"/>
                <a:pathLst>
                  <a:path w="452754" h="454025">
                    <a:moveTo>
                      <a:pt x="226987" y="0"/>
                    </a:moveTo>
                    <a:lnTo>
                      <a:pt x="181237" y="4566"/>
                    </a:lnTo>
                    <a:lnTo>
                      <a:pt x="138628" y="17678"/>
                    </a:lnTo>
                    <a:lnTo>
                      <a:pt x="100070" y="38451"/>
                    </a:lnTo>
                    <a:lnTo>
                      <a:pt x="66478" y="66000"/>
                    </a:lnTo>
                    <a:lnTo>
                      <a:pt x="38762" y="99442"/>
                    </a:lnTo>
                    <a:lnTo>
                      <a:pt x="17835" y="137894"/>
                    </a:lnTo>
                    <a:lnTo>
                      <a:pt x="4611" y="180470"/>
                    </a:lnTo>
                    <a:lnTo>
                      <a:pt x="0" y="226288"/>
                    </a:lnTo>
                    <a:lnTo>
                      <a:pt x="4611" y="272159"/>
                    </a:lnTo>
                    <a:lnTo>
                      <a:pt x="17835" y="314884"/>
                    </a:lnTo>
                    <a:lnTo>
                      <a:pt x="38762" y="353546"/>
                    </a:lnTo>
                    <a:lnTo>
                      <a:pt x="66478" y="387232"/>
                    </a:lnTo>
                    <a:lnTo>
                      <a:pt x="100070" y="415025"/>
                    </a:lnTo>
                    <a:lnTo>
                      <a:pt x="138628" y="436011"/>
                    </a:lnTo>
                    <a:lnTo>
                      <a:pt x="181237" y="449273"/>
                    </a:lnTo>
                    <a:lnTo>
                      <a:pt x="226987" y="453898"/>
                    </a:lnTo>
                    <a:lnTo>
                      <a:pt x="271046" y="449513"/>
                    </a:lnTo>
                    <a:lnTo>
                      <a:pt x="313255" y="436692"/>
                    </a:lnTo>
                    <a:lnTo>
                      <a:pt x="352249" y="415932"/>
                    </a:lnTo>
                    <a:lnTo>
                      <a:pt x="386664" y="387731"/>
                    </a:lnTo>
                    <a:lnTo>
                      <a:pt x="414787" y="352640"/>
                    </a:lnTo>
                    <a:lnTo>
                      <a:pt x="435487" y="313458"/>
                    </a:lnTo>
                    <a:lnTo>
                      <a:pt x="448270" y="271052"/>
                    </a:lnTo>
                    <a:lnTo>
                      <a:pt x="452640" y="226288"/>
                    </a:lnTo>
                    <a:lnTo>
                      <a:pt x="448086" y="180470"/>
                    </a:lnTo>
                    <a:lnTo>
                      <a:pt x="435011" y="137894"/>
                    </a:lnTo>
                    <a:lnTo>
                      <a:pt x="414296" y="99442"/>
                    </a:lnTo>
                    <a:lnTo>
                      <a:pt x="386824" y="66000"/>
                    </a:lnTo>
                    <a:lnTo>
                      <a:pt x="353475" y="38451"/>
                    </a:lnTo>
                    <a:lnTo>
                      <a:pt x="315132" y="17678"/>
                    </a:lnTo>
                    <a:lnTo>
                      <a:pt x="272675" y="4566"/>
                    </a:lnTo>
                    <a:lnTo>
                      <a:pt x="226987" y="0"/>
                    </a:lnTo>
                    <a:close/>
                  </a:path>
                </a:pathLst>
              </a:custGeom>
              <a:solidFill>
                <a:srgbClr val="CFE2F3"/>
              </a:solidFill>
            </p:spPr>
            <p:txBody>
              <a:bodyPr wrap="square" lIns="0" tIns="0" rIns="0" bIns="0" rtlCol="0"/>
              <a:lstStyle/>
              <a:p>
                <a:endParaRPr sz="1392"/>
              </a:p>
            </p:txBody>
          </p:sp>
          <p:sp>
            <p:nvSpPr>
              <p:cNvPr id="44" name="object 157"/>
              <p:cNvSpPr/>
              <p:nvPr/>
            </p:nvSpPr>
            <p:spPr>
              <a:xfrm>
                <a:off x="7698104" y="2524837"/>
                <a:ext cx="350178" cy="351160"/>
              </a:xfrm>
              <a:custGeom>
                <a:avLst/>
                <a:gdLst/>
                <a:ahLst/>
                <a:cxnLst/>
                <a:rect l="l" t="t" r="r" b="b"/>
                <a:pathLst>
                  <a:path w="452754" h="454025">
                    <a:moveTo>
                      <a:pt x="226981" y="0"/>
                    </a:moveTo>
                    <a:lnTo>
                      <a:pt x="272671" y="4567"/>
                    </a:lnTo>
                    <a:lnTo>
                      <a:pt x="315129" y="17678"/>
                    </a:lnTo>
                    <a:lnTo>
                      <a:pt x="353474" y="38451"/>
                    </a:lnTo>
                    <a:lnTo>
                      <a:pt x="386824" y="66000"/>
                    </a:lnTo>
                    <a:lnTo>
                      <a:pt x="414297" y="99443"/>
                    </a:lnTo>
                    <a:lnTo>
                      <a:pt x="435012" y="137894"/>
                    </a:lnTo>
                    <a:lnTo>
                      <a:pt x="448087" y="180471"/>
                    </a:lnTo>
                    <a:lnTo>
                      <a:pt x="452642" y="226288"/>
                    </a:lnTo>
                    <a:lnTo>
                      <a:pt x="448270" y="271054"/>
                    </a:lnTo>
                    <a:lnTo>
                      <a:pt x="435486" y="313463"/>
                    </a:lnTo>
                    <a:lnTo>
                      <a:pt x="414784" y="352646"/>
                    </a:lnTo>
                    <a:lnTo>
                      <a:pt x="386659" y="387734"/>
                    </a:lnTo>
                    <a:lnTo>
                      <a:pt x="352245" y="415938"/>
                    </a:lnTo>
                    <a:lnTo>
                      <a:pt x="313253" y="436698"/>
                    </a:lnTo>
                    <a:lnTo>
                      <a:pt x="271045" y="449517"/>
                    </a:lnTo>
                    <a:lnTo>
                      <a:pt x="226981" y="453901"/>
                    </a:lnTo>
                    <a:lnTo>
                      <a:pt x="181233" y="449277"/>
                    </a:lnTo>
                    <a:lnTo>
                      <a:pt x="138625" y="436015"/>
                    </a:lnTo>
                    <a:lnTo>
                      <a:pt x="100069" y="415031"/>
                    </a:lnTo>
                    <a:lnTo>
                      <a:pt x="66477" y="387238"/>
                    </a:lnTo>
                    <a:lnTo>
                      <a:pt x="38762" y="353553"/>
                    </a:lnTo>
                    <a:lnTo>
                      <a:pt x="17835" y="314889"/>
                    </a:lnTo>
                    <a:lnTo>
                      <a:pt x="4611" y="272163"/>
                    </a:lnTo>
                    <a:lnTo>
                      <a:pt x="0" y="226288"/>
                    </a:lnTo>
                    <a:lnTo>
                      <a:pt x="4611" y="180471"/>
                    </a:lnTo>
                    <a:lnTo>
                      <a:pt x="17835" y="137894"/>
                    </a:lnTo>
                    <a:lnTo>
                      <a:pt x="38762" y="99443"/>
                    </a:lnTo>
                    <a:lnTo>
                      <a:pt x="66477" y="66000"/>
                    </a:lnTo>
                    <a:lnTo>
                      <a:pt x="100069" y="38451"/>
                    </a:lnTo>
                    <a:lnTo>
                      <a:pt x="138625" y="17678"/>
                    </a:lnTo>
                    <a:lnTo>
                      <a:pt x="181233" y="4567"/>
                    </a:lnTo>
                    <a:lnTo>
                      <a:pt x="226981" y="0"/>
                    </a:lnTo>
                    <a:close/>
                  </a:path>
                </a:pathLst>
              </a:custGeom>
              <a:ln w="26429">
                <a:solidFill>
                  <a:srgbClr val="000000"/>
                </a:solidFill>
              </a:ln>
            </p:spPr>
            <p:txBody>
              <a:bodyPr wrap="square" lIns="0" tIns="0" rIns="0" bIns="0" rtlCol="0"/>
              <a:lstStyle/>
              <a:p>
                <a:endParaRPr sz="1392"/>
              </a:p>
            </p:txBody>
          </p:sp>
          <p:sp>
            <p:nvSpPr>
              <p:cNvPr id="45" name="object 158"/>
              <p:cNvSpPr/>
              <p:nvPr/>
            </p:nvSpPr>
            <p:spPr>
              <a:xfrm>
                <a:off x="7107163" y="2524839"/>
                <a:ext cx="351160" cy="351160"/>
              </a:xfrm>
              <a:custGeom>
                <a:avLst/>
                <a:gdLst/>
                <a:ahLst/>
                <a:cxnLst/>
                <a:rect l="l" t="t" r="r" b="b"/>
                <a:pathLst>
                  <a:path w="454025" h="454025">
                    <a:moveTo>
                      <a:pt x="226974" y="0"/>
                    </a:moveTo>
                    <a:lnTo>
                      <a:pt x="181229" y="4566"/>
                    </a:lnTo>
                    <a:lnTo>
                      <a:pt x="138622" y="17678"/>
                    </a:lnTo>
                    <a:lnTo>
                      <a:pt x="100067" y="38451"/>
                    </a:lnTo>
                    <a:lnTo>
                      <a:pt x="66476" y="66000"/>
                    </a:lnTo>
                    <a:lnTo>
                      <a:pt x="38761" y="99442"/>
                    </a:lnTo>
                    <a:lnTo>
                      <a:pt x="17835" y="137894"/>
                    </a:lnTo>
                    <a:lnTo>
                      <a:pt x="4611" y="180470"/>
                    </a:lnTo>
                    <a:lnTo>
                      <a:pt x="0" y="226288"/>
                    </a:lnTo>
                    <a:lnTo>
                      <a:pt x="4611" y="272159"/>
                    </a:lnTo>
                    <a:lnTo>
                      <a:pt x="17835" y="314884"/>
                    </a:lnTo>
                    <a:lnTo>
                      <a:pt x="38761" y="353546"/>
                    </a:lnTo>
                    <a:lnTo>
                      <a:pt x="66476" y="387232"/>
                    </a:lnTo>
                    <a:lnTo>
                      <a:pt x="100067" y="415025"/>
                    </a:lnTo>
                    <a:lnTo>
                      <a:pt x="138622" y="436011"/>
                    </a:lnTo>
                    <a:lnTo>
                      <a:pt x="181229" y="449273"/>
                    </a:lnTo>
                    <a:lnTo>
                      <a:pt x="226974" y="453898"/>
                    </a:lnTo>
                    <a:lnTo>
                      <a:pt x="271616" y="449513"/>
                    </a:lnTo>
                    <a:lnTo>
                      <a:pt x="313907" y="436692"/>
                    </a:lnTo>
                    <a:lnTo>
                      <a:pt x="352981" y="415932"/>
                    </a:lnTo>
                    <a:lnTo>
                      <a:pt x="387972" y="387731"/>
                    </a:lnTo>
                    <a:lnTo>
                      <a:pt x="416103" y="352640"/>
                    </a:lnTo>
                    <a:lnTo>
                      <a:pt x="436806" y="313458"/>
                    </a:lnTo>
                    <a:lnTo>
                      <a:pt x="449590" y="271052"/>
                    </a:lnTo>
                    <a:lnTo>
                      <a:pt x="453961" y="226288"/>
                    </a:lnTo>
                    <a:lnTo>
                      <a:pt x="449350" y="180470"/>
                    </a:lnTo>
                    <a:lnTo>
                      <a:pt x="436125" y="137894"/>
                    </a:lnTo>
                    <a:lnTo>
                      <a:pt x="415199" y="99442"/>
                    </a:lnTo>
                    <a:lnTo>
                      <a:pt x="387483" y="66000"/>
                    </a:lnTo>
                    <a:lnTo>
                      <a:pt x="353890" y="38451"/>
                    </a:lnTo>
                    <a:lnTo>
                      <a:pt x="315333" y="17678"/>
                    </a:lnTo>
                    <a:lnTo>
                      <a:pt x="272723" y="4566"/>
                    </a:lnTo>
                    <a:lnTo>
                      <a:pt x="226974" y="0"/>
                    </a:lnTo>
                    <a:close/>
                  </a:path>
                </a:pathLst>
              </a:custGeom>
              <a:solidFill>
                <a:srgbClr val="CFE2F3"/>
              </a:solidFill>
            </p:spPr>
            <p:txBody>
              <a:bodyPr wrap="square" lIns="0" tIns="0" rIns="0" bIns="0" rtlCol="0"/>
              <a:lstStyle/>
              <a:p>
                <a:endParaRPr sz="1392"/>
              </a:p>
            </p:txBody>
          </p:sp>
          <p:sp>
            <p:nvSpPr>
              <p:cNvPr id="46" name="object 159"/>
              <p:cNvSpPr/>
              <p:nvPr/>
            </p:nvSpPr>
            <p:spPr>
              <a:xfrm>
                <a:off x="7108155" y="2524837"/>
                <a:ext cx="350178" cy="351160"/>
              </a:xfrm>
              <a:custGeom>
                <a:avLst/>
                <a:gdLst/>
                <a:ahLst/>
                <a:cxnLst/>
                <a:rect l="l" t="t" r="r" b="b"/>
                <a:pathLst>
                  <a:path w="452754" h="454025">
                    <a:moveTo>
                      <a:pt x="225661" y="0"/>
                    </a:moveTo>
                    <a:lnTo>
                      <a:pt x="271408" y="4567"/>
                    </a:lnTo>
                    <a:lnTo>
                      <a:pt x="314016" y="17678"/>
                    </a:lnTo>
                    <a:lnTo>
                      <a:pt x="352572" y="38451"/>
                    </a:lnTo>
                    <a:lnTo>
                      <a:pt x="386164" y="66000"/>
                    </a:lnTo>
                    <a:lnTo>
                      <a:pt x="413880" y="99443"/>
                    </a:lnTo>
                    <a:lnTo>
                      <a:pt x="434806" y="137894"/>
                    </a:lnTo>
                    <a:lnTo>
                      <a:pt x="448031" y="180471"/>
                    </a:lnTo>
                    <a:lnTo>
                      <a:pt x="452642" y="226288"/>
                    </a:lnTo>
                    <a:lnTo>
                      <a:pt x="448270" y="271054"/>
                    </a:lnTo>
                    <a:lnTo>
                      <a:pt x="435486" y="313463"/>
                    </a:lnTo>
                    <a:lnTo>
                      <a:pt x="414784" y="352646"/>
                    </a:lnTo>
                    <a:lnTo>
                      <a:pt x="386659" y="387734"/>
                    </a:lnTo>
                    <a:lnTo>
                      <a:pt x="351667" y="415938"/>
                    </a:lnTo>
                    <a:lnTo>
                      <a:pt x="312593" y="436698"/>
                    </a:lnTo>
                    <a:lnTo>
                      <a:pt x="270302" y="449517"/>
                    </a:lnTo>
                    <a:lnTo>
                      <a:pt x="225661" y="453901"/>
                    </a:lnTo>
                    <a:lnTo>
                      <a:pt x="179970" y="449277"/>
                    </a:lnTo>
                    <a:lnTo>
                      <a:pt x="137512" y="436015"/>
                    </a:lnTo>
                    <a:lnTo>
                      <a:pt x="99167" y="415031"/>
                    </a:lnTo>
                    <a:lnTo>
                      <a:pt x="65817" y="387238"/>
                    </a:lnTo>
                    <a:lnTo>
                      <a:pt x="38344" y="353553"/>
                    </a:lnTo>
                    <a:lnTo>
                      <a:pt x="17629" y="314889"/>
                    </a:lnTo>
                    <a:lnTo>
                      <a:pt x="4554" y="272163"/>
                    </a:lnTo>
                    <a:lnTo>
                      <a:pt x="0" y="226288"/>
                    </a:lnTo>
                    <a:lnTo>
                      <a:pt x="4554" y="180471"/>
                    </a:lnTo>
                    <a:lnTo>
                      <a:pt x="17629" y="137894"/>
                    </a:lnTo>
                    <a:lnTo>
                      <a:pt x="38344" y="99443"/>
                    </a:lnTo>
                    <a:lnTo>
                      <a:pt x="65817" y="66000"/>
                    </a:lnTo>
                    <a:lnTo>
                      <a:pt x="99167" y="38451"/>
                    </a:lnTo>
                    <a:lnTo>
                      <a:pt x="137512" y="17678"/>
                    </a:lnTo>
                    <a:lnTo>
                      <a:pt x="179970" y="4567"/>
                    </a:lnTo>
                    <a:lnTo>
                      <a:pt x="225661" y="0"/>
                    </a:lnTo>
                    <a:close/>
                  </a:path>
                </a:pathLst>
              </a:custGeom>
              <a:ln w="26429">
                <a:solidFill>
                  <a:srgbClr val="000000"/>
                </a:solidFill>
              </a:ln>
            </p:spPr>
            <p:txBody>
              <a:bodyPr wrap="square" lIns="0" tIns="0" rIns="0" bIns="0" rtlCol="0"/>
              <a:lstStyle/>
              <a:p>
                <a:endParaRPr sz="1392"/>
              </a:p>
            </p:txBody>
          </p:sp>
          <p:sp>
            <p:nvSpPr>
              <p:cNvPr id="47" name="object 160"/>
              <p:cNvSpPr/>
              <p:nvPr/>
            </p:nvSpPr>
            <p:spPr>
              <a:xfrm>
                <a:off x="6517204" y="2524839"/>
                <a:ext cx="350178" cy="351160"/>
              </a:xfrm>
              <a:custGeom>
                <a:avLst/>
                <a:gdLst/>
                <a:ahLst/>
                <a:cxnLst/>
                <a:rect l="l" t="t" r="r" b="b"/>
                <a:pathLst>
                  <a:path w="452754" h="454025">
                    <a:moveTo>
                      <a:pt x="226987" y="0"/>
                    </a:moveTo>
                    <a:lnTo>
                      <a:pt x="181241" y="4566"/>
                    </a:lnTo>
                    <a:lnTo>
                      <a:pt x="138633" y="17678"/>
                    </a:lnTo>
                    <a:lnTo>
                      <a:pt x="100076" y="38451"/>
                    </a:lnTo>
                    <a:lnTo>
                      <a:pt x="66482" y="66000"/>
                    </a:lnTo>
                    <a:lnTo>
                      <a:pt x="38765" y="99442"/>
                    </a:lnTo>
                    <a:lnTo>
                      <a:pt x="17837" y="137894"/>
                    </a:lnTo>
                    <a:lnTo>
                      <a:pt x="4611" y="180470"/>
                    </a:lnTo>
                    <a:lnTo>
                      <a:pt x="0" y="226288"/>
                    </a:lnTo>
                    <a:lnTo>
                      <a:pt x="4611" y="272159"/>
                    </a:lnTo>
                    <a:lnTo>
                      <a:pt x="17837" y="314884"/>
                    </a:lnTo>
                    <a:lnTo>
                      <a:pt x="38765" y="353546"/>
                    </a:lnTo>
                    <a:lnTo>
                      <a:pt x="66482" y="387232"/>
                    </a:lnTo>
                    <a:lnTo>
                      <a:pt x="100076" y="415025"/>
                    </a:lnTo>
                    <a:lnTo>
                      <a:pt x="138633" y="436011"/>
                    </a:lnTo>
                    <a:lnTo>
                      <a:pt x="181241" y="449273"/>
                    </a:lnTo>
                    <a:lnTo>
                      <a:pt x="226987" y="453898"/>
                    </a:lnTo>
                    <a:lnTo>
                      <a:pt x="271051" y="449513"/>
                    </a:lnTo>
                    <a:lnTo>
                      <a:pt x="313259" y="436692"/>
                    </a:lnTo>
                    <a:lnTo>
                      <a:pt x="352250" y="415932"/>
                    </a:lnTo>
                    <a:lnTo>
                      <a:pt x="386664" y="387731"/>
                    </a:lnTo>
                    <a:lnTo>
                      <a:pt x="414789" y="352640"/>
                    </a:lnTo>
                    <a:lnTo>
                      <a:pt x="435494" y="313458"/>
                    </a:lnTo>
                    <a:lnTo>
                      <a:pt x="448280" y="271052"/>
                    </a:lnTo>
                    <a:lnTo>
                      <a:pt x="452653" y="226288"/>
                    </a:lnTo>
                    <a:lnTo>
                      <a:pt x="448044" y="180470"/>
                    </a:lnTo>
                    <a:lnTo>
                      <a:pt x="434838" y="137894"/>
                    </a:lnTo>
                    <a:lnTo>
                      <a:pt x="413960" y="99442"/>
                    </a:lnTo>
                    <a:lnTo>
                      <a:pt x="386340" y="66000"/>
                    </a:lnTo>
                    <a:lnTo>
                      <a:pt x="352905" y="38451"/>
                    </a:lnTo>
                    <a:lnTo>
                      <a:pt x="314582" y="17678"/>
                    </a:lnTo>
                    <a:lnTo>
                      <a:pt x="272300" y="4566"/>
                    </a:lnTo>
                    <a:lnTo>
                      <a:pt x="226987" y="0"/>
                    </a:lnTo>
                    <a:close/>
                  </a:path>
                </a:pathLst>
              </a:custGeom>
              <a:solidFill>
                <a:srgbClr val="CFE2F3"/>
              </a:solidFill>
            </p:spPr>
            <p:txBody>
              <a:bodyPr wrap="square" lIns="0" tIns="0" rIns="0" bIns="0" rtlCol="0"/>
              <a:lstStyle/>
              <a:p>
                <a:endParaRPr sz="1392"/>
              </a:p>
            </p:txBody>
          </p:sp>
          <p:sp>
            <p:nvSpPr>
              <p:cNvPr id="48" name="object 161"/>
              <p:cNvSpPr/>
              <p:nvPr/>
            </p:nvSpPr>
            <p:spPr>
              <a:xfrm>
                <a:off x="6517186" y="2524837"/>
                <a:ext cx="350178" cy="351160"/>
              </a:xfrm>
              <a:custGeom>
                <a:avLst/>
                <a:gdLst/>
                <a:ahLst/>
                <a:cxnLst/>
                <a:rect l="l" t="t" r="r" b="b"/>
                <a:pathLst>
                  <a:path w="452754" h="454025">
                    <a:moveTo>
                      <a:pt x="226981" y="0"/>
                    </a:moveTo>
                    <a:lnTo>
                      <a:pt x="272292" y="4567"/>
                    </a:lnTo>
                    <a:lnTo>
                      <a:pt x="314573" y="17678"/>
                    </a:lnTo>
                    <a:lnTo>
                      <a:pt x="352894" y="38451"/>
                    </a:lnTo>
                    <a:lnTo>
                      <a:pt x="386329" y="66000"/>
                    </a:lnTo>
                    <a:lnTo>
                      <a:pt x="413949" y="99443"/>
                    </a:lnTo>
                    <a:lnTo>
                      <a:pt x="434826" y="137894"/>
                    </a:lnTo>
                    <a:lnTo>
                      <a:pt x="448033" y="180471"/>
                    </a:lnTo>
                    <a:lnTo>
                      <a:pt x="452642" y="226288"/>
                    </a:lnTo>
                    <a:lnTo>
                      <a:pt x="448270" y="271054"/>
                    </a:lnTo>
                    <a:lnTo>
                      <a:pt x="435486" y="313463"/>
                    </a:lnTo>
                    <a:lnTo>
                      <a:pt x="414784" y="352646"/>
                    </a:lnTo>
                    <a:lnTo>
                      <a:pt x="386659" y="387734"/>
                    </a:lnTo>
                    <a:lnTo>
                      <a:pt x="352245" y="415938"/>
                    </a:lnTo>
                    <a:lnTo>
                      <a:pt x="313253" y="436698"/>
                    </a:lnTo>
                    <a:lnTo>
                      <a:pt x="271045" y="449517"/>
                    </a:lnTo>
                    <a:lnTo>
                      <a:pt x="226981" y="453901"/>
                    </a:lnTo>
                    <a:lnTo>
                      <a:pt x="181233" y="449277"/>
                    </a:lnTo>
                    <a:lnTo>
                      <a:pt x="138625" y="436015"/>
                    </a:lnTo>
                    <a:lnTo>
                      <a:pt x="100069" y="415031"/>
                    </a:lnTo>
                    <a:lnTo>
                      <a:pt x="66477" y="387238"/>
                    </a:lnTo>
                    <a:lnTo>
                      <a:pt x="38762" y="353553"/>
                    </a:lnTo>
                    <a:lnTo>
                      <a:pt x="17835" y="314889"/>
                    </a:lnTo>
                    <a:lnTo>
                      <a:pt x="4611" y="272163"/>
                    </a:lnTo>
                    <a:lnTo>
                      <a:pt x="0" y="226288"/>
                    </a:lnTo>
                    <a:lnTo>
                      <a:pt x="4611" y="180471"/>
                    </a:lnTo>
                    <a:lnTo>
                      <a:pt x="17835" y="137894"/>
                    </a:lnTo>
                    <a:lnTo>
                      <a:pt x="38762" y="99443"/>
                    </a:lnTo>
                    <a:lnTo>
                      <a:pt x="66477" y="66000"/>
                    </a:lnTo>
                    <a:lnTo>
                      <a:pt x="100069" y="38451"/>
                    </a:lnTo>
                    <a:lnTo>
                      <a:pt x="138625" y="17678"/>
                    </a:lnTo>
                    <a:lnTo>
                      <a:pt x="181233" y="4567"/>
                    </a:lnTo>
                    <a:lnTo>
                      <a:pt x="226981" y="0"/>
                    </a:lnTo>
                    <a:close/>
                  </a:path>
                </a:pathLst>
              </a:custGeom>
              <a:ln w="26429">
                <a:solidFill>
                  <a:srgbClr val="000000"/>
                </a:solidFill>
              </a:ln>
            </p:spPr>
            <p:txBody>
              <a:bodyPr wrap="square" lIns="0" tIns="0" rIns="0" bIns="0" rtlCol="0"/>
              <a:lstStyle/>
              <a:p>
                <a:endParaRPr sz="1392"/>
              </a:p>
            </p:txBody>
          </p:sp>
          <p:sp>
            <p:nvSpPr>
              <p:cNvPr id="49" name="object 162"/>
              <p:cNvSpPr/>
              <p:nvPr/>
            </p:nvSpPr>
            <p:spPr>
              <a:xfrm>
                <a:off x="5926235" y="2524839"/>
                <a:ext cx="351160" cy="351160"/>
              </a:xfrm>
              <a:custGeom>
                <a:avLst/>
                <a:gdLst/>
                <a:ahLst/>
                <a:cxnLst/>
                <a:rect l="l" t="t" r="r" b="b"/>
                <a:pathLst>
                  <a:path w="454025" h="454025">
                    <a:moveTo>
                      <a:pt x="226987" y="0"/>
                    </a:moveTo>
                    <a:lnTo>
                      <a:pt x="181237" y="4566"/>
                    </a:lnTo>
                    <a:lnTo>
                      <a:pt x="138628" y="17678"/>
                    </a:lnTo>
                    <a:lnTo>
                      <a:pt x="100070" y="38451"/>
                    </a:lnTo>
                    <a:lnTo>
                      <a:pt x="66478" y="66000"/>
                    </a:lnTo>
                    <a:lnTo>
                      <a:pt x="38762" y="99442"/>
                    </a:lnTo>
                    <a:lnTo>
                      <a:pt x="17835" y="137894"/>
                    </a:lnTo>
                    <a:lnTo>
                      <a:pt x="4611" y="180470"/>
                    </a:lnTo>
                    <a:lnTo>
                      <a:pt x="0" y="226288"/>
                    </a:lnTo>
                    <a:lnTo>
                      <a:pt x="4611" y="272159"/>
                    </a:lnTo>
                    <a:lnTo>
                      <a:pt x="17835" y="314884"/>
                    </a:lnTo>
                    <a:lnTo>
                      <a:pt x="38762" y="353546"/>
                    </a:lnTo>
                    <a:lnTo>
                      <a:pt x="66478" y="387232"/>
                    </a:lnTo>
                    <a:lnTo>
                      <a:pt x="100070" y="415025"/>
                    </a:lnTo>
                    <a:lnTo>
                      <a:pt x="138628" y="436011"/>
                    </a:lnTo>
                    <a:lnTo>
                      <a:pt x="181237" y="449273"/>
                    </a:lnTo>
                    <a:lnTo>
                      <a:pt x="226987" y="453898"/>
                    </a:lnTo>
                    <a:lnTo>
                      <a:pt x="271608" y="449513"/>
                    </a:lnTo>
                    <a:lnTo>
                      <a:pt x="313755" y="436692"/>
                    </a:lnTo>
                    <a:lnTo>
                      <a:pt x="352436" y="415932"/>
                    </a:lnTo>
                    <a:lnTo>
                      <a:pt x="386664" y="387731"/>
                    </a:lnTo>
                    <a:lnTo>
                      <a:pt x="415553" y="352640"/>
                    </a:lnTo>
                    <a:lnTo>
                      <a:pt x="436649" y="313458"/>
                    </a:lnTo>
                    <a:lnTo>
                      <a:pt x="449580" y="271052"/>
                    </a:lnTo>
                    <a:lnTo>
                      <a:pt x="453974" y="226288"/>
                    </a:lnTo>
                    <a:lnTo>
                      <a:pt x="449362" y="180470"/>
                    </a:lnTo>
                    <a:lnTo>
                      <a:pt x="436136" y="137894"/>
                    </a:lnTo>
                    <a:lnTo>
                      <a:pt x="415208" y="99442"/>
                    </a:lnTo>
                    <a:lnTo>
                      <a:pt x="387491" y="66000"/>
                    </a:lnTo>
                    <a:lnTo>
                      <a:pt x="353897" y="38451"/>
                    </a:lnTo>
                    <a:lnTo>
                      <a:pt x="315340" y="17678"/>
                    </a:lnTo>
                    <a:lnTo>
                      <a:pt x="272732" y="4566"/>
                    </a:lnTo>
                    <a:lnTo>
                      <a:pt x="226987" y="0"/>
                    </a:lnTo>
                    <a:close/>
                  </a:path>
                </a:pathLst>
              </a:custGeom>
              <a:solidFill>
                <a:srgbClr val="CFE2F3"/>
              </a:solidFill>
            </p:spPr>
            <p:txBody>
              <a:bodyPr wrap="square" lIns="0" tIns="0" rIns="0" bIns="0" rtlCol="0"/>
              <a:lstStyle/>
              <a:p>
                <a:endParaRPr sz="1392"/>
              </a:p>
            </p:txBody>
          </p:sp>
          <p:sp>
            <p:nvSpPr>
              <p:cNvPr id="50" name="object 163"/>
              <p:cNvSpPr/>
              <p:nvPr/>
            </p:nvSpPr>
            <p:spPr>
              <a:xfrm>
                <a:off x="5926218" y="2524837"/>
                <a:ext cx="351160" cy="351160"/>
              </a:xfrm>
              <a:custGeom>
                <a:avLst/>
                <a:gdLst/>
                <a:ahLst/>
                <a:cxnLst/>
                <a:rect l="l" t="t" r="r" b="b"/>
                <a:pathLst>
                  <a:path w="454025" h="454025">
                    <a:moveTo>
                      <a:pt x="226981" y="0"/>
                    </a:moveTo>
                    <a:lnTo>
                      <a:pt x="272728" y="4567"/>
                    </a:lnTo>
                    <a:lnTo>
                      <a:pt x="315336" y="17678"/>
                    </a:lnTo>
                    <a:lnTo>
                      <a:pt x="353892" y="38451"/>
                    </a:lnTo>
                    <a:lnTo>
                      <a:pt x="387484" y="66000"/>
                    </a:lnTo>
                    <a:lnTo>
                      <a:pt x="415199" y="99443"/>
                    </a:lnTo>
                    <a:lnTo>
                      <a:pt x="436126" y="137894"/>
                    </a:lnTo>
                    <a:lnTo>
                      <a:pt x="449350" y="180471"/>
                    </a:lnTo>
                    <a:lnTo>
                      <a:pt x="453962" y="226288"/>
                    </a:lnTo>
                    <a:lnTo>
                      <a:pt x="449570" y="271054"/>
                    </a:lnTo>
                    <a:lnTo>
                      <a:pt x="436641" y="313463"/>
                    </a:lnTo>
                    <a:lnTo>
                      <a:pt x="415547" y="352646"/>
                    </a:lnTo>
                    <a:lnTo>
                      <a:pt x="386659" y="387734"/>
                    </a:lnTo>
                    <a:lnTo>
                      <a:pt x="352430" y="415938"/>
                    </a:lnTo>
                    <a:lnTo>
                      <a:pt x="313748" y="436698"/>
                    </a:lnTo>
                    <a:lnTo>
                      <a:pt x="271601" y="449517"/>
                    </a:lnTo>
                    <a:lnTo>
                      <a:pt x="226981" y="453901"/>
                    </a:lnTo>
                    <a:lnTo>
                      <a:pt x="181233" y="449277"/>
                    </a:lnTo>
                    <a:lnTo>
                      <a:pt x="138625" y="436015"/>
                    </a:lnTo>
                    <a:lnTo>
                      <a:pt x="100069" y="415031"/>
                    </a:lnTo>
                    <a:lnTo>
                      <a:pt x="66477" y="387238"/>
                    </a:lnTo>
                    <a:lnTo>
                      <a:pt x="38762" y="353553"/>
                    </a:lnTo>
                    <a:lnTo>
                      <a:pt x="17835" y="314889"/>
                    </a:lnTo>
                    <a:lnTo>
                      <a:pt x="4611" y="272163"/>
                    </a:lnTo>
                    <a:lnTo>
                      <a:pt x="0" y="226288"/>
                    </a:lnTo>
                    <a:lnTo>
                      <a:pt x="4611" y="180471"/>
                    </a:lnTo>
                    <a:lnTo>
                      <a:pt x="17835" y="137894"/>
                    </a:lnTo>
                    <a:lnTo>
                      <a:pt x="38762" y="99443"/>
                    </a:lnTo>
                    <a:lnTo>
                      <a:pt x="66477" y="66000"/>
                    </a:lnTo>
                    <a:lnTo>
                      <a:pt x="100069" y="38451"/>
                    </a:lnTo>
                    <a:lnTo>
                      <a:pt x="138625" y="17678"/>
                    </a:lnTo>
                    <a:lnTo>
                      <a:pt x="181233" y="4567"/>
                    </a:lnTo>
                    <a:lnTo>
                      <a:pt x="226981" y="0"/>
                    </a:lnTo>
                    <a:close/>
                  </a:path>
                </a:pathLst>
              </a:custGeom>
              <a:ln w="26429">
                <a:solidFill>
                  <a:srgbClr val="000000"/>
                </a:solidFill>
              </a:ln>
            </p:spPr>
            <p:txBody>
              <a:bodyPr wrap="square" lIns="0" tIns="0" rIns="0" bIns="0" rtlCol="0"/>
              <a:lstStyle/>
              <a:p>
                <a:endParaRPr sz="1392"/>
              </a:p>
            </p:txBody>
          </p:sp>
          <p:sp>
            <p:nvSpPr>
              <p:cNvPr id="51" name="object 164"/>
              <p:cNvSpPr/>
              <p:nvPr/>
            </p:nvSpPr>
            <p:spPr>
              <a:xfrm>
                <a:off x="5336286" y="2524839"/>
                <a:ext cx="350178" cy="351160"/>
              </a:xfrm>
              <a:custGeom>
                <a:avLst/>
                <a:gdLst/>
                <a:ahLst/>
                <a:cxnLst/>
                <a:rect l="l" t="t" r="r" b="b"/>
                <a:pathLst>
                  <a:path w="452754" h="454025">
                    <a:moveTo>
                      <a:pt x="225666" y="0"/>
                    </a:moveTo>
                    <a:lnTo>
                      <a:pt x="180352" y="4566"/>
                    </a:lnTo>
                    <a:lnTo>
                      <a:pt x="138070" y="17678"/>
                    </a:lnTo>
                    <a:lnTo>
                      <a:pt x="99748" y="38451"/>
                    </a:lnTo>
                    <a:lnTo>
                      <a:pt x="66313" y="66000"/>
                    </a:lnTo>
                    <a:lnTo>
                      <a:pt x="38692" y="99442"/>
                    </a:lnTo>
                    <a:lnTo>
                      <a:pt x="17815" y="137894"/>
                    </a:lnTo>
                    <a:lnTo>
                      <a:pt x="4608" y="180470"/>
                    </a:lnTo>
                    <a:lnTo>
                      <a:pt x="0" y="226288"/>
                    </a:lnTo>
                    <a:lnTo>
                      <a:pt x="4608" y="272159"/>
                    </a:lnTo>
                    <a:lnTo>
                      <a:pt x="17815" y="314884"/>
                    </a:lnTo>
                    <a:lnTo>
                      <a:pt x="38692" y="353546"/>
                    </a:lnTo>
                    <a:lnTo>
                      <a:pt x="66313" y="387232"/>
                    </a:lnTo>
                    <a:lnTo>
                      <a:pt x="99748" y="415025"/>
                    </a:lnTo>
                    <a:lnTo>
                      <a:pt x="138070" y="436011"/>
                    </a:lnTo>
                    <a:lnTo>
                      <a:pt x="180352" y="449273"/>
                    </a:lnTo>
                    <a:lnTo>
                      <a:pt x="225666" y="453898"/>
                    </a:lnTo>
                    <a:lnTo>
                      <a:pt x="270494" y="449513"/>
                    </a:lnTo>
                    <a:lnTo>
                      <a:pt x="313094" y="436692"/>
                    </a:lnTo>
                    <a:lnTo>
                      <a:pt x="352230" y="415932"/>
                    </a:lnTo>
                    <a:lnTo>
                      <a:pt x="386664" y="387731"/>
                    </a:lnTo>
                    <a:lnTo>
                      <a:pt x="414787" y="352640"/>
                    </a:lnTo>
                    <a:lnTo>
                      <a:pt x="435487" y="313458"/>
                    </a:lnTo>
                    <a:lnTo>
                      <a:pt x="448270" y="271052"/>
                    </a:lnTo>
                    <a:lnTo>
                      <a:pt x="452640" y="226288"/>
                    </a:lnTo>
                    <a:lnTo>
                      <a:pt x="448029" y="180470"/>
                    </a:lnTo>
                    <a:lnTo>
                      <a:pt x="434804" y="137894"/>
                    </a:lnTo>
                    <a:lnTo>
                      <a:pt x="413878" y="99442"/>
                    </a:lnTo>
                    <a:lnTo>
                      <a:pt x="386164" y="66000"/>
                    </a:lnTo>
                    <a:lnTo>
                      <a:pt x="352573" y="38451"/>
                    </a:lnTo>
                    <a:lnTo>
                      <a:pt x="314018" y="17678"/>
                    </a:lnTo>
                    <a:lnTo>
                      <a:pt x="271411" y="4566"/>
                    </a:lnTo>
                    <a:lnTo>
                      <a:pt x="225666" y="0"/>
                    </a:lnTo>
                    <a:close/>
                  </a:path>
                </a:pathLst>
              </a:custGeom>
              <a:solidFill>
                <a:srgbClr val="CFE2F3"/>
              </a:solidFill>
            </p:spPr>
            <p:txBody>
              <a:bodyPr wrap="square" lIns="0" tIns="0" rIns="0" bIns="0" rtlCol="0"/>
              <a:lstStyle/>
              <a:p>
                <a:endParaRPr sz="1392"/>
              </a:p>
            </p:txBody>
          </p:sp>
          <p:sp>
            <p:nvSpPr>
              <p:cNvPr id="52" name="object 165"/>
              <p:cNvSpPr/>
              <p:nvPr/>
            </p:nvSpPr>
            <p:spPr>
              <a:xfrm>
                <a:off x="5336269" y="2524837"/>
                <a:ext cx="350178" cy="351160"/>
              </a:xfrm>
              <a:custGeom>
                <a:avLst/>
                <a:gdLst/>
                <a:ahLst/>
                <a:cxnLst/>
                <a:rect l="l" t="t" r="r" b="b"/>
                <a:pathLst>
                  <a:path w="452754" h="454025">
                    <a:moveTo>
                      <a:pt x="225661" y="0"/>
                    </a:moveTo>
                    <a:lnTo>
                      <a:pt x="271408" y="4567"/>
                    </a:lnTo>
                    <a:lnTo>
                      <a:pt x="314016" y="17678"/>
                    </a:lnTo>
                    <a:lnTo>
                      <a:pt x="352572" y="38451"/>
                    </a:lnTo>
                    <a:lnTo>
                      <a:pt x="386164" y="66000"/>
                    </a:lnTo>
                    <a:lnTo>
                      <a:pt x="413880" y="99443"/>
                    </a:lnTo>
                    <a:lnTo>
                      <a:pt x="434806" y="137894"/>
                    </a:lnTo>
                    <a:lnTo>
                      <a:pt x="448031" y="180471"/>
                    </a:lnTo>
                    <a:lnTo>
                      <a:pt x="452642" y="226288"/>
                    </a:lnTo>
                    <a:lnTo>
                      <a:pt x="448270" y="271054"/>
                    </a:lnTo>
                    <a:lnTo>
                      <a:pt x="435486" y="313463"/>
                    </a:lnTo>
                    <a:lnTo>
                      <a:pt x="414784" y="352646"/>
                    </a:lnTo>
                    <a:lnTo>
                      <a:pt x="386659" y="387734"/>
                    </a:lnTo>
                    <a:lnTo>
                      <a:pt x="352224" y="415938"/>
                    </a:lnTo>
                    <a:lnTo>
                      <a:pt x="313088" y="436698"/>
                    </a:lnTo>
                    <a:lnTo>
                      <a:pt x="270488" y="449517"/>
                    </a:lnTo>
                    <a:lnTo>
                      <a:pt x="225661" y="453901"/>
                    </a:lnTo>
                    <a:lnTo>
                      <a:pt x="180349" y="449277"/>
                    </a:lnTo>
                    <a:lnTo>
                      <a:pt x="138069" y="436015"/>
                    </a:lnTo>
                    <a:lnTo>
                      <a:pt x="99747" y="415031"/>
                    </a:lnTo>
                    <a:lnTo>
                      <a:pt x="66312" y="387238"/>
                    </a:lnTo>
                    <a:lnTo>
                      <a:pt x="38692" y="353553"/>
                    </a:lnTo>
                    <a:lnTo>
                      <a:pt x="17815" y="314889"/>
                    </a:lnTo>
                    <a:lnTo>
                      <a:pt x="4608" y="272163"/>
                    </a:lnTo>
                    <a:lnTo>
                      <a:pt x="0" y="226288"/>
                    </a:lnTo>
                    <a:lnTo>
                      <a:pt x="4608" y="180471"/>
                    </a:lnTo>
                    <a:lnTo>
                      <a:pt x="17815" y="137894"/>
                    </a:lnTo>
                    <a:lnTo>
                      <a:pt x="38692" y="99443"/>
                    </a:lnTo>
                    <a:lnTo>
                      <a:pt x="66312" y="66000"/>
                    </a:lnTo>
                    <a:lnTo>
                      <a:pt x="99747" y="38451"/>
                    </a:lnTo>
                    <a:lnTo>
                      <a:pt x="138069" y="17678"/>
                    </a:lnTo>
                    <a:lnTo>
                      <a:pt x="180349" y="4567"/>
                    </a:lnTo>
                    <a:lnTo>
                      <a:pt x="225661" y="0"/>
                    </a:lnTo>
                    <a:close/>
                  </a:path>
                </a:pathLst>
              </a:custGeom>
              <a:ln w="26429">
                <a:solidFill>
                  <a:srgbClr val="000000"/>
                </a:solidFill>
              </a:ln>
            </p:spPr>
            <p:txBody>
              <a:bodyPr wrap="square" lIns="0" tIns="0" rIns="0" bIns="0" rtlCol="0"/>
              <a:lstStyle/>
              <a:p>
                <a:endParaRPr sz="1392"/>
              </a:p>
            </p:txBody>
          </p:sp>
          <p:sp>
            <p:nvSpPr>
              <p:cNvPr id="53" name="object 166"/>
              <p:cNvSpPr/>
              <p:nvPr/>
            </p:nvSpPr>
            <p:spPr>
              <a:xfrm>
                <a:off x="5857833" y="2875902"/>
                <a:ext cx="244093" cy="656153"/>
              </a:xfrm>
              <a:custGeom>
                <a:avLst/>
                <a:gdLst/>
                <a:ahLst/>
                <a:cxnLst/>
                <a:rect l="l" t="t" r="r" b="b"/>
                <a:pathLst>
                  <a:path w="315595" h="848360">
                    <a:moveTo>
                      <a:pt x="315398" y="0"/>
                    </a:moveTo>
                    <a:lnTo>
                      <a:pt x="315398" y="0"/>
                    </a:lnTo>
                    <a:lnTo>
                      <a:pt x="0" y="848252"/>
                    </a:lnTo>
                  </a:path>
                </a:pathLst>
              </a:custGeom>
              <a:ln w="26402">
                <a:solidFill>
                  <a:srgbClr val="000000"/>
                </a:solidFill>
              </a:ln>
            </p:spPr>
            <p:txBody>
              <a:bodyPr wrap="square" lIns="0" tIns="0" rIns="0" bIns="0" rtlCol="0"/>
              <a:lstStyle/>
              <a:p>
                <a:endParaRPr sz="1392"/>
              </a:p>
            </p:txBody>
          </p:sp>
          <p:sp>
            <p:nvSpPr>
              <p:cNvPr id="54" name="object 167"/>
              <p:cNvSpPr/>
              <p:nvPr/>
            </p:nvSpPr>
            <p:spPr>
              <a:xfrm>
                <a:off x="5844579" y="3502281"/>
                <a:ext cx="43220" cy="67776"/>
              </a:xfrm>
              <a:custGeom>
                <a:avLst/>
                <a:gdLst/>
                <a:ahLst/>
                <a:cxnLst/>
                <a:rect l="l" t="t" r="r" b="b"/>
                <a:pathLst>
                  <a:path w="55879" h="87629">
                    <a:moveTo>
                      <a:pt x="0" y="0"/>
                    </a:moveTo>
                    <a:lnTo>
                      <a:pt x="0" y="87350"/>
                    </a:lnTo>
                    <a:lnTo>
                      <a:pt x="41028" y="38379"/>
                    </a:lnTo>
                    <a:lnTo>
                      <a:pt x="17157" y="38379"/>
                    </a:lnTo>
                    <a:lnTo>
                      <a:pt x="0" y="0"/>
                    </a:lnTo>
                    <a:close/>
                  </a:path>
                  <a:path w="55879" h="87629">
                    <a:moveTo>
                      <a:pt x="55435" y="21183"/>
                    </a:moveTo>
                    <a:lnTo>
                      <a:pt x="17157" y="38379"/>
                    </a:lnTo>
                    <a:lnTo>
                      <a:pt x="41028" y="38379"/>
                    </a:lnTo>
                    <a:lnTo>
                      <a:pt x="55435" y="21183"/>
                    </a:lnTo>
                    <a:close/>
                  </a:path>
                </a:pathLst>
              </a:custGeom>
              <a:solidFill>
                <a:srgbClr val="000000"/>
              </a:solidFill>
            </p:spPr>
            <p:txBody>
              <a:bodyPr wrap="square" lIns="0" tIns="0" rIns="0" bIns="0" rtlCol="0"/>
              <a:lstStyle/>
              <a:p>
                <a:endParaRPr sz="1392"/>
              </a:p>
            </p:txBody>
          </p:sp>
          <p:sp>
            <p:nvSpPr>
              <p:cNvPr id="55" name="object 168"/>
              <p:cNvSpPr/>
              <p:nvPr/>
            </p:nvSpPr>
            <p:spPr>
              <a:xfrm>
                <a:off x="5844563" y="3502291"/>
                <a:ext cx="43220" cy="67776"/>
              </a:xfrm>
              <a:custGeom>
                <a:avLst/>
                <a:gdLst/>
                <a:ahLst/>
                <a:cxnLst/>
                <a:rect l="l" t="t" r="r" b="b"/>
                <a:pathLst>
                  <a:path w="55879" h="87629">
                    <a:moveTo>
                      <a:pt x="17155" y="38376"/>
                    </a:moveTo>
                    <a:lnTo>
                      <a:pt x="0" y="0"/>
                    </a:lnTo>
                    <a:lnTo>
                      <a:pt x="0" y="87339"/>
                    </a:lnTo>
                    <a:lnTo>
                      <a:pt x="55425" y="21173"/>
                    </a:lnTo>
                    <a:lnTo>
                      <a:pt x="17155" y="38376"/>
                    </a:lnTo>
                    <a:close/>
                  </a:path>
                </a:pathLst>
              </a:custGeom>
              <a:ln w="26414">
                <a:solidFill>
                  <a:srgbClr val="000000"/>
                </a:solidFill>
              </a:ln>
            </p:spPr>
            <p:txBody>
              <a:bodyPr wrap="square" lIns="0" tIns="0" rIns="0" bIns="0" rtlCol="0"/>
              <a:lstStyle/>
              <a:p>
                <a:endParaRPr sz="1392"/>
              </a:p>
            </p:txBody>
          </p:sp>
          <p:sp>
            <p:nvSpPr>
              <p:cNvPr id="56" name="object 169"/>
              <p:cNvSpPr/>
              <p:nvPr/>
            </p:nvSpPr>
            <p:spPr>
              <a:xfrm>
                <a:off x="6692743" y="2875902"/>
                <a:ext cx="293206" cy="657136"/>
              </a:xfrm>
              <a:custGeom>
                <a:avLst/>
                <a:gdLst/>
                <a:ahLst/>
                <a:cxnLst/>
                <a:rect l="l" t="t" r="r" b="b"/>
                <a:pathLst>
                  <a:path w="379095" h="849629">
                    <a:moveTo>
                      <a:pt x="0" y="0"/>
                    </a:moveTo>
                    <a:lnTo>
                      <a:pt x="0" y="0"/>
                    </a:lnTo>
                    <a:lnTo>
                      <a:pt x="378741" y="849576"/>
                    </a:lnTo>
                  </a:path>
                </a:pathLst>
              </a:custGeom>
              <a:ln w="26405">
                <a:solidFill>
                  <a:srgbClr val="000000"/>
                </a:solidFill>
              </a:ln>
            </p:spPr>
            <p:txBody>
              <a:bodyPr wrap="square" lIns="0" tIns="0" rIns="0" bIns="0" rtlCol="0"/>
              <a:lstStyle/>
              <a:p>
                <a:endParaRPr sz="1392"/>
              </a:p>
            </p:txBody>
          </p:sp>
          <p:sp>
            <p:nvSpPr>
              <p:cNvPr id="57" name="object 170"/>
              <p:cNvSpPr/>
              <p:nvPr/>
            </p:nvSpPr>
            <p:spPr>
              <a:xfrm>
                <a:off x="6956100" y="3503312"/>
                <a:ext cx="47149" cy="66794"/>
              </a:xfrm>
              <a:custGeom>
                <a:avLst/>
                <a:gdLst/>
                <a:ahLst/>
                <a:cxnLst/>
                <a:rect l="l" t="t" r="r" b="b"/>
                <a:pathLst>
                  <a:path w="60959" h="86360">
                    <a:moveTo>
                      <a:pt x="0" y="23812"/>
                    </a:moveTo>
                    <a:lnTo>
                      <a:pt x="60705" y="86017"/>
                    </a:lnTo>
                    <a:lnTo>
                      <a:pt x="57047" y="38366"/>
                    </a:lnTo>
                    <a:lnTo>
                      <a:pt x="38265" y="38366"/>
                    </a:lnTo>
                    <a:lnTo>
                      <a:pt x="0" y="23812"/>
                    </a:lnTo>
                    <a:close/>
                  </a:path>
                  <a:path w="60959" h="86360">
                    <a:moveTo>
                      <a:pt x="54101" y="0"/>
                    </a:moveTo>
                    <a:lnTo>
                      <a:pt x="38265" y="38366"/>
                    </a:lnTo>
                    <a:lnTo>
                      <a:pt x="57047" y="38366"/>
                    </a:lnTo>
                    <a:lnTo>
                      <a:pt x="54101" y="0"/>
                    </a:lnTo>
                    <a:close/>
                  </a:path>
                </a:pathLst>
              </a:custGeom>
              <a:solidFill>
                <a:srgbClr val="000000"/>
              </a:solidFill>
            </p:spPr>
            <p:txBody>
              <a:bodyPr wrap="square" lIns="0" tIns="0" rIns="0" bIns="0" rtlCol="0"/>
              <a:lstStyle/>
              <a:p>
                <a:endParaRPr sz="1392"/>
              </a:p>
            </p:txBody>
          </p:sp>
          <p:sp>
            <p:nvSpPr>
              <p:cNvPr id="58" name="object 171"/>
              <p:cNvSpPr/>
              <p:nvPr/>
            </p:nvSpPr>
            <p:spPr>
              <a:xfrm>
                <a:off x="6956076" y="3503314"/>
                <a:ext cx="47149" cy="66794"/>
              </a:xfrm>
              <a:custGeom>
                <a:avLst/>
                <a:gdLst/>
                <a:ahLst/>
                <a:cxnLst/>
                <a:rect l="l" t="t" r="r" b="b"/>
                <a:pathLst>
                  <a:path w="60959" h="86360">
                    <a:moveTo>
                      <a:pt x="38270" y="38376"/>
                    </a:moveTo>
                    <a:lnTo>
                      <a:pt x="0" y="23819"/>
                    </a:lnTo>
                    <a:lnTo>
                      <a:pt x="60704" y="86016"/>
                    </a:lnTo>
                    <a:lnTo>
                      <a:pt x="54105" y="0"/>
                    </a:lnTo>
                    <a:lnTo>
                      <a:pt x="38270" y="38376"/>
                    </a:lnTo>
                    <a:close/>
                  </a:path>
                </a:pathLst>
              </a:custGeom>
              <a:ln w="26417">
                <a:solidFill>
                  <a:srgbClr val="000000"/>
                </a:solidFill>
              </a:ln>
            </p:spPr>
            <p:txBody>
              <a:bodyPr wrap="square" lIns="0" tIns="0" rIns="0" bIns="0" rtlCol="0"/>
              <a:lstStyle/>
              <a:p>
                <a:endParaRPr sz="1392"/>
              </a:p>
            </p:txBody>
          </p:sp>
          <p:sp>
            <p:nvSpPr>
              <p:cNvPr id="59" name="object 172"/>
              <p:cNvSpPr/>
              <p:nvPr/>
            </p:nvSpPr>
            <p:spPr>
              <a:xfrm>
                <a:off x="7282690" y="2875902"/>
                <a:ext cx="319727" cy="658118"/>
              </a:xfrm>
              <a:custGeom>
                <a:avLst/>
                <a:gdLst/>
                <a:ahLst/>
                <a:cxnLst/>
                <a:rect l="l" t="t" r="r" b="b"/>
                <a:pathLst>
                  <a:path w="413384" h="850900">
                    <a:moveTo>
                      <a:pt x="0" y="0"/>
                    </a:moveTo>
                    <a:lnTo>
                      <a:pt x="0" y="0"/>
                    </a:lnTo>
                    <a:lnTo>
                      <a:pt x="413052" y="850899"/>
                    </a:lnTo>
                  </a:path>
                </a:pathLst>
              </a:custGeom>
              <a:ln w="26407">
                <a:solidFill>
                  <a:srgbClr val="000000"/>
                </a:solidFill>
              </a:ln>
            </p:spPr>
            <p:txBody>
              <a:bodyPr wrap="square" lIns="0" tIns="0" rIns="0" bIns="0" rtlCol="0"/>
              <a:lstStyle/>
              <a:p>
                <a:endParaRPr sz="1392"/>
              </a:p>
            </p:txBody>
          </p:sp>
          <p:sp>
            <p:nvSpPr>
              <p:cNvPr id="60" name="object 173"/>
              <p:cNvSpPr/>
              <p:nvPr/>
            </p:nvSpPr>
            <p:spPr>
              <a:xfrm>
                <a:off x="7571569" y="3503312"/>
                <a:ext cx="49113" cy="67776"/>
              </a:xfrm>
              <a:custGeom>
                <a:avLst/>
                <a:gdLst/>
                <a:ahLst/>
                <a:cxnLst/>
                <a:rect l="l" t="t" r="r" b="b"/>
                <a:pathLst>
                  <a:path w="63500" h="87629">
                    <a:moveTo>
                      <a:pt x="0" y="26466"/>
                    </a:moveTo>
                    <a:lnTo>
                      <a:pt x="63347" y="87337"/>
                    </a:lnTo>
                    <a:lnTo>
                      <a:pt x="58304" y="39700"/>
                    </a:lnTo>
                    <a:lnTo>
                      <a:pt x="39585" y="39700"/>
                    </a:lnTo>
                    <a:lnTo>
                      <a:pt x="0" y="26466"/>
                    </a:lnTo>
                    <a:close/>
                  </a:path>
                  <a:path w="63500" h="87629">
                    <a:moveTo>
                      <a:pt x="54101" y="0"/>
                    </a:moveTo>
                    <a:lnTo>
                      <a:pt x="39585" y="39700"/>
                    </a:lnTo>
                    <a:lnTo>
                      <a:pt x="58304" y="39700"/>
                    </a:lnTo>
                    <a:lnTo>
                      <a:pt x="54101" y="0"/>
                    </a:lnTo>
                    <a:close/>
                  </a:path>
                </a:pathLst>
              </a:custGeom>
              <a:solidFill>
                <a:srgbClr val="000000"/>
              </a:solidFill>
            </p:spPr>
            <p:txBody>
              <a:bodyPr wrap="square" lIns="0" tIns="0" rIns="0" bIns="0" rtlCol="0"/>
              <a:lstStyle/>
              <a:p>
                <a:endParaRPr sz="1392"/>
              </a:p>
            </p:txBody>
          </p:sp>
          <p:sp>
            <p:nvSpPr>
              <p:cNvPr id="61" name="object 174"/>
              <p:cNvSpPr/>
              <p:nvPr/>
            </p:nvSpPr>
            <p:spPr>
              <a:xfrm>
                <a:off x="7571541" y="3503314"/>
                <a:ext cx="49113" cy="67776"/>
              </a:xfrm>
              <a:custGeom>
                <a:avLst/>
                <a:gdLst/>
                <a:ahLst/>
                <a:cxnLst/>
                <a:rect l="l" t="t" r="r" b="b"/>
                <a:pathLst>
                  <a:path w="63500" h="87629">
                    <a:moveTo>
                      <a:pt x="39589" y="39699"/>
                    </a:moveTo>
                    <a:lnTo>
                      <a:pt x="0" y="26466"/>
                    </a:lnTo>
                    <a:lnTo>
                      <a:pt x="63343" y="87339"/>
                    </a:lnTo>
                    <a:lnTo>
                      <a:pt x="54105" y="0"/>
                    </a:lnTo>
                    <a:lnTo>
                      <a:pt x="39589" y="39699"/>
                    </a:lnTo>
                    <a:close/>
                  </a:path>
                </a:pathLst>
              </a:custGeom>
              <a:ln w="26418">
                <a:solidFill>
                  <a:srgbClr val="000000"/>
                </a:solidFill>
              </a:ln>
            </p:spPr>
            <p:txBody>
              <a:bodyPr wrap="square" lIns="0" tIns="0" rIns="0" bIns="0" rtlCol="0"/>
              <a:lstStyle/>
              <a:p>
                <a:endParaRPr sz="1392"/>
              </a:p>
            </p:txBody>
          </p:sp>
          <p:sp>
            <p:nvSpPr>
              <p:cNvPr id="62" name="object 175"/>
              <p:cNvSpPr/>
              <p:nvPr/>
            </p:nvSpPr>
            <p:spPr>
              <a:xfrm>
                <a:off x="5896618" y="2875902"/>
                <a:ext cx="1386468" cy="691023"/>
              </a:xfrm>
              <a:custGeom>
                <a:avLst/>
                <a:gdLst/>
                <a:ahLst/>
                <a:cxnLst/>
                <a:rect l="l" t="t" r="r" b="b"/>
                <a:pathLst>
                  <a:path w="1792604" h="893445">
                    <a:moveTo>
                      <a:pt x="1792094" y="0"/>
                    </a:moveTo>
                    <a:lnTo>
                      <a:pt x="1792094" y="0"/>
                    </a:lnTo>
                    <a:lnTo>
                      <a:pt x="0" y="893245"/>
                    </a:lnTo>
                  </a:path>
                </a:pathLst>
              </a:custGeom>
              <a:ln w="26451">
                <a:solidFill>
                  <a:srgbClr val="000000"/>
                </a:solidFill>
              </a:ln>
            </p:spPr>
            <p:txBody>
              <a:bodyPr wrap="square" lIns="0" tIns="0" rIns="0" bIns="0" rtlCol="0"/>
              <a:lstStyle/>
              <a:p>
                <a:endParaRPr sz="1392"/>
              </a:p>
            </p:txBody>
          </p:sp>
          <p:sp>
            <p:nvSpPr>
              <p:cNvPr id="63" name="object 176"/>
              <p:cNvSpPr/>
              <p:nvPr/>
            </p:nvSpPr>
            <p:spPr>
              <a:xfrm>
                <a:off x="5859891" y="3535040"/>
                <a:ext cx="67776" cy="49113"/>
              </a:xfrm>
              <a:custGeom>
                <a:avLst/>
                <a:gdLst/>
                <a:ahLst/>
                <a:cxnLst/>
                <a:rect l="l" t="t" r="r" b="b"/>
                <a:pathLst>
                  <a:path w="87629" h="63500">
                    <a:moveTo>
                      <a:pt x="60706" y="0"/>
                    </a:moveTo>
                    <a:lnTo>
                      <a:pt x="0" y="63512"/>
                    </a:lnTo>
                    <a:lnTo>
                      <a:pt x="87096" y="54254"/>
                    </a:lnTo>
                    <a:lnTo>
                      <a:pt x="47510" y="41021"/>
                    </a:lnTo>
                    <a:lnTo>
                      <a:pt x="60706" y="0"/>
                    </a:lnTo>
                    <a:close/>
                  </a:path>
                </a:pathLst>
              </a:custGeom>
              <a:solidFill>
                <a:srgbClr val="000000"/>
              </a:solidFill>
            </p:spPr>
            <p:txBody>
              <a:bodyPr wrap="square" lIns="0" tIns="0" rIns="0" bIns="0" rtlCol="0"/>
              <a:lstStyle/>
              <a:p>
                <a:endParaRPr sz="1392"/>
              </a:p>
            </p:txBody>
          </p:sp>
          <p:sp>
            <p:nvSpPr>
              <p:cNvPr id="64" name="object 177"/>
              <p:cNvSpPr/>
              <p:nvPr/>
            </p:nvSpPr>
            <p:spPr>
              <a:xfrm>
                <a:off x="5859874" y="3535043"/>
                <a:ext cx="67776" cy="49604"/>
              </a:xfrm>
              <a:custGeom>
                <a:avLst/>
                <a:gdLst/>
                <a:ahLst/>
                <a:cxnLst/>
                <a:rect l="l" t="t" r="r" b="b"/>
                <a:pathLst>
                  <a:path w="87629" h="64135">
                    <a:moveTo>
                      <a:pt x="47507" y="41023"/>
                    </a:moveTo>
                    <a:lnTo>
                      <a:pt x="60704" y="0"/>
                    </a:lnTo>
                    <a:lnTo>
                      <a:pt x="0" y="63519"/>
                    </a:lnTo>
                    <a:lnTo>
                      <a:pt x="87097" y="54256"/>
                    </a:lnTo>
                    <a:lnTo>
                      <a:pt x="47507" y="41023"/>
                    </a:lnTo>
                    <a:close/>
                  </a:path>
                </a:pathLst>
              </a:custGeom>
              <a:ln w="26441">
                <a:solidFill>
                  <a:srgbClr val="000000"/>
                </a:solidFill>
              </a:ln>
            </p:spPr>
            <p:txBody>
              <a:bodyPr wrap="square" lIns="0" tIns="0" rIns="0" bIns="0" rtlCol="0"/>
              <a:lstStyle/>
              <a:p>
                <a:endParaRPr sz="1392"/>
              </a:p>
            </p:txBody>
          </p:sp>
          <p:sp>
            <p:nvSpPr>
              <p:cNvPr id="65" name="object 178"/>
              <p:cNvSpPr/>
              <p:nvPr/>
            </p:nvSpPr>
            <p:spPr>
              <a:xfrm>
                <a:off x="5510803" y="2875902"/>
                <a:ext cx="2056864" cy="699373"/>
              </a:xfrm>
              <a:custGeom>
                <a:avLst/>
                <a:gdLst/>
                <a:ahLst/>
                <a:cxnLst/>
                <a:rect l="l" t="t" r="r" b="b"/>
                <a:pathLst>
                  <a:path w="2659379" h="904239">
                    <a:moveTo>
                      <a:pt x="0" y="0"/>
                    </a:moveTo>
                    <a:lnTo>
                      <a:pt x="0" y="0"/>
                    </a:lnTo>
                    <a:lnTo>
                      <a:pt x="2659108" y="903832"/>
                    </a:lnTo>
                  </a:path>
                </a:pathLst>
              </a:custGeom>
              <a:ln w="26458">
                <a:solidFill>
                  <a:srgbClr val="000000"/>
                </a:solidFill>
              </a:ln>
            </p:spPr>
            <p:txBody>
              <a:bodyPr wrap="square" lIns="0" tIns="0" rIns="0" bIns="0" rtlCol="0"/>
              <a:lstStyle/>
              <a:p>
                <a:endParaRPr sz="1392"/>
              </a:p>
            </p:txBody>
          </p:sp>
          <p:sp>
            <p:nvSpPr>
              <p:cNvPr id="66" name="object 179"/>
              <p:cNvSpPr/>
              <p:nvPr/>
            </p:nvSpPr>
            <p:spPr>
              <a:xfrm>
                <a:off x="7537886" y="3545275"/>
                <a:ext cx="67776" cy="44202"/>
              </a:xfrm>
              <a:custGeom>
                <a:avLst/>
                <a:gdLst/>
                <a:ahLst/>
                <a:cxnLst/>
                <a:rect l="l" t="t" r="r" b="b"/>
                <a:pathLst>
                  <a:path w="87629" h="57150">
                    <a:moveTo>
                      <a:pt x="18478" y="0"/>
                    </a:moveTo>
                    <a:lnTo>
                      <a:pt x="38265" y="38379"/>
                    </a:lnTo>
                    <a:lnTo>
                      <a:pt x="0" y="56896"/>
                    </a:lnTo>
                    <a:lnTo>
                      <a:pt x="87096" y="55575"/>
                    </a:lnTo>
                    <a:lnTo>
                      <a:pt x="18478" y="0"/>
                    </a:lnTo>
                    <a:close/>
                  </a:path>
                </a:pathLst>
              </a:custGeom>
              <a:solidFill>
                <a:srgbClr val="000000"/>
              </a:solidFill>
            </p:spPr>
            <p:txBody>
              <a:bodyPr wrap="square" lIns="0" tIns="0" rIns="0" bIns="0" rtlCol="0"/>
              <a:lstStyle/>
              <a:p>
                <a:endParaRPr sz="1392"/>
              </a:p>
            </p:txBody>
          </p:sp>
          <p:sp>
            <p:nvSpPr>
              <p:cNvPr id="67" name="object 180"/>
              <p:cNvSpPr/>
              <p:nvPr/>
            </p:nvSpPr>
            <p:spPr>
              <a:xfrm>
                <a:off x="7537859" y="3545278"/>
                <a:ext cx="67776" cy="44202"/>
              </a:xfrm>
              <a:custGeom>
                <a:avLst/>
                <a:gdLst/>
                <a:ahLst/>
                <a:cxnLst/>
                <a:rect l="l" t="t" r="r" b="b"/>
                <a:pathLst>
                  <a:path w="87629" h="57150">
                    <a:moveTo>
                      <a:pt x="38270" y="38376"/>
                    </a:moveTo>
                    <a:lnTo>
                      <a:pt x="0" y="56903"/>
                    </a:lnTo>
                    <a:lnTo>
                      <a:pt x="87097" y="55579"/>
                    </a:lnTo>
                    <a:lnTo>
                      <a:pt x="18475" y="0"/>
                    </a:lnTo>
                    <a:lnTo>
                      <a:pt x="38270" y="38376"/>
                    </a:lnTo>
                    <a:close/>
                  </a:path>
                </a:pathLst>
              </a:custGeom>
              <a:ln w="26444">
                <a:solidFill>
                  <a:srgbClr val="000000"/>
                </a:solidFill>
              </a:ln>
            </p:spPr>
            <p:txBody>
              <a:bodyPr wrap="square" lIns="0" tIns="0" rIns="0" bIns="0" rtlCol="0"/>
              <a:lstStyle/>
              <a:p>
                <a:endParaRPr sz="1392"/>
              </a:p>
            </p:txBody>
          </p:sp>
          <p:sp>
            <p:nvSpPr>
              <p:cNvPr id="68" name="object 181"/>
              <p:cNvSpPr/>
              <p:nvPr/>
            </p:nvSpPr>
            <p:spPr>
              <a:xfrm>
                <a:off x="7068349" y="2875902"/>
                <a:ext cx="805458" cy="676781"/>
              </a:xfrm>
              <a:custGeom>
                <a:avLst/>
                <a:gdLst/>
                <a:ahLst/>
                <a:cxnLst/>
                <a:rect l="l" t="t" r="r" b="b"/>
                <a:pathLst>
                  <a:path w="1041400" h="875029">
                    <a:moveTo>
                      <a:pt x="1041209" y="0"/>
                    </a:moveTo>
                    <a:lnTo>
                      <a:pt x="1041209" y="0"/>
                    </a:lnTo>
                    <a:lnTo>
                      <a:pt x="0" y="874719"/>
                    </a:lnTo>
                  </a:path>
                </a:pathLst>
              </a:custGeom>
              <a:ln w="26436">
                <a:solidFill>
                  <a:srgbClr val="000000"/>
                </a:solidFill>
              </a:ln>
            </p:spPr>
            <p:txBody>
              <a:bodyPr wrap="square" lIns="0" tIns="0" rIns="0" bIns="0" rtlCol="0"/>
              <a:lstStyle/>
              <a:p>
                <a:endParaRPr sz="1392"/>
              </a:p>
            </p:txBody>
          </p:sp>
          <p:sp>
            <p:nvSpPr>
              <p:cNvPr id="69" name="object 182"/>
              <p:cNvSpPr/>
              <p:nvPr/>
            </p:nvSpPr>
            <p:spPr>
              <a:xfrm>
                <a:off x="7037757" y="3519688"/>
                <a:ext cx="63356" cy="58445"/>
              </a:xfrm>
              <a:custGeom>
                <a:avLst/>
                <a:gdLst/>
                <a:ahLst/>
                <a:cxnLst/>
                <a:rect l="l" t="t" r="r" b="b"/>
                <a:pathLst>
                  <a:path w="81915" h="75564">
                    <a:moveTo>
                      <a:pt x="43548" y="0"/>
                    </a:moveTo>
                    <a:lnTo>
                      <a:pt x="0" y="75425"/>
                    </a:lnTo>
                    <a:lnTo>
                      <a:pt x="81813" y="46316"/>
                    </a:lnTo>
                    <a:lnTo>
                      <a:pt x="39585" y="42341"/>
                    </a:lnTo>
                    <a:lnTo>
                      <a:pt x="43548" y="0"/>
                    </a:lnTo>
                    <a:close/>
                  </a:path>
                </a:pathLst>
              </a:custGeom>
              <a:solidFill>
                <a:srgbClr val="000000"/>
              </a:solidFill>
            </p:spPr>
            <p:txBody>
              <a:bodyPr wrap="square" lIns="0" tIns="0" rIns="0" bIns="0" rtlCol="0"/>
              <a:lstStyle/>
              <a:p>
                <a:endParaRPr sz="1392"/>
              </a:p>
            </p:txBody>
          </p:sp>
          <p:sp>
            <p:nvSpPr>
              <p:cNvPr id="70" name="object 183"/>
              <p:cNvSpPr/>
              <p:nvPr/>
            </p:nvSpPr>
            <p:spPr>
              <a:xfrm>
                <a:off x="7037730" y="3519690"/>
                <a:ext cx="63356" cy="58445"/>
              </a:xfrm>
              <a:custGeom>
                <a:avLst/>
                <a:gdLst/>
                <a:ahLst/>
                <a:cxnLst/>
                <a:rect l="l" t="t" r="r" b="b"/>
                <a:pathLst>
                  <a:path w="81915" h="75564">
                    <a:moveTo>
                      <a:pt x="39589" y="42346"/>
                    </a:moveTo>
                    <a:lnTo>
                      <a:pt x="43548" y="0"/>
                    </a:lnTo>
                    <a:lnTo>
                      <a:pt x="0" y="75429"/>
                    </a:lnTo>
                    <a:lnTo>
                      <a:pt x="81818" y="46316"/>
                    </a:lnTo>
                    <a:lnTo>
                      <a:pt x="39589" y="42346"/>
                    </a:lnTo>
                    <a:close/>
                  </a:path>
                </a:pathLst>
              </a:custGeom>
              <a:ln w="26432">
                <a:solidFill>
                  <a:srgbClr val="000000"/>
                </a:solidFill>
              </a:ln>
            </p:spPr>
            <p:txBody>
              <a:bodyPr wrap="square" lIns="0" tIns="0" rIns="0" bIns="0" rtlCol="0"/>
              <a:lstStyle/>
              <a:p>
                <a:endParaRPr sz="1392"/>
              </a:p>
            </p:txBody>
          </p:sp>
          <p:sp>
            <p:nvSpPr>
              <p:cNvPr id="71" name="object 189"/>
              <p:cNvSpPr/>
              <p:nvPr/>
            </p:nvSpPr>
            <p:spPr>
              <a:xfrm>
                <a:off x="6427368" y="4858443"/>
                <a:ext cx="855553" cy="444475"/>
              </a:xfrm>
              <a:custGeom>
                <a:avLst/>
                <a:gdLst/>
                <a:ahLst/>
                <a:cxnLst/>
                <a:rect l="l" t="t" r="r" b="b"/>
                <a:pathLst>
                  <a:path w="1106170" h="574675">
                    <a:moveTo>
                      <a:pt x="1105872" y="0"/>
                    </a:moveTo>
                    <a:lnTo>
                      <a:pt x="1105872" y="0"/>
                    </a:lnTo>
                    <a:lnTo>
                      <a:pt x="0" y="574324"/>
                    </a:lnTo>
                  </a:path>
                </a:pathLst>
              </a:custGeom>
              <a:ln w="26450">
                <a:solidFill>
                  <a:srgbClr val="000000"/>
                </a:solidFill>
              </a:ln>
            </p:spPr>
            <p:txBody>
              <a:bodyPr wrap="square" lIns="0" tIns="0" rIns="0" bIns="0" rtlCol="0"/>
              <a:lstStyle/>
              <a:p>
                <a:endParaRPr sz="1392"/>
              </a:p>
            </p:txBody>
          </p:sp>
          <p:sp>
            <p:nvSpPr>
              <p:cNvPr id="72" name="object 190"/>
              <p:cNvSpPr/>
              <p:nvPr/>
            </p:nvSpPr>
            <p:spPr>
              <a:xfrm>
                <a:off x="6391661" y="5270909"/>
                <a:ext cx="66794" cy="50587"/>
              </a:xfrm>
              <a:custGeom>
                <a:avLst/>
                <a:gdLst/>
                <a:ahLst/>
                <a:cxnLst/>
                <a:rect l="l" t="t" r="r" b="b"/>
                <a:pathLst>
                  <a:path w="86359" h="65404">
                    <a:moveTo>
                      <a:pt x="58077" y="0"/>
                    </a:moveTo>
                    <a:lnTo>
                      <a:pt x="0" y="64833"/>
                    </a:lnTo>
                    <a:lnTo>
                      <a:pt x="85788" y="52933"/>
                    </a:lnTo>
                    <a:lnTo>
                      <a:pt x="46189" y="41020"/>
                    </a:lnTo>
                    <a:lnTo>
                      <a:pt x="58077" y="0"/>
                    </a:lnTo>
                    <a:close/>
                  </a:path>
                </a:pathLst>
              </a:custGeom>
              <a:solidFill>
                <a:srgbClr val="000000"/>
              </a:solidFill>
            </p:spPr>
            <p:txBody>
              <a:bodyPr wrap="square" lIns="0" tIns="0" rIns="0" bIns="0" rtlCol="0"/>
              <a:lstStyle/>
              <a:p>
                <a:endParaRPr sz="1392"/>
              </a:p>
            </p:txBody>
          </p:sp>
          <p:sp>
            <p:nvSpPr>
              <p:cNvPr id="73" name="object 191"/>
              <p:cNvSpPr/>
              <p:nvPr/>
            </p:nvSpPr>
            <p:spPr>
              <a:xfrm>
                <a:off x="6391644" y="5270917"/>
                <a:ext cx="66794" cy="50587"/>
              </a:xfrm>
              <a:custGeom>
                <a:avLst/>
                <a:gdLst/>
                <a:ahLst/>
                <a:cxnLst/>
                <a:rect l="l" t="t" r="r" b="b"/>
                <a:pathLst>
                  <a:path w="86359" h="65404">
                    <a:moveTo>
                      <a:pt x="46187" y="41023"/>
                    </a:moveTo>
                    <a:lnTo>
                      <a:pt x="58064" y="0"/>
                    </a:lnTo>
                    <a:lnTo>
                      <a:pt x="0" y="64843"/>
                    </a:lnTo>
                    <a:lnTo>
                      <a:pt x="85777" y="52933"/>
                    </a:lnTo>
                    <a:lnTo>
                      <a:pt x="46187" y="41023"/>
                    </a:lnTo>
                    <a:close/>
                  </a:path>
                </a:pathLst>
              </a:custGeom>
              <a:ln w="26439">
                <a:solidFill>
                  <a:srgbClr val="000000"/>
                </a:solidFill>
              </a:ln>
            </p:spPr>
            <p:txBody>
              <a:bodyPr wrap="square" lIns="0" tIns="0" rIns="0" bIns="0" rtlCol="0"/>
              <a:lstStyle/>
              <a:p>
                <a:endParaRPr sz="1392"/>
              </a:p>
            </p:txBody>
          </p:sp>
          <p:sp>
            <p:nvSpPr>
              <p:cNvPr id="74" name="object 192"/>
              <p:cNvSpPr/>
              <p:nvPr/>
            </p:nvSpPr>
            <p:spPr>
              <a:xfrm>
                <a:off x="7065288" y="3948542"/>
                <a:ext cx="192033" cy="493588"/>
              </a:xfrm>
              <a:custGeom>
                <a:avLst/>
                <a:gdLst/>
                <a:ahLst/>
                <a:cxnLst/>
                <a:rect l="l" t="t" r="r" b="b"/>
                <a:pathLst>
                  <a:path w="248284" h="638175">
                    <a:moveTo>
                      <a:pt x="248095" y="637843"/>
                    </a:moveTo>
                    <a:lnTo>
                      <a:pt x="248095" y="637843"/>
                    </a:lnTo>
                    <a:lnTo>
                      <a:pt x="0" y="0"/>
                    </a:lnTo>
                  </a:path>
                </a:pathLst>
              </a:custGeom>
              <a:ln w="26402">
                <a:solidFill>
                  <a:srgbClr val="000000"/>
                </a:solidFill>
              </a:ln>
            </p:spPr>
            <p:txBody>
              <a:bodyPr wrap="square" lIns="0" tIns="0" rIns="0" bIns="0" rtlCol="0"/>
              <a:lstStyle/>
              <a:p>
                <a:endParaRPr sz="1392"/>
              </a:p>
            </p:txBody>
          </p:sp>
          <p:sp>
            <p:nvSpPr>
              <p:cNvPr id="75" name="object 193"/>
              <p:cNvSpPr/>
              <p:nvPr/>
            </p:nvSpPr>
            <p:spPr>
              <a:xfrm>
                <a:off x="7227599" y="4412183"/>
                <a:ext cx="45183" cy="66794"/>
              </a:xfrm>
              <a:custGeom>
                <a:avLst/>
                <a:gdLst/>
                <a:ahLst/>
                <a:cxnLst/>
                <a:rect l="l" t="t" r="r" b="b"/>
                <a:pathLst>
                  <a:path w="58420" h="86360">
                    <a:moveTo>
                      <a:pt x="0" y="21170"/>
                    </a:moveTo>
                    <a:lnTo>
                      <a:pt x="58064" y="86017"/>
                    </a:lnTo>
                    <a:lnTo>
                      <a:pt x="56601" y="38379"/>
                    </a:lnTo>
                    <a:lnTo>
                      <a:pt x="38277" y="38379"/>
                    </a:lnTo>
                    <a:lnTo>
                      <a:pt x="0" y="21170"/>
                    </a:lnTo>
                    <a:close/>
                  </a:path>
                  <a:path w="58420" h="86360">
                    <a:moveTo>
                      <a:pt x="55422" y="0"/>
                    </a:moveTo>
                    <a:lnTo>
                      <a:pt x="38277" y="38379"/>
                    </a:lnTo>
                    <a:lnTo>
                      <a:pt x="56601" y="38379"/>
                    </a:lnTo>
                    <a:lnTo>
                      <a:pt x="55422" y="0"/>
                    </a:lnTo>
                    <a:close/>
                  </a:path>
                </a:pathLst>
              </a:custGeom>
              <a:solidFill>
                <a:srgbClr val="000000"/>
              </a:solidFill>
            </p:spPr>
            <p:txBody>
              <a:bodyPr wrap="square" lIns="0" tIns="0" rIns="0" bIns="0" rtlCol="0"/>
              <a:lstStyle/>
              <a:p>
                <a:endParaRPr sz="1392"/>
              </a:p>
            </p:txBody>
          </p:sp>
          <p:sp>
            <p:nvSpPr>
              <p:cNvPr id="76" name="object 194"/>
              <p:cNvSpPr/>
              <p:nvPr/>
            </p:nvSpPr>
            <p:spPr>
              <a:xfrm>
                <a:off x="7227575" y="4412192"/>
                <a:ext cx="45183" cy="66794"/>
              </a:xfrm>
              <a:custGeom>
                <a:avLst/>
                <a:gdLst/>
                <a:ahLst/>
                <a:cxnLst/>
                <a:rect l="l" t="t" r="r" b="b"/>
                <a:pathLst>
                  <a:path w="58420" h="86360">
                    <a:moveTo>
                      <a:pt x="38270" y="38376"/>
                    </a:moveTo>
                    <a:lnTo>
                      <a:pt x="0" y="21173"/>
                    </a:lnTo>
                    <a:lnTo>
                      <a:pt x="58064" y="86016"/>
                    </a:lnTo>
                    <a:lnTo>
                      <a:pt x="55425" y="0"/>
                    </a:lnTo>
                    <a:lnTo>
                      <a:pt x="38270" y="38376"/>
                    </a:lnTo>
                    <a:close/>
                  </a:path>
                </a:pathLst>
              </a:custGeom>
              <a:ln w="26416">
                <a:solidFill>
                  <a:srgbClr val="000000"/>
                </a:solidFill>
              </a:ln>
            </p:spPr>
            <p:txBody>
              <a:bodyPr wrap="square" lIns="0" tIns="0" rIns="0" bIns="0" rtlCol="0"/>
              <a:lstStyle/>
              <a:p>
                <a:endParaRPr sz="1392"/>
              </a:p>
            </p:txBody>
          </p:sp>
          <p:sp>
            <p:nvSpPr>
              <p:cNvPr id="77" name="object 195"/>
              <p:cNvSpPr/>
              <p:nvPr/>
            </p:nvSpPr>
            <p:spPr>
              <a:xfrm>
                <a:off x="7108185" y="4507365"/>
                <a:ext cx="350178" cy="351160"/>
              </a:xfrm>
              <a:custGeom>
                <a:avLst/>
                <a:gdLst/>
                <a:ahLst/>
                <a:cxnLst/>
                <a:rect l="l" t="t" r="r" b="b"/>
                <a:pathLst>
                  <a:path w="452754" h="454025">
                    <a:moveTo>
                      <a:pt x="225653" y="0"/>
                    </a:moveTo>
                    <a:lnTo>
                      <a:pt x="179965" y="4566"/>
                    </a:lnTo>
                    <a:lnTo>
                      <a:pt x="137508" y="17678"/>
                    </a:lnTo>
                    <a:lnTo>
                      <a:pt x="99164" y="38451"/>
                    </a:lnTo>
                    <a:lnTo>
                      <a:pt x="65816" y="66000"/>
                    </a:lnTo>
                    <a:lnTo>
                      <a:pt x="38343" y="99442"/>
                    </a:lnTo>
                    <a:lnTo>
                      <a:pt x="17629" y="137894"/>
                    </a:lnTo>
                    <a:lnTo>
                      <a:pt x="4554" y="180470"/>
                    </a:lnTo>
                    <a:lnTo>
                      <a:pt x="0" y="226288"/>
                    </a:lnTo>
                    <a:lnTo>
                      <a:pt x="4554" y="272163"/>
                    </a:lnTo>
                    <a:lnTo>
                      <a:pt x="17629" y="314891"/>
                    </a:lnTo>
                    <a:lnTo>
                      <a:pt x="38343" y="353556"/>
                    </a:lnTo>
                    <a:lnTo>
                      <a:pt x="65816" y="387243"/>
                    </a:lnTo>
                    <a:lnTo>
                      <a:pt x="99164" y="415037"/>
                    </a:lnTo>
                    <a:lnTo>
                      <a:pt x="137508" y="436023"/>
                    </a:lnTo>
                    <a:lnTo>
                      <a:pt x="179965" y="449286"/>
                    </a:lnTo>
                    <a:lnTo>
                      <a:pt x="225653" y="453910"/>
                    </a:lnTo>
                    <a:lnTo>
                      <a:pt x="271403" y="449286"/>
                    </a:lnTo>
                    <a:lnTo>
                      <a:pt x="314012" y="436023"/>
                    </a:lnTo>
                    <a:lnTo>
                      <a:pt x="352569" y="415037"/>
                    </a:lnTo>
                    <a:lnTo>
                      <a:pt x="386162" y="387243"/>
                    </a:lnTo>
                    <a:lnTo>
                      <a:pt x="413878" y="353556"/>
                    </a:lnTo>
                    <a:lnTo>
                      <a:pt x="434804" y="314891"/>
                    </a:lnTo>
                    <a:lnTo>
                      <a:pt x="448029" y="272163"/>
                    </a:lnTo>
                    <a:lnTo>
                      <a:pt x="452640" y="226288"/>
                    </a:lnTo>
                    <a:lnTo>
                      <a:pt x="448269" y="182102"/>
                    </a:lnTo>
                    <a:lnTo>
                      <a:pt x="435486" y="139779"/>
                    </a:lnTo>
                    <a:lnTo>
                      <a:pt x="414782" y="100680"/>
                    </a:lnTo>
                    <a:lnTo>
                      <a:pt x="386651" y="66166"/>
                    </a:lnTo>
                    <a:lnTo>
                      <a:pt x="351660" y="37965"/>
                    </a:lnTo>
                    <a:lnTo>
                      <a:pt x="312586" y="17205"/>
                    </a:lnTo>
                    <a:lnTo>
                      <a:pt x="270295" y="4384"/>
                    </a:lnTo>
                    <a:lnTo>
                      <a:pt x="225653" y="0"/>
                    </a:lnTo>
                    <a:close/>
                  </a:path>
                </a:pathLst>
              </a:custGeom>
              <a:solidFill>
                <a:srgbClr val="CFE2F3"/>
              </a:solidFill>
            </p:spPr>
            <p:txBody>
              <a:bodyPr wrap="square" lIns="0" tIns="0" rIns="0" bIns="0" rtlCol="0"/>
              <a:lstStyle/>
              <a:p>
                <a:endParaRPr sz="1392"/>
              </a:p>
            </p:txBody>
          </p:sp>
          <p:sp>
            <p:nvSpPr>
              <p:cNvPr id="78" name="object 196"/>
              <p:cNvSpPr/>
              <p:nvPr/>
            </p:nvSpPr>
            <p:spPr>
              <a:xfrm>
                <a:off x="7108155" y="4507378"/>
                <a:ext cx="350178" cy="351160"/>
              </a:xfrm>
              <a:custGeom>
                <a:avLst/>
                <a:gdLst/>
                <a:ahLst/>
                <a:cxnLst/>
                <a:rect l="l" t="t" r="r" b="b"/>
                <a:pathLst>
                  <a:path w="452754" h="454025">
                    <a:moveTo>
                      <a:pt x="225661" y="453901"/>
                    </a:moveTo>
                    <a:lnTo>
                      <a:pt x="271408" y="449277"/>
                    </a:lnTo>
                    <a:lnTo>
                      <a:pt x="314016" y="436015"/>
                    </a:lnTo>
                    <a:lnTo>
                      <a:pt x="352572" y="415031"/>
                    </a:lnTo>
                    <a:lnTo>
                      <a:pt x="386164" y="387238"/>
                    </a:lnTo>
                    <a:lnTo>
                      <a:pt x="413880" y="353553"/>
                    </a:lnTo>
                    <a:lnTo>
                      <a:pt x="434806" y="314889"/>
                    </a:lnTo>
                    <a:lnTo>
                      <a:pt x="448031" y="272163"/>
                    </a:lnTo>
                    <a:lnTo>
                      <a:pt x="452642" y="226288"/>
                    </a:lnTo>
                    <a:lnTo>
                      <a:pt x="448270" y="182102"/>
                    </a:lnTo>
                    <a:lnTo>
                      <a:pt x="435486" y="139776"/>
                    </a:lnTo>
                    <a:lnTo>
                      <a:pt x="414784" y="100676"/>
                    </a:lnTo>
                    <a:lnTo>
                      <a:pt x="386659" y="66166"/>
                    </a:lnTo>
                    <a:lnTo>
                      <a:pt x="351667" y="37962"/>
                    </a:lnTo>
                    <a:lnTo>
                      <a:pt x="312593" y="17203"/>
                    </a:lnTo>
                    <a:lnTo>
                      <a:pt x="270302" y="4383"/>
                    </a:lnTo>
                    <a:lnTo>
                      <a:pt x="225661" y="0"/>
                    </a:lnTo>
                    <a:lnTo>
                      <a:pt x="179970" y="4567"/>
                    </a:lnTo>
                    <a:lnTo>
                      <a:pt x="137512" y="17678"/>
                    </a:lnTo>
                    <a:lnTo>
                      <a:pt x="99167" y="38451"/>
                    </a:lnTo>
                    <a:lnTo>
                      <a:pt x="65817" y="66000"/>
                    </a:lnTo>
                    <a:lnTo>
                      <a:pt x="38344" y="99443"/>
                    </a:lnTo>
                    <a:lnTo>
                      <a:pt x="17629" y="137894"/>
                    </a:lnTo>
                    <a:lnTo>
                      <a:pt x="4554" y="180471"/>
                    </a:lnTo>
                    <a:lnTo>
                      <a:pt x="0" y="226288"/>
                    </a:lnTo>
                    <a:lnTo>
                      <a:pt x="4554" y="272163"/>
                    </a:lnTo>
                    <a:lnTo>
                      <a:pt x="17629" y="314889"/>
                    </a:lnTo>
                    <a:lnTo>
                      <a:pt x="38344" y="353553"/>
                    </a:lnTo>
                    <a:lnTo>
                      <a:pt x="65817" y="387238"/>
                    </a:lnTo>
                    <a:lnTo>
                      <a:pt x="99167" y="415031"/>
                    </a:lnTo>
                    <a:lnTo>
                      <a:pt x="137512" y="436015"/>
                    </a:lnTo>
                    <a:lnTo>
                      <a:pt x="179970" y="449277"/>
                    </a:lnTo>
                    <a:lnTo>
                      <a:pt x="225661" y="453901"/>
                    </a:lnTo>
                    <a:close/>
                  </a:path>
                </a:pathLst>
              </a:custGeom>
              <a:ln w="26429">
                <a:solidFill>
                  <a:srgbClr val="000000"/>
                </a:solidFill>
              </a:ln>
            </p:spPr>
            <p:txBody>
              <a:bodyPr wrap="square" lIns="0" tIns="0" rIns="0" bIns="0" rtlCol="0"/>
              <a:lstStyle/>
              <a:p>
                <a:endParaRPr sz="1392"/>
              </a:p>
            </p:txBody>
          </p:sp>
          <p:sp>
            <p:nvSpPr>
              <p:cNvPr id="79" name="object 248"/>
              <p:cNvSpPr/>
              <p:nvPr/>
            </p:nvSpPr>
            <p:spPr>
              <a:xfrm>
                <a:off x="7320455" y="3948542"/>
                <a:ext cx="312360" cy="499482"/>
              </a:xfrm>
              <a:custGeom>
                <a:avLst/>
                <a:gdLst/>
                <a:ahLst/>
                <a:cxnLst/>
                <a:rect l="l" t="t" r="r" b="b"/>
                <a:pathLst>
                  <a:path w="403859" h="645795">
                    <a:moveTo>
                      <a:pt x="0" y="645783"/>
                    </a:moveTo>
                    <a:lnTo>
                      <a:pt x="0" y="645783"/>
                    </a:lnTo>
                    <a:lnTo>
                      <a:pt x="403815" y="0"/>
                    </a:lnTo>
                  </a:path>
                </a:pathLst>
              </a:custGeom>
              <a:ln w="26413">
                <a:solidFill>
                  <a:srgbClr val="000000"/>
                </a:solidFill>
              </a:ln>
            </p:spPr>
            <p:txBody>
              <a:bodyPr wrap="square" lIns="0" tIns="0" rIns="0" bIns="0" rtlCol="0"/>
              <a:lstStyle/>
              <a:p>
                <a:endParaRPr sz="1392"/>
              </a:p>
            </p:txBody>
          </p:sp>
          <p:sp>
            <p:nvSpPr>
              <p:cNvPr id="80" name="object 249"/>
              <p:cNvSpPr/>
              <p:nvPr/>
            </p:nvSpPr>
            <p:spPr>
              <a:xfrm>
                <a:off x="7299049" y="4416279"/>
                <a:ext cx="53533" cy="65812"/>
              </a:xfrm>
              <a:custGeom>
                <a:avLst/>
                <a:gdLst/>
                <a:ahLst/>
                <a:cxnLst/>
                <a:rect l="l" t="t" r="r" b="b"/>
                <a:pathLst>
                  <a:path w="69215" h="85089">
                    <a:moveTo>
                      <a:pt x="18478" y="0"/>
                    </a:moveTo>
                    <a:lnTo>
                      <a:pt x="0" y="84696"/>
                    </a:lnTo>
                    <a:lnTo>
                      <a:pt x="56616" y="41021"/>
                    </a:lnTo>
                    <a:lnTo>
                      <a:pt x="27711" y="41021"/>
                    </a:lnTo>
                    <a:lnTo>
                      <a:pt x="18478" y="0"/>
                    </a:lnTo>
                    <a:close/>
                  </a:path>
                  <a:path w="69215" h="85089">
                    <a:moveTo>
                      <a:pt x="68618" y="31762"/>
                    </a:moveTo>
                    <a:lnTo>
                      <a:pt x="27711" y="41021"/>
                    </a:lnTo>
                    <a:lnTo>
                      <a:pt x="56616" y="41021"/>
                    </a:lnTo>
                    <a:lnTo>
                      <a:pt x="68618" y="31762"/>
                    </a:lnTo>
                    <a:close/>
                  </a:path>
                </a:pathLst>
              </a:custGeom>
              <a:solidFill>
                <a:srgbClr val="000000"/>
              </a:solidFill>
            </p:spPr>
            <p:txBody>
              <a:bodyPr wrap="square" lIns="0" tIns="0" rIns="0" bIns="0" rtlCol="0"/>
              <a:lstStyle/>
              <a:p>
                <a:endParaRPr sz="1392"/>
              </a:p>
            </p:txBody>
          </p:sp>
          <p:sp>
            <p:nvSpPr>
              <p:cNvPr id="81" name="object 250"/>
              <p:cNvSpPr/>
              <p:nvPr/>
            </p:nvSpPr>
            <p:spPr>
              <a:xfrm>
                <a:off x="7299022" y="4416285"/>
                <a:ext cx="53533" cy="65812"/>
              </a:xfrm>
              <a:custGeom>
                <a:avLst/>
                <a:gdLst/>
                <a:ahLst/>
                <a:cxnLst/>
                <a:rect l="l" t="t" r="r" b="b"/>
                <a:pathLst>
                  <a:path w="69215" h="85089">
                    <a:moveTo>
                      <a:pt x="27712" y="41023"/>
                    </a:moveTo>
                    <a:lnTo>
                      <a:pt x="18475" y="0"/>
                    </a:lnTo>
                    <a:lnTo>
                      <a:pt x="0" y="84692"/>
                    </a:lnTo>
                    <a:lnTo>
                      <a:pt x="68622" y="31759"/>
                    </a:lnTo>
                    <a:lnTo>
                      <a:pt x="27712" y="41023"/>
                    </a:lnTo>
                    <a:close/>
                  </a:path>
                </a:pathLst>
              </a:custGeom>
              <a:ln w="26422">
                <a:solidFill>
                  <a:srgbClr val="000000"/>
                </a:solidFill>
              </a:ln>
            </p:spPr>
            <p:txBody>
              <a:bodyPr wrap="square" lIns="0" tIns="0" rIns="0" bIns="0" rtlCol="0"/>
              <a:lstStyle/>
              <a:p>
                <a:endParaRPr sz="1392"/>
              </a:p>
            </p:txBody>
          </p:sp>
        </p:grpSp>
        <p:pic>
          <p:nvPicPr>
            <p:cNvPr id="18" name="Picture 2" descr="“scissor”的图片搜索结果"/>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flipV="1">
              <a:off x="4295590" y="5116532"/>
              <a:ext cx="1212305" cy="722833"/>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Connector 351"/>
            <p:cNvCxnSpPr>
              <a:cxnSpLocks/>
            </p:cNvCxnSpPr>
            <p:nvPr/>
          </p:nvCxnSpPr>
          <p:spPr bwMode="auto">
            <a:xfrm flipH="1">
              <a:off x="5652121" y="5372639"/>
              <a:ext cx="2046920" cy="56356"/>
            </a:xfrm>
            <a:prstGeom prst="line">
              <a:avLst/>
            </a:prstGeom>
            <a:ln w="2857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TextBox 19"/>
            <p:cNvSpPr txBox="1"/>
            <p:nvPr/>
          </p:nvSpPr>
          <p:spPr>
            <a:xfrm>
              <a:off x="7171526" y="4690189"/>
              <a:ext cx="1051692" cy="512736"/>
            </a:xfrm>
            <a:prstGeom prst="rect">
              <a:avLst/>
            </a:prstGeom>
            <a:noFill/>
          </p:spPr>
          <p:txBody>
            <a:bodyPr wrap="none" rtlCol="0">
              <a:spAutoFit/>
            </a:bodyPr>
            <a:lstStyle/>
            <a:p>
              <a:r>
                <a:rPr lang="en-US" altLang="zh-CN" sz="1600" dirty="0"/>
                <a:t>Cloud</a:t>
              </a:r>
              <a:endParaRPr lang="en-US" sz="1600" dirty="0"/>
            </a:p>
          </p:txBody>
        </p:sp>
        <p:sp>
          <p:nvSpPr>
            <p:cNvPr id="21" name="TextBox 20"/>
            <p:cNvSpPr txBox="1"/>
            <p:nvPr/>
          </p:nvSpPr>
          <p:spPr>
            <a:xfrm>
              <a:off x="7112377" y="5400817"/>
              <a:ext cx="1185219" cy="512735"/>
            </a:xfrm>
            <a:prstGeom prst="rect">
              <a:avLst/>
            </a:prstGeom>
            <a:noFill/>
          </p:spPr>
          <p:txBody>
            <a:bodyPr wrap="none" rtlCol="0">
              <a:spAutoFit/>
            </a:bodyPr>
            <a:lstStyle/>
            <a:p>
              <a:r>
                <a:rPr lang="en-US" altLang="zh-CN" sz="1600" dirty="0"/>
                <a:t>Device</a:t>
              </a:r>
              <a:endParaRPr lang="en-US" sz="1600" dirty="0"/>
            </a:p>
          </p:txBody>
        </p:sp>
      </p:grpSp>
    </p:spTree>
    <p:extLst>
      <p:ext uri="{BB962C8B-B14F-4D97-AF65-F5344CB8AC3E}">
        <p14:creationId xmlns:p14="http://schemas.microsoft.com/office/powerpoint/2010/main" val="1915089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9004" y="-29535"/>
            <a:ext cx="8229600" cy="868362"/>
          </a:xfrm>
        </p:spPr>
        <p:txBody>
          <a:bodyPr>
            <a:normAutofit fontScale="90000"/>
          </a:bodyPr>
          <a:lstStyle/>
          <a:p>
            <a:r>
              <a:rPr lang="en-US" altLang="zh-CN" dirty="0"/>
              <a:t>Convolutional Neural Networks (CNN)</a:t>
            </a:r>
            <a:endParaRPr lang="zh-CN" altLang="en-US"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84" y="3153150"/>
            <a:ext cx="8085903" cy="1750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2">
            <a:extLst>
              <a:ext uri="{FF2B5EF4-FFF2-40B4-BE49-F238E27FC236}">
                <a16:creationId xmlns:a16="http://schemas.microsoft.com/office/drawing/2014/main" id="{D8516010-63F7-4B1B-A4FB-F7687C771E3C}"/>
              </a:ext>
            </a:extLst>
          </p:cNvPr>
          <p:cNvSpPr txBox="1">
            <a:spLocks/>
          </p:cNvSpPr>
          <p:nvPr/>
        </p:nvSpPr>
        <p:spPr bwMode="auto">
          <a:xfrm>
            <a:off x="215168" y="4951235"/>
            <a:ext cx="8713663" cy="19540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62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3200" spc="-5" dirty="0"/>
              <a:t>A CNN (also called </a:t>
            </a:r>
            <a:r>
              <a:rPr lang="en-US" sz="3200" spc="-5" dirty="0" err="1"/>
              <a:t>ConvNet</a:t>
            </a:r>
            <a:r>
              <a:rPr lang="en-US" sz="3200" spc="-5" dirty="0"/>
              <a:t>) is a sequence of Convolutional (CONV) Layers, Pooling (POOL) Layers and non-linear activation</a:t>
            </a:r>
            <a:r>
              <a:rPr lang="en-US" sz="3200" spc="-20" dirty="0"/>
              <a:t> </a:t>
            </a:r>
            <a:r>
              <a:rPr lang="en-US" sz="3200" spc="-5" dirty="0"/>
              <a:t>functions for feature extraction, </a:t>
            </a:r>
            <a:r>
              <a:rPr lang="en-US" altLang="zh-CN" kern="0" dirty="0"/>
              <a:t>followed by one or more Fully-Connected (FC) Layers for classification based on the extracted features</a:t>
            </a:r>
          </a:p>
          <a:p>
            <a:r>
              <a:rPr lang="en-US" sz="3200" dirty="0"/>
              <a:t>Difference from classic CV: learn </a:t>
            </a:r>
            <a:r>
              <a:rPr lang="en-US" sz="3200" dirty="0">
                <a:solidFill>
                  <a:srgbClr val="C00000"/>
                </a:solidFill>
              </a:rPr>
              <a:t>custom filters</a:t>
            </a:r>
            <a:r>
              <a:rPr lang="en-US" sz="3200" dirty="0"/>
              <a:t> in CONV layers from data by supervised learning, instead of using </a:t>
            </a:r>
            <a:r>
              <a:rPr lang="en-US" sz="3200" dirty="0">
                <a:solidFill>
                  <a:srgbClr val="C00000"/>
                </a:solidFill>
              </a:rPr>
              <a:t>hand-crafted filters</a:t>
            </a:r>
          </a:p>
        </p:txBody>
      </p:sp>
      <p:sp>
        <p:nvSpPr>
          <p:cNvPr id="7" name="Rectangle 6">
            <a:extLst>
              <a:ext uri="{FF2B5EF4-FFF2-40B4-BE49-F238E27FC236}">
                <a16:creationId xmlns:a16="http://schemas.microsoft.com/office/drawing/2014/main" id="{EC0C01F4-833C-4FEC-B471-94F69A70093A}"/>
              </a:ext>
            </a:extLst>
          </p:cNvPr>
          <p:cNvSpPr/>
          <p:nvPr/>
        </p:nvSpPr>
        <p:spPr bwMode="auto">
          <a:xfrm>
            <a:off x="2699317" y="1484784"/>
            <a:ext cx="1584176" cy="810916"/>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Feature</a:t>
            </a:r>
          </a:p>
          <a:p>
            <a:pPr marL="0" marR="0" indent="0" algn="ctr" defTabSz="914400" rtl="0" eaLnBrk="1" fontAlgn="base" latinLnBrk="0" hangingPunct="1">
              <a:lnSpc>
                <a:spcPct val="100000"/>
              </a:lnSpc>
              <a:spcBef>
                <a:spcPct val="0"/>
              </a:spcBef>
              <a:spcAft>
                <a:spcPct val="0"/>
              </a:spcAft>
              <a:buClrTx/>
              <a:buSzTx/>
              <a:buFontTx/>
              <a:buNone/>
              <a:tabLst/>
            </a:pPr>
            <a:r>
              <a:rPr lang="en-US" sz="2400" dirty="0"/>
              <a:t>Extraction</a:t>
            </a:r>
            <a:endParaRPr kumimoji="0" lang="en-SE" sz="2400" b="0" i="0" u="none" strike="noStrike" cap="none" normalizeH="0" baseline="0" dirty="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F65BDCB2-4591-498A-B7E9-FA950BFD87B9}"/>
              </a:ext>
            </a:extLst>
          </p:cNvPr>
          <p:cNvSpPr/>
          <p:nvPr/>
        </p:nvSpPr>
        <p:spPr bwMode="auto">
          <a:xfrm>
            <a:off x="4788024" y="1484784"/>
            <a:ext cx="1656184" cy="810916"/>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BBA8C2-6ABC-41A8-9EF7-D6F3D3A34C3F}"/>
                  </a:ext>
                </a:extLst>
              </p:cNvPr>
              <p:cNvSpPr txBox="1"/>
              <p:nvPr/>
            </p:nvSpPr>
            <p:spPr>
              <a:xfrm>
                <a:off x="6894626" y="712844"/>
                <a:ext cx="1195327" cy="25545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0</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1</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2</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3</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4</m:t>
                          </m:r>
                        </m:e>
                      </m:d>
                      <m:r>
                        <a:rPr lang="en-US" sz="1600" b="0" i="1" dirty="0" smtClean="0">
                          <a:latin typeface="Cambria Math" panose="02040503050406030204" pitchFamily="18" charset="0"/>
                        </a:rPr>
                        <m:t>=.03</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5</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6</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7</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solidFill>
                            <a:srgbClr val="C00000"/>
                          </a:solidFill>
                          <a:latin typeface="Cambria Math" panose="02040503050406030204" pitchFamily="18" charset="0"/>
                        </a:rPr>
                        <m:t>𝑃</m:t>
                      </m:r>
                      <m:d>
                        <m:dPr>
                          <m:ctrlPr>
                            <a:rPr lang="en-US" sz="1600" b="0" i="1" dirty="0" smtClean="0">
                              <a:solidFill>
                                <a:srgbClr val="C00000"/>
                              </a:solidFill>
                              <a:latin typeface="Cambria Math" panose="02040503050406030204" pitchFamily="18" charset="0"/>
                            </a:rPr>
                          </m:ctrlPr>
                        </m:dPr>
                        <m:e>
                          <m:r>
                            <a:rPr lang="en-US" sz="1600" b="0" i="1" dirty="0" smtClean="0">
                              <a:solidFill>
                                <a:srgbClr val="C00000"/>
                              </a:solidFill>
                              <a:latin typeface="Cambria Math" panose="02040503050406030204" pitchFamily="18" charset="0"/>
                            </a:rPr>
                            <m:t>8</m:t>
                          </m:r>
                        </m:e>
                      </m:d>
                      <m:r>
                        <a:rPr lang="en-US" sz="1600" b="0" i="1" dirty="0" smtClean="0">
                          <a:solidFill>
                            <a:srgbClr val="C00000"/>
                          </a:solidFill>
                          <a:latin typeface="Cambria Math" panose="02040503050406030204" pitchFamily="18" charset="0"/>
                        </a:rPr>
                        <m:t>=.85</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9</m:t>
                          </m:r>
                        </m:e>
                      </m:d>
                      <m:r>
                        <a:rPr lang="en-US" sz="1600" b="0" i="1" dirty="0" smtClean="0">
                          <a:latin typeface="Cambria Math" panose="02040503050406030204" pitchFamily="18" charset="0"/>
                        </a:rPr>
                        <m:t>=.02</m:t>
                      </m:r>
                    </m:oMath>
                  </m:oMathPara>
                </a14:m>
                <a:endParaRPr lang="en-US" sz="1600" dirty="0"/>
              </a:p>
            </p:txBody>
          </p:sp>
        </mc:Choice>
        <mc:Fallback xmlns="">
          <p:sp>
            <p:nvSpPr>
              <p:cNvPr id="9" name="TextBox 8">
                <a:extLst>
                  <a:ext uri="{FF2B5EF4-FFF2-40B4-BE49-F238E27FC236}">
                    <a16:creationId xmlns:a16="http://schemas.microsoft.com/office/drawing/2014/main" id="{84BBA8C2-6ABC-41A8-9EF7-D6F3D3A34C3F}"/>
                  </a:ext>
                </a:extLst>
              </p:cNvPr>
              <p:cNvSpPr txBox="1">
                <a:spLocks noRot="1" noChangeAspect="1" noMove="1" noResize="1" noEditPoints="1" noAdjustHandles="1" noChangeArrowheads="1" noChangeShapeType="1" noTextEdit="1"/>
              </p:cNvSpPr>
              <p:nvPr/>
            </p:nvSpPr>
            <p:spPr>
              <a:xfrm>
                <a:off x="6894626" y="712844"/>
                <a:ext cx="1195327" cy="2554545"/>
              </a:xfrm>
              <a:prstGeom prst="rect">
                <a:avLst/>
              </a:prstGeom>
              <a:blipFill>
                <a:blip r:embed="rId5"/>
                <a:stretch>
                  <a:fillRect/>
                </a:stretch>
              </a:blipFill>
            </p:spPr>
            <p:txBody>
              <a:bodyPr/>
              <a:lstStyle/>
              <a:p>
                <a:r>
                  <a:rPr lang="en-SE">
                    <a:noFill/>
                  </a:rPr>
                  <a:t> </a:t>
                </a:r>
              </a:p>
            </p:txBody>
          </p:sp>
        </mc:Fallback>
      </mc:AlternateContent>
      <p:sp>
        <p:nvSpPr>
          <p:cNvPr id="10" name="Right Brace 9">
            <a:extLst>
              <a:ext uri="{FF2B5EF4-FFF2-40B4-BE49-F238E27FC236}">
                <a16:creationId xmlns:a16="http://schemas.microsoft.com/office/drawing/2014/main" id="{1CB1793D-B687-4134-8A78-6A6C38FBB085}"/>
              </a:ext>
            </a:extLst>
          </p:cNvPr>
          <p:cNvSpPr/>
          <p:nvPr/>
        </p:nvSpPr>
        <p:spPr bwMode="auto">
          <a:xfrm>
            <a:off x="8059119" y="847479"/>
            <a:ext cx="259433" cy="2298179"/>
          </a:xfrm>
          <a:prstGeom prst="rightBrac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1" name="Straight Arrow Connector 10">
            <a:extLst>
              <a:ext uri="{FF2B5EF4-FFF2-40B4-BE49-F238E27FC236}">
                <a16:creationId xmlns:a16="http://schemas.microsoft.com/office/drawing/2014/main" id="{D58F5D25-C2B2-478B-A94F-05B68CFAF2B3}"/>
              </a:ext>
            </a:extLst>
          </p:cNvPr>
          <p:cNvCxnSpPr>
            <a:endCxn id="7" idx="1"/>
          </p:cNvCxnSpPr>
          <p:nvPr/>
        </p:nvCxnSpPr>
        <p:spPr bwMode="auto">
          <a:xfrm flipV="1">
            <a:off x="2187560" y="1890242"/>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574BBA3D-1192-4B7E-A3FE-C4A43D6B60CD}"/>
              </a:ext>
            </a:extLst>
          </p:cNvPr>
          <p:cNvCxnSpPr/>
          <p:nvPr/>
        </p:nvCxnSpPr>
        <p:spPr bwMode="auto">
          <a:xfrm flipV="1">
            <a:off x="4283493" y="1898896"/>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5F5FF613-9748-4DD8-85AC-5C5F75AA5767}"/>
              </a:ext>
            </a:extLst>
          </p:cNvPr>
          <p:cNvCxnSpPr/>
          <p:nvPr/>
        </p:nvCxnSpPr>
        <p:spPr bwMode="auto">
          <a:xfrm flipV="1">
            <a:off x="6436982" y="1898896"/>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4" name="Straight Connector 3">
            <a:extLst>
              <a:ext uri="{FF2B5EF4-FFF2-40B4-BE49-F238E27FC236}">
                <a16:creationId xmlns:a16="http://schemas.microsoft.com/office/drawing/2014/main" id="{29939A88-CBDF-44EB-AA3D-962F183D3A96}"/>
              </a:ext>
            </a:extLst>
          </p:cNvPr>
          <p:cNvCxnSpPr/>
          <p:nvPr/>
        </p:nvCxnSpPr>
        <p:spPr bwMode="auto">
          <a:xfrm flipH="1">
            <a:off x="827584" y="2313028"/>
            <a:ext cx="1871733" cy="969841"/>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C1152F31-5091-4C68-859B-4987C3F14AA1}"/>
              </a:ext>
            </a:extLst>
          </p:cNvPr>
          <p:cNvCxnSpPr>
            <a:cxnSpLocks/>
          </p:cNvCxnSpPr>
          <p:nvPr/>
        </p:nvCxnSpPr>
        <p:spPr bwMode="auto">
          <a:xfrm flipH="1" flipV="1">
            <a:off x="4283494" y="2323780"/>
            <a:ext cx="2806978" cy="88649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3F2A49A4-EBBA-4786-AE4E-03F204C5A153}"/>
              </a:ext>
            </a:extLst>
          </p:cNvPr>
          <p:cNvSpPr txBox="1"/>
          <p:nvPr/>
        </p:nvSpPr>
        <p:spPr>
          <a:xfrm>
            <a:off x="4630935" y="1484784"/>
            <a:ext cx="1970362" cy="707886"/>
          </a:xfrm>
          <a:prstGeom prst="rect">
            <a:avLst/>
          </a:prstGeom>
          <a:noFill/>
        </p:spPr>
        <p:txBody>
          <a:bodyPr wrap="square">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Classifier</a:t>
            </a:r>
          </a:p>
          <a:p>
            <a:pPr marL="0" marR="0" indent="0" algn="ctr" defTabSz="914400" rtl="0" eaLnBrk="1" fontAlgn="base" latinLnBrk="0" hangingPunct="1">
              <a:lnSpc>
                <a:spcPct val="100000"/>
              </a:lnSpc>
              <a:spcBef>
                <a:spcPct val="0"/>
              </a:spcBef>
              <a:spcAft>
                <a:spcPct val="0"/>
              </a:spcAft>
              <a:buClrTx/>
              <a:buSzTx/>
              <a:buFontTx/>
              <a:buNone/>
              <a:tabLst/>
            </a:pPr>
            <a:r>
              <a:rPr lang="en-US" sz="2000" dirty="0"/>
              <a:t>(e.g., SoftMax)</a:t>
            </a:r>
            <a:endParaRPr kumimoji="0" lang="en-SE" sz="2000" b="0" i="0" u="none" strike="noStrike" cap="none" normalizeH="0" baseline="0" dirty="0">
              <a:ln>
                <a:noFill/>
              </a:ln>
              <a:solidFill>
                <a:schemeClr val="tx1"/>
              </a:solidFill>
              <a:effectLst/>
              <a:latin typeface="Arial" charset="0"/>
            </a:endParaRPr>
          </a:p>
        </p:txBody>
      </p:sp>
      <p:pic>
        <p:nvPicPr>
          <p:cNvPr id="4100" name="Picture 4">
            <a:extLst>
              <a:ext uri="{FF2B5EF4-FFF2-40B4-BE49-F238E27FC236}">
                <a16:creationId xmlns:a16="http://schemas.microsoft.com/office/drawing/2014/main" id="{38FB14FA-2306-42EC-9830-79343562B7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134" y="1157468"/>
            <a:ext cx="1508652" cy="1465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6481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CB2C6-F025-43AC-8C7E-CB6AFD1FBD60}"/>
              </a:ext>
            </a:extLst>
          </p:cNvPr>
          <p:cNvSpPr>
            <a:spLocks noGrp="1"/>
          </p:cNvSpPr>
          <p:nvPr>
            <p:ph type="title"/>
          </p:nvPr>
        </p:nvSpPr>
        <p:spPr/>
        <p:txBody>
          <a:bodyPr/>
          <a:lstStyle/>
          <a:p>
            <a:r>
              <a:rPr lang="en-US" altLang="zh-CN" dirty="0"/>
              <a:t>CNN </a:t>
            </a:r>
            <a:r>
              <a:rPr lang="en-US" b="0" i="0" dirty="0">
                <a:solidFill>
                  <a:srgbClr val="000000"/>
                </a:solidFill>
                <a:effectLst/>
                <a:latin typeface="Roboto"/>
              </a:rPr>
              <a:t>Layer Patterns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F3A198-8F92-414D-8311-CAF6D2002F8E}"/>
                  </a:ext>
                </a:extLst>
              </p:cNvPr>
              <p:cNvSpPr>
                <a:spLocks noGrp="1"/>
              </p:cNvSpPr>
              <p:nvPr>
                <p:ph idx="1"/>
              </p:nvPr>
            </p:nvSpPr>
            <p:spPr>
              <a:xfrm>
                <a:off x="251520" y="1295399"/>
                <a:ext cx="8435280" cy="2883627"/>
              </a:xfrm>
            </p:spPr>
            <p:txBody>
              <a:bodyPr>
                <a:normAutofit fontScale="47500" lnSpcReduction="20000"/>
              </a:bodyPr>
              <a:lstStyle/>
              <a:p>
                <a:r>
                  <a:rPr lang="en-US" dirty="0"/>
                  <a:t>A typical CNN architecture looks like: </a:t>
                </a:r>
                <a:r>
                  <a:rPr lang="en-US" b="0" i="0" dirty="0">
                    <a:solidFill>
                      <a:srgbClr val="000000"/>
                    </a:solidFill>
                    <a:effectLst/>
                    <a:latin typeface="Courier New" panose="02070309020205020404" pitchFamily="49" charset="0"/>
                  </a:rPr>
                  <a:t>INPUT-&gt;[[CONV-&gt;RELU]*N-&gt;POOL?]*M-&gt;[FC-&gt;RELU]*K-&gt;FC </a:t>
                </a:r>
              </a:p>
              <a:p>
                <a:pPr lvl="1"/>
                <a:r>
                  <a:rPr lang="en-US" dirty="0"/>
                  <a:t>where </a:t>
                </a:r>
                <a:r>
                  <a:rPr lang="en-US" b="0" i="0" dirty="0">
                    <a:solidFill>
                      <a:srgbClr val="000000"/>
                    </a:solidFill>
                    <a:effectLst/>
                    <a:latin typeface="Courier New" panose="02070309020205020404" pitchFamily="49" charset="0"/>
                  </a:rPr>
                  <a:t>*</a:t>
                </a:r>
                <a:r>
                  <a:rPr lang="en-US" dirty="0"/>
                  <a:t> indicates repetition, and </a:t>
                </a:r>
                <a:r>
                  <a:rPr lang="en-US" b="0" i="0" dirty="0">
                    <a:solidFill>
                      <a:srgbClr val="000000"/>
                    </a:solidFill>
                    <a:effectLst/>
                    <a:latin typeface="Courier New" panose="02070309020205020404" pitchFamily="49" charset="0"/>
                  </a:rPr>
                  <a:t>POOL?</a:t>
                </a:r>
                <a:r>
                  <a:rPr lang="en-US" dirty="0"/>
                  <a:t> indicates an optional pooling layer.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m:t>
                    </m:r>
                    <m:r>
                      <a:rPr lang="en-US" i="1" dirty="0" smtClean="0">
                        <a:latin typeface="Cambria Math" panose="02040503050406030204" pitchFamily="18" charset="0"/>
                      </a:rPr>
                      <m:t>0</m:t>
                    </m:r>
                  </m:oMath>
                </a14:m>
                <a:r>
                  <a:rPr lang="en-US" dirty="0"/>
                  <a:t> (usually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≤3</m:t>
                    </m:r>
                  </m:oMath>
                </a14:m>
                <a:r>
                  <a:rPr lang="en-US" dirty="0"/>
                  <a:t>), </a:t>
                </a:r>
                <a14:m>
                  <m:oMath xmlns:m="http://schemas.openxmlformats.org/officeDocument/2006/math">
                    <m:r>
                      <a:rPr lang="en-US" i="1" dirty="0" smtClean="0">
                        <a:latin typeface="Cambria Math" panose="02040503050406030204" pitchFamily="18" charset="0"/>
                      </a:rPr>
                      <m:t>𝑀</m:t>
                    </m:r>
                    <m:r>
                      <a:rPr lang="en-US" b="0" i="1" dirty="0" smtClean="0">
                        <a:latin typeface="Cambria Math" panose="02040503050406030204" pitchFamily="18" charset="0"/>
                      </a:rPr>
                      <m:t>≥0</m:t>
                    </m:r>
                  </m:oMath>
                </a14:m>
                <a:r>
                  <a:rPr lang="en-US" dirty="0"/>
                  <a:t>, </a:t>
                </a:r>
                <a14:m>
                  <m:oMath xmlns:m="http://schemas.openxmlformats.org/officeDocument/2006/math">
                    <m:r>
                      <a:rPr lang="en-US" i="1" dirty="0" smtClean="0">
                        <a:latin typeface="Cambria Math" panose="02040503050406030204" pitchFamily="18" charset="0"/>
                      </a:rPr>
                      <m:t>𝐾</m:t>
                    </m:r>
                    <m:r>
                      <a:rPr lang="en-US" b="0" i="1" dirty="0" smtClean="0">
                        <a:latin typeface="Cambria Math" panose="02040503050406030204" pitchFamily="18" charset="0"/>
                      </a:rPr>
                      <m:t>≥0</m:t>
                    </m:r>
                  </m:oMath>
                </a14:m>
                <a:r>
                  <a:rPr lang="en-US" dirty="0"/>
                  <a:t> (and usually </a:t>
                </a:r>
                <a14:m>
                  <m:oMath xmlns:m="http://schemas.openxmlformats.org/officeDocument/2006/math">
                    <m:r>
                      <a:rPr lang="en-US" i="1" dirty="0" smtClean="0">
                        <a:latin typeface="Cambria Math" panose="02040503050406030204" pitchFamily="18" charset="0"/>
                      </a:rPr>
                      <m:t>𝐾</m:t>
                    </m:r>
                    <m:r>
                      <a:rPr lang="en-US" i="1" dirty="0" smtClean="0">
                        <a:latin typeface="Cambria Math" panose="02040503050406030204" pitchFamily="18" charset="0"/>
                      </a:rPr>
                      <m:t>&lt;3</m:t>
                    </m:r>
                  </m:oMath>
                </a14:m>
                <a:r>
                  <a:rPr lang="en-US" dirty="0"/>
                  <a:t>)</a:t>
                </a:r>
              </a:p>
              <a:p>
                <a:r>
                  <a:rPr lang="en-US" dirty="0"/>
                  <a:t>Some common architectures:</a:t>
                </a:r>
              </a:p>
              <a:p>
                <a:pPr lvl="1"/>
                <a:r>
                  <a:rPr lang="en-US" sz="3200" dirty="0">
                    <a:solidFill>
                      <a:srgbClr val="000000"/>
                    </a:solidFill>
                    <a:latin typeface="Courier New" panose="02070309020205020404" pitchFamily="49" charset="0"/>
                    <a:ea typeface="+mn-ea"/>
                    <a:cs typeface="+mn-cs"/>
                  </a:rPr>
                  <a:t>INPUT-&gt;FC</a:t>
                </a:r>
                <a:r>
                  <a:rPr lang="en-US" dirty="0"/>
                  <a:t>, implements a linear classifier. Here N = M = K = 0.</a:t>
                </a:r>
              </a:p>
              <a:p>
                <a:pPr lvl="1"/>
                <a:r>
                  <a:rPr lang="en-US" sz="3200" dirty="0">
                    <a:solidFill>
                      <a:srgbClr val="000000"/>
                    </a:solidFill>
                    <a:latin typeface="Courier New" panose="02070309020205020404" pitchFamily="49" charset="0"/>
                    <a:ea typeface="+mn-ea"/>
                    <a:cs typeface="+mn-cs"/>
                  </a:rPr>
                  <a:t>INPUT-&gt;CONV-&gt;RELU-&gt;FC</a:t>
                </a:r>
              </a:p>
              <a:p>
                <a:pPr lvl="1"/>
                <a:r>
                  <a:rPr lang="en-US" sz="3200" dirty="0">
                    <a:solidFill>
                      <a:srgbClr val="000000"/>
                    </a:solidFill>
                    <a:latin typeface="Courier New" panose="02070309020205020404" pitchFamily="49" charset="0"/>
                    <a:ea typeface="+mn-ea"/>
                    <a:cs typeface="+mn-cs"/>
                  </a:rPr>
                  <a:t>INPUT-&gt;[CONV-&gt;RELU-&gt;POOL]*2-&gt;FC-&gt;RELU-&gt;FC </a:t>
                </a:r>
                <a:r>
                  <a:rPr lang="en-US" dirty="0"/>
                  <a:t>(fig below). There is a single CONV layer between every POOL layer.</a:t>
                </a:r>
              </a:p>
              <a:p>
                <a:pPr lvl="1"/>
                <a:r>
                  <a:rPr lang="en-US" sz="3200" dirty="0">
                    <a:solidFill>
                      <a:srgbClr val="000000"/>
                    </a:solidFill>
                    <a:latin typeface="Courier New" panose="02070309020205020404" pitchFamily="49" charset="0"/>
                    <a:ea typeface="+mn-ea"/>
                    <a:cs typeface="+mn-cs"/>
                  </a:rPr>
                  <a:t>INPUT-&gt;[CONV-&gt;RELU-&gt;CONV-&gt;RELU-&gt;POOL]*3-&gt;[FC-&gt;RELU]*2-&gt;FC </a:t>
                </a:r>
                <a:r>
                  <a:rPr lang="en-US" dirty="0"/>
                  <a:t>There are two </a:t>
                </a:r>
                <a:r>
                  <a:rPr lang="en-US" sz="3200" dirty="0">
                    <a:solidFill>
                      <a:srgbClr val="000000"/>
                    </a:solidFill>
                    <a:latin typeface="Courier New" panose="02070309020205020404" pitchFamily="49" charset="0"/>
                    <a:ea typeface="+mn-ea"/>
                    <a:cs typeface="+mn-cs"/>
                  </a:rPr>
                  <a:t>CONV</a:t>
                </a:r>
                <a:r>
                  <a:rPr lang="en-US" dirty="0"/>
                  <a:t> layers stacked before every </a:t>
                </a:r>
                <a:r>
                  <a:rPr lang="en-US" sz="3200" dirty="0">
                    <a:solidFill>
                      <a:srgbClr val="000000"/>
                    </a:solidFill>
                    <a:latin typeface="Courier New" panose="02070309020205020404" pitchFamily="49" charset="0"/>
                    <a:ea typeface="+mn-ea"/>
                    <a:cs typeface="+mn-cs"/>
                  </a:rPr>
                  <a:t>POOL</a:t>
                </a:r>
                <a:r>
                  <a:rPr lang="en-US" dirty="0"/>
                  <a:t> layer. This is generally a good idea for larger and deeper networks, because multiple stacked </a:t>
                </a:r>
                <a:r>
                  <a:rPr lang="en-US" sz="3200" dirty="0">
                    <a:solidFill>
                      <a:srgbClr val="000000"/>
                    </a:solidFill>
                    <a:latin typeface="Courier New" panose="02070309020205020404" pitchFamily="49" charset="0"/>
                    <a:ea typeface="+mn-ea"/>
                    <a:cs typeface="+mn-cs"/>
                  </a:rPr>
                  <a:t>CONV</a:t>
                </a:r>
                <a:r>
                  <a:rPr lang="en-US" dirty="0"/>
                  <a:t> layers can develop more complex features of the input volume before the destructive pooling operation.</a:t>
                </a:r>
              </a:p>
              <a:p>
                <a:endParaRPr lang="en-US" dirty="0"/>
              </a:p>
              <a:p>
                <a:pPr lvl="1"/>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6CF3A198-8F92-414D-8311-CAF6D2002F8E}"/>
                  </a:ext>
                </a:extLst>
              </p:cNvPr>
              <p:cNvSpPr>
                <a:spLocks noGrp="1" noRot="1" noChangeAspect="1" noMove="1" noResize="1" noEditPoints="1" noAdjustHandles="1" noChangeArrowheads="1" noChangeShapeType="1" noTextEdit="1"/>
              </p:cNvSpPr>
              <p:nvPr>
                <p:ph idx="1"/>
              </p:nvPr>
            </p:nvSpPr>
            <p:spPr>
              <a:xfrm>
                <a:off x="251520" y="1295399"/>
                <a:ext cx="8435280" cy="2883627"/>
              </a:xfrm>
              <a:blipFill>
                <a:blip r:embed="rId3"/>
                <a:stretch>
                  <a:fillRect l="-217" t="-189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6D7844-9F66-4682-8CAC-FCEFA06715A2}"/>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5122" name="Picture 2">
            <a:extLst>
              <a:ext uri="{FF2B5EF4-FFF2-40B4-BE49-F238E27FC236}">
                <a16:creationId xmlns:a16="http://schemas.microsoft.com/office/drawing/2014/main" id="{AF6369C0-CF33-4F17-9411-8908B0A904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3890883"/>
            <a:ext cx="8535299" cy="2883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78131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BECC2-604B-4A5D-8B02-F0DD7FDAB20B}"/>
              </a:ext>
            </a:extLst>
          </p:cNvPr>
          <p:cNvSpPr>
            <a:spLocks noGrp="1"/>
          </p:cNvSpPr>
          <p:nvPr>
            <p:ph type="title"/>
          </p:nvPr>
        </p:nvSpPr>
        <p:spPr/>
        <p:txBody>
          <a:bodyPr/>
          <a:lstStyle/>
          <a:p>
            <a:r>
              <a:rPr lang="en-US" altLang="zh-CN" dirty="0"/>
              <a:t>CNN </a:t>
            </a:r>
            <a:r>
              <a:rPr lang="en-US" b="0" i="0" dirty="0">
                <a:solidFill>
                  <a:srgbClr val="000000"/>
                </a:solidFill>
                <a:effectLst/>
                <a:latin typeface="Roboto"/>
              </a:rPr>
              <a:t>Summary</a:t>
            </a:r>
            <a:endParaRPr lang="en-SE" dirty="0"/>
          </a:p>
        </p:txBody>
      </p:sp>
      <p:sp>
        <p:nvSpPr>
          <p:cNvPr id="3" name="Content Placeholder 2">
            <a:extLst>
              <a:ext uri="{FF2B5EF4-FFF2-40B4-BE49-F238E27FC236}">
                <a16:creationId xmlns:a16="http://schemas.microsoft.com/office/drawing/2014/main" id="{4684C5E4-B594-47DF-B99F-B2181F4143D1}"/>
              </a:ext>
            </a:extLst>
          </p:cNvPr>
          <p:cNvSpPr>
            <a:spLocks noGrp="1"/>
          </p:cNvSpPr>
          <p:nvPr>
            <p:ph idx="1"/>
          </p:nvPr>
        </p:nvSpPr>
        <p:spPr/>
        <p:txBody>
          <a:bodyPr/>
          <a:lstStyle/>
          <a:p>
            <a:r>
              <a:rPr lang="en-US" altLang="zh-CN" kern="0" dirty="0"/>
              <a:t>CNN is the dominant modeling paradigm for perception tasks in modern CV (detection, classification, tracking, segmentation)</a:t>
            </a:r>
            <a:endParaRPr lang="en-US" dirty="0"/>
          </a:p>
          <a:p>
            <a:r>
              <a:rPr lang="en-US" dirty="0" err="1"/>
              <a:t>ConvNets</a:t>
            </a:r>
            <a:r>
              <a:rPr lang="en-US" dirty="0"/>
              <a:t> stack multiple CONV,POOL,FC layers</a:t>
            </a:r>
          </a:p>
          <a:p>
            <a:r>
              <a:rPr lang="en-US" dirty="0"/>
              <a:t>Recent trend: smaller filters, more layers, no POOL/FC layers (just CONV)</a:t>
            </a:r>
          </a:p>
          <a:p>
            <a:endParaRPr lang="en-SE" dirty="0"/>
          </a:p>
        </p:txBody>
      </p:sp>
      <p:sp>
        <p:nvSpPr>
          <p:cNvPr id="4" name="Slide Number Placeholder 3">
            <a:extLst>
              <a:ext uri="{FF2B5EF4-FFF2-40B4-BE49-F238E27FC236}">
                <a16:creationId xmlns:a16="http://schemas.microsoft.com/office/drawing/2014/main" id="{E22557C0-2D2C-43AD-B5BE-BABA9C8ED42A}"/>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spTree>
    <p:extLst>
      <p:ext uri="{BB962C8B-B14F-4D97-AF65-F5344CB8AC3E}">
        <p14:creationId xmlns:p14="http://schemas.microsoft.com/office/powerpoint/2010/main" val="12936536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9EF16-3A43-4157-9AFD-BE8BA680ACF1}"/>
              </a:ext>
            </a:extLst>
          </p:cNvPr>
          <p:cNvSpPr>
            <a:spLocks noGrp="1"/>
          </p:cNvSpPr>
          <p:nvPr>
            <p:ph type="title"/>
          </p:nvPr>
        </p:nvSpPr>
        <p:spPr/>
        <p:txBody>
          <a:bodyPr/>
          <a:lstStyle/>
          <a:p>
            <a:r>
              <a:rPr lang="en-US" dirty="0"/>
              <a:t> Recurrent Neural Network (RNN) </a:t>
            </a:r>
            <a:endParaRPr lang="en-SE" dirty="0"/>
          </a:p>
        </p:txBody>
      </p:sp>
      <p:sp>
        <p:nvSpPr>
          <p:cNvPr id="3" name="Content Placeholder 2">
            <a:extLst>
              <a:ext uri="{FF2B5EF4-FFF2-40B4-BE49-F238E27FC236}">
                <a16:creationId xmlns:a16="http://schemas.microsoft.com/office/drawing/2014/main" id="{FE7536A8-F7BA-4CE4-A6A1-F94E172EE31B}"/>
              </a:ext>
            </a:extLst>
          </p:cNvPr>
          <p:cNvSpPr>
            <a:spLocks noGrp="1"/>
          </p:cNvSpPr>
          <p:nvPr>
            <p:ph idx="1"/>
          </p:nvPr>
        </p:nvSpPr>
        <p:spPr>
          <a:xfrm>
            <a:off x="467989" y="1129966"/>
            <a:ext cx="8229600" cy="5400069"/>
          </a:xfrm>
        </p:spPr>
        <p:txBody>
          <a:bodyPr>
            <a:normAutofit fontScale="92500" lnSpcReduction="20000"/>
          </a:bodyPr>
          <a:lstStyle/>
          <a:p>
            <a:r>
              <a:rPr lang="en-US" dirty="0"/>
              <a:t>A</a:t>
            </a:r>
            <a:r>
              <a:rPr lang="en-US" altLang="zh-CN" dirty="0"/>
              <a:t>n</a:t>
            </a:r>
            <a:r>
              <a:rPr lang="en-US" dirty="0"/>
              <a:t> RNN </a:t>
            </a:r>
            <a:r>
              <a:rPr lang="en-US" altLang="zh-CN" dirty="0"/>
              <a:t>has </a:t>
            </a:r>
            <a:r>
              <a:rPr lang="en-US" dirty="0"/>
              <a:t>connections between nodes that form a directed graph along a temporal sequence. This allows it to process variable-length input sequences and take into account dynamic temporal behavior</a:t>
            </a:r>
          </a:p>
          <a:p>
            <a:pPr lvl="1"/>
            <a:r>
              <a:rPr lang="en-US" dirty="0"/>
              <a:t>e.g., To take into account temporal sequence of consecutive frames in a video clip, we can either stack together a fixed number of frames as input to a CNN, or we can use an RNN (combined w. CNN) to process any variable-length sequence of frames</a:t>
            </a:r>
          </a:p>
          <a:p>
            <a:pPr lvl="1"/>
            <a:r>
              <a:rPr lang="en-US" dirty="0"/>
              <a:t>FYI: Michael Phi, Illustrated Guide to Recurrent Neural Networks: Understanding the Intuition </a:t>
            </a:r>
            <a:r>
              <a:rPr lang="en-US" dirty="0">
                <a:hlinkClick r:id="rId3"/>
              </a:rPr>
              <a:t>https://www.youtube.com/watch?v=LHXXI4-IEns</a:t>
            </a:r>
            <a:endParaRPr lang="en-SE" dirty="0"/>
          </a:p>
        </p:txBody>
      </p:sp>
      <p:sp>
        <p:nvSpPr>
          <p:cNvPr id="4" name="Slide Number Placeholder 3">
            <a:extLst>
              <a:ext uri="{FF2B5EF4-FFF2-40B4-BE49-F238E27FC236}">
                <a16:creationId xmlns:a16="http://schemas.microsoft.com/office/drawing/2014/main" id="{1CA24F50-72B3-4D10-B988-D6BDD97787E2}"/>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spTree>
    <p:extLst>
      <p:ext uri="{BB962C8B-B14F-4D97-AF65-F5344CB8AC3E}">
        <p14:creationId xmlns:p14="http://schemas.microsoft.com/office/powerpoint/2010/main" val="2829396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F699-B2CC-47B9-B9F5-CB19BA5B9213}"/>
              </a:ext>
            </a:extLst>
          </p:cNvPr>
          <p:cNvSpPr>
            <a:spLocks noGrp="1"/>
          </p:cNvSpPr>
          <p:nvPr>
            <p:ph type="title"/>
          </p:nvPr>
        </p:nvSpPr>
        <p:spPr/>
        <p:txBody>
          <a:bodyPr/>
          <a:lstStyle/>
          <a:p>
            <a:r>
              <a:rPr lang="en-US" dirty="0"/>
              <a:t>RNN Architecture Variants</a:t>
            </a:r>
            <a:endParaRPr lang="en-SE" dirty="0"/>
          </a:p>
        </p:txBody>
      </p:sp>
      <p:sp>
        <p:nvSpPr>
          <p:cNvPr id="3" name="Content Placeholder 2">
            <a:extLst>
              <a:ext uri="{FF2B5EF4-FFF2-40B4-BE49-F238E27FC236}">
                <a16:creationId xmlns:a16="http://schemas.microsoft.com/office/drawing/2014/main" id="{2EDD6898-0F9E-40FE-834D-E9CF048651B0}"/>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376F931-E571-4BEE-B09B-9F22709CE9DA}"/>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sp>
        <p:nvSpPr>
          <p:cNvPr id="5" name="object 4">
            <a:extLst>
              <a:ext uri="{FF2B5EF4-FFF2-40B4-BE49-F238E27FC236}">
                <a16:creationId xmlns:a16="http://schemas.microsoft.com/office/drawing/2014/main" id="{61BEEA0C-A751-4123-B7AC-E7B2268A5D01}"/>
              </a:ext>
            </a:extLst>
          </p:cNvPr>
          <p:cNvSpPr/>
          <p:nvPr/>
        </p:nvSpPr>
        <p:spPr>
          <a:xfrm>
            <a:off x="200034" y="1628800"/>
            <a:ext cx="8743932" cy="2729144"/>
          </a:xfrm>
          <a:prstGeom prst="rect">
            <a:avLst/>
          </a:prstGeom>
          <a:blipFill>
            <a:blip r:embed="rId2" cstate="print"/>
            <a:stretch>
              <a:fillRect/>
            </a:stretch>
          </a:blipFill>
        </p:spPr>
        <p:txBody>
          <a:bodyPr wrap="square" lIns="0" tIns="0" rIns="0" bIns="0" rtlCol="0"/>
          <a:lstStyle/>
          <a:p>
            <a:endParaRPr lang="en-SE"/>
          </a:p>
        </p:txBody>
      </p:sp>
      <p:sp>
        <p:nvSpPr>
          <p:cNvPr id="6" name="object 7">
            <a:extLst>
              <a:ext uri="{FF2B5EF4-FFF2-40B4-BE49-F238E27FC236}">
                <a16:creationId xmlns:a16="http://schemas.microsoft.com/office/drawing/2014/main" id="{5580F489-2EB9-4F1D-BE76-FB37D40062E8}"/>
              </a:ext>
            </a:extLst>
          </p:cNvPr>
          <p:cNvSpPr/>
          <p:nvPr/>
        </p:nvSpPr>
        <p:spPr>
          <a:xfrm>
            <a:off x="8155408" y="3832808"/>
            <a:ext cx="71120" cy="90805"/>
          </a:xfrm>
          <a:custGeom>
            <a:avLst/>
            <a:gdLst/>
            <a:ahLst/>
            <a:cxnLst/>
            <a:rect l="l" t="t" r="r" b="b"/>
            <a:pathLst>
              <a:path w="71120" h="90804">
                <a:moveTo>
                  <a:pt x="54349" y="90524"/>
                </a:moveTo>
                <a:lnTo>
                  <a:pt x="70749" y="0"/>
                </a:lnTo>
                <a:lnTo>
                  <a:pt x="0" y="58799"/>
                </a:lnTo>
                <a:lnTo>
                  <a:pt x="54349" y="90524"/>
                </a:lnTo>
                <a:close/>
              </a:path>
            </a:pathLst>
          </a:custGeom>
          <a:ln w="19049">
            <a:solidFill>
              <a:srgbClr val="666666"/>
            </a:solidFill>
          </a:ln>
        </p:spPr>
        <p:txBody>
          <a:bodyPr wrap="square" lIns="0" tIns="0" rIns="0" bIns="0" rtlCol="0"/>
          <a:lstStyle/>
          <a:p>
            <a:endParaRPr/>
          </a:p>
        </p:txBody>
      </p:sp>
      <p:sp>
        <p:nvSpPr>
          <p:cNvPr id="8" name="TextBox 7">
            <a:extLst>
              <a:ext uri="{FF2B5EF4-FFF2-40B4-BE49-F238E27FC236}">
                <a16:creationId xmlns:a16="http://schemas.microsoft.com/office/drawing/2014/main" id="{9A6E9ACC-1103-4C6B-905F-1308D18E1E72}"/>
              </a:ext>
            </a:extLst>
          </p:cNvPr>
          <p:cNvSpPr txBox="1"/>
          <p:nvPr/>
        </p:nvSpPr>
        <p:spPr>
          <a:xfrm>
            <a:off x="7408473" y="4250514"/>
            <a:ext cx="1689922" cy="923330"/>
          </a:xfrm>
          <a:prstGeom prst="rect">
            <a:avLst/>
          </a:prstGeom>
          <a:noFill/>
        </p:spPr>
        <p:txBody>
          <a:bodyPr wrap="square">
            <a:spAutoFit/>
          </a:bodyPr>
          <a:lstStyle/>
          <a:p>
            <a:r>
              <a:rPr lang="en-US" dirty="0"/>
              <a:t>e.g., video classification </a:t>
            </a:r>
          </a:p>
          <a:p>
            <a:r>
              <a:rPr lang="en-US" dirty="0"/>
              <a:t>on frame level</a:t>
            </a:r>
          </a:p>
        </p:txBody>
      </p:sp>
      <p:sp>
        <p:nvSpPr>
          <p:cNvPr id="10" name="TextBox 9">
            <a:extLst>
              <a:ext uri="{FF2B5EF4-FFF2-40B4-BE49-F238E27FC236}">
                <a16:creationId xmlns:a16="http://schemas.microsoft.com/office/drawing/2014/main" id="{FECC5275-F0E4-43F8-96CA-7B3BD08066DB}"/>
              </a:ext>
            </a:extLst>
          </p:cNvPr>
          <p:cNvSpPr txBox="1"/>
          <p:nvPr/>
        </p:nvSpPr>
        <p:spPr>
          <a:xfrm>
            <a:off x="4788024" y="4250514"/>
            <a:ext cx="2934072" cy="923330"/>
          </a:xfrm>
          <a:prstGeom prst="rect">
            <a:avLst/>
          </a:prstGeom>
          <a:noFill/>
        </p:spPr>
        <p:txBody>
          <a:bodyPr wrap="square">
            <a:spAutoFit/>
          </a:bodyPr>
          <a:lstStyle/>
          <a:p>
            <a:r>
              <a:rPr lang="en-US" dirty="0"/>
              <a:t>e.g. Machine Translation</a:t>
            </a:r>
          </a:p>
          <a:p>
            <a:r>
              <a:rPr lang="en-US" dirty="0"/>
              <a:t>seq of words -&gt; seq of words</a:t>
            </a:r>
          </a:p>
        </p:txBody>
      </p:sp>
      <p:sp>
        <p:nvSpPr>
          <p:cNvPr id="16" name="TextBox 15">
            <a:extLst>
              <a:ext uri="{FF2B5EF4-FFF2-40B4-BE49-F238E27FC236}">
                <a16:creationId xmlns:a16="http://schemas.microsoft.com/office/drawing/2014/main" id="{8929B679-99F7-4999-A93C-A09A0F7FF47D}"/>
              </a:ext>
            </a:extLst>
          </p:cNvPr>
          <p:cNvSpPr txBox="1"/>
          <p:nvPr/>
        </p:nvSpPr>
        <p:spPr>
          <a:xfrm>
            <a:off x="3111778" y="4250514"/>
            <a:ext cx="2007095" cy="1477328"/>
          </a:xfrm>
          <a:prstGeom prst="rect">
            <a:avLst/>
          </a:prstGeom>
          <a:noFill/>
        </p:spPr>
        <p:txBody>
          <a:bodyPr wrap="square">
            <a:spAutoFit/>
          </a:bodyPr>
          <a:lstStyle/>
          <a:p>
            <a:r>
              <a:rPr lang="en-US" dirty="0"/>
              <a:t>e.g. Sentiment Classification</a:t>
            </a:r>
          </a:p>
          <a:p>
            <a:r>
              <a:rPr lang="en-US" dirty="0"/>
              <a:t>sequence of words -&gt; sentiment</a:t>
            </a:r>
          </a:p>
        </p:txBody>
      </p:sp>
      <p:sp>
        <p:nvSpPr>
          <p:cNvPr id="18" name="TextBox 17">
            <a:extLst>
              <a:ext uri="{FF2B5EF4-FFF2-40B4-BE49-F238E27FC236}">
                <a16:creationId xmlns:a16="http://schemas.microsoft.com/office/drawing/2014/main" id="{6A473610-0CED-4E0B-BB41-DA5C796E19D1}"/>
              </a:ext>
            </a:extLst>
          </p:cNvPr>
          <p:cNvSpPr txBox="1"/>
          <p:nvPr/>
        </p:nvSpPr>
        <p:spPr>
          <a:xfrm>
            <a:off x="1547664" y="4250514"/>
            <a:ext cx="1816272" cy="1477328"/>
          </a:xfrm>
          <a:prstGeom prst="rect">
            <a:avLst/>
          </a:prstGeom>
          <a:noFill/>
        </p:spPr>
        <p:txBody>
          <a:bodyPr wrap="square">
            <a:spAutoFit/>
          </a:bodyPr>
          <a:lstStyle/>
          <a:p>
            <a:r>
              <a:rPr lang="en-US" dirty="0"/>
              <a:t>e.g. Image Captioning</a:t>
            </a:r>
          </a:p>
          <a:p>
            <a:r>
              <a:rPr lang="en-US" dirty="0"/>
              <a:t>image -&gt; sequence of words</a:t>
            </a:r>
          </a:p>
        </p:txBody>
      </p:sp>
      <p:sp>
        <p:nvSpPr>
          <p:cNvPr id="20" name="TextBox 19">
            <a:extLst>
              <a:ext uri="{FF2B5EF4-FFF2-40B4-BE49-F238E27FC236}">
                <a16:creationId xmlns:a16="http://schemas.microsoft.com/office/drawing/2014/main" id="{47917235-8298-419D-87CC-B12CCF867EC8}"/>
              </a:ext>
            </a:extLst>
          </p:cNvPr>
          <p:cNvSpPr txBox="1"/>
          <p:nvPr/>
        </p:nvSpPr>
        <p:spPr>
          <a:xfrm>
            <a:off x="53819" y="4250514"/>
            <a:ext cx="1410486" cy="923330"/>
          </a:xfrm>
          <a:prstGeom prst="rect">
            <a:avLst/>
          </a:prstGeom>
          <a:noFill/>
        </p:spPr>
        <p:txBody>
          <a:bodyPr wrap="square">
            <a:spAutoFit/>
          </a:bodyPr>
          <a:lstStyle/>
          <a:p>
            <a:r>
              <a:rPr lang="en-US" dirty="0"/>
              <a:t>Regular Feedforward NN</a:t>
            </a:r>
          </a:p>
        </p:txBody>
      </p:sp>
    </p:spTree>
    <p:extLst>
      <p:ext uri="{BB962C8B-B14F-4D97-AF65-F5344CB8AC3E}">
        <p14:creationId xmlns:p14="http://schemas.microsoft.com/office/powerpoint/2010/main" val="31660389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97A4B-6C75-4169-A7FE-A143683771BA}"/>
              </a:ext>
            </a:extLst>
          </p:cNvPr>
          <p:cNvSpPr>
            <a:spLocks noGrp="1"/>
          </p:cNvSpPr>
          <p:nvPr>
            <p:ph type="title"/>
          </p:nvPr>
        </p:nvSpPr>
        <p:spPr/>
        <p:txBody>
          <a:bodyPr/>
          <a:lstStyle/>
          <a:p>
            <a:r>
              <a:rPr lang="en-US" dirty="0"/>
              <a:t>RNN Many-to-Many Architecture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5AF06A-394C-40BA-8379-B3394CFDF2BC}"/>
                  </a:ext>
                </a:extLst>
              </p:cNvPr>
              <p:cNvSpPr>
                <a:spLocks noGrp="1"/>
              </p:cNvSpPr>
              <p:nvPr>
                <p:ph idx="1"/>
              </p:nvPr>
            </p:nvSpPr>
            <p:spPr>
              <a:xfrm>
                <a:off x="323528" y="1010510"/>
                <a:ext cx="8496944" cy="1338370"/>
              </a:xfrm>
            </p:spPr>
            <p:txBody>
              <a:bodyPr>
                <a:normAutofit fontScale="70000" lnSpcReduction="20000"/>
              </a:bodyPr>
              <a:lstStyle/>
              <a:p>
                <a:r>
                  <a:rPr lang="en-US" sz="3200" spc="-5" dirty="0">
                    <a:latin typeface="Arial"/>
                    <a:cs typeface="Arial"/>
                  </a:rPr>
                  <a:t>RNN can process a sequence of inputs </a:t>
                </a:r>
                <a14:m>
                  <m:oMath xmlns:m="http://schemas.openxmlformats.org/officeDocument/2006/math">
                    <m:r>
                      <a:rPr lang="en-US" sz="3200" b="0" i="1" spc="-5" dirty="0" smtClean="0">
                        <a:latin typeface="Cambria Math" panose="02040503050406030204" pitchFamily="18" charset="0"/>
                        <a:cs typeface="Arial"/>
                      </a:rPr>
                      <m:t>𝑥</m:t>
                    </m:r>
                  </m:oMath>
                </a14:m>
                <a:r>
                  <a:rPr lang="en-US" sz="3200" b="1" spc="-5" dirty="0">
                    <a:latin typeface="Arial"/>
                    <a:cs typeface="Arial"/>
                  </a:rPr>
                  <a:t> </a:t>
                </a:r>
                <a:r>
                  <a:rPr lang="en-US" sz="3200" spc="-5" dirty="0">
                    <a:latin typeface="Arial"/>
                    <a:cs typeface="Arial"/>
                  </a:rPr>
                  <a:t>recurrently at every time</a:t>
                </a:r>
                <a:r>
                  <a:rPr lang="en-US" sz="3200" spc="90" dirty="0">
                    <a:latin typeface="Arial"/>
                    <a:cs typeface="Arial"/>
                  </a:rPr>
                  <a:t> </a:t>
                </a:r>
                <a:r>
                  <a:rPr lang="en-US" sz="3200" spc="-5" dirty="0">
                    <a:latin typeface="Arial"/>
                    <a:cs typeface="Arial"/>
                  </a:rPr>
                  <a:t>step, w. the same activation function and parameters </a:t>
                </a:r>
                <a14:m>
                  <m:oMath xmlns:m="http://schemas.openxmlformats.org/officeDocument/2006/math">
                    <m:sSub>
                      <m:sSubPr>
                        <m:ctrlPr>
                          <a:rPr lang="en-US" sz="3200" b="0" i="1" spc="-5" smtClean="0">
                            <a:latin typeface="Cambria Math" panose="02040503050406030204" pitchFamily="18" charset="0"/>
                            <a:cs typeface="Arial"/>
                          </a:rPr>
                        </m:ctrlPr>
                      </m:sSubPr>
                      <m:e>
                        <m:r>
                          <a:rPr lang="en-US" sz="3200" b="0" i="1" spc="-5" smtClean="0">
                            <a:latin typeface="Cambria Math" panose="02040503050406030204" pitchFamily="18" charset="0"/>
                            <a:cs typeface="Arial"/>
                          </a:rPr>
                          <m:t>𝑓</m:t>
                        </m:r>
                      </m:e>
                      <m:sub>
                        <m:r>
                          <a:rPr lang="en-US" sz="3200" b="0" i="1" spc="-5" smtClean="0">
                            <a:latin typeface="Cambria Math" panose="02040503050406030204" pitchFamily="18" charset="0"/>
                            <a:cs typeface="Arial"/>
                          </a:rPr>
                          <m:t>𝑊</m:t>
                        </m:r>
                      </m:sub>
                    </m:sSub>
                  </m:oMath>
                </a14:m>
                <a:endParaRPr lang="en-US" sz="3200" dirty="0">
                  <a:latin typeface="Arial"/>
                  <a:cs typeface="Arial"/>
                </a:endParaRPr>
              </a:p>
              <a:p>
                <a:pPr lvl="1"/>
                <a:r>
                  <a:rPr lang="en-US" dirty="0">
                    <a:latin typeface="Arial"/>
                    <a:cs typeface="Arial"/>
                  </a:rPr>
                  <a:t>e.g.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tanh</m:t>
                        </m:r>
                      </m:fNa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hh</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𝑥</m:t>
                            </m:r>
                            <m:r>
                              <a:rPr lang="en-US" i="1">
                                <a:latin typeface="Cambria Math" panose="02040503050406030204" pitchFamily="18" charset="0"/>
                              </a:rPr>
                              <m:t>h</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e>
                    </m:func>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h𝑦</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a14:m>
                <a:r>
                  <a:rPr lang="en-US" dirty="0"/>
                  <a:t> can even be a large CNN (without the last classification layer)</a:t>
                </a:r>
                <a:endParaRPr lang="en-SE" dirty="0"/>
              </a:p>
              <a:p>
                <a:pPr lvl="1"/>
                <a:endParaRPr lang="en-US" dirty="0">
                  <a:latin typeface="Arial"/>
                  <a:cs typeface="Arial"/>
                </a:endParaRPr>
              </a:p>
              <a:p>
                <a:endParaRPr lang="en-SE" dirty="0"/>
              </a:p>
            </p:txBody>
          </p:sp>
        </mc:Choice>
        <mc:Fallback xmlns="">
          <p:sp>
            <p:nvSpPr>
              <p:cNvPr id="3" name="Content Placeholder 2">
                <a:extLst>
                  <a:ext uri="{FF2B5EF4-FFF2-40B4-BE49-F238E27FC236}">
                    <a16:creationId xmlns:a16="http://schemas.microsoft.com/office/drawing/2014/main" id="{F45AF06A-394C-40BA-8379-B3394CFDF2BC}"/>
                  </a:ext>
                </a:extLst>
              </p:cNvPr>
              <p:cNvSpPr>
                <a:spLocks noGrp="1" noRot="1" noChangeAspect="1" noMove="1" noResize="1" noEditPoints="1" noAdjustHandles="1" noChangeArrowheads="1" noChangeShapeType="1" noTextEdit="1"/>
              </p:cNvSpPr>
              <p:nvPr>
                <p:ph idx="1"/>
              </p:nvPr>
            </p:nvSpPr>
            <p:spPr>
              <a:xfrm>
                <a:off x="323528" y="1010510"/>
                <a:ext cx="8496944" cy="1338370"/>
              </a:xfrm>
              <a:blipFill>
                <a:blip r:embed="rId3"/>
                <a:stretch>
                  <a:fillRect l="-789" t="-7763" b="-274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5D1D238-52DF-4BEC-8A65-DE5BE57B2F2A}"/>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sp>
        <p:nvSpPr>
          <p:cNvPr id="17" name="object 18">
            <a:extLst>
              <a:ext uri="{FF2B5EF4-FFF2-40B4-BE49-F238E27FC236}">
                <a16:creationId xmlns:a16="http://schemas.microsoft.com/office/drawing/2014/main" id="{36B5A788-2BE5-49E3-B74E-C60D598E70D0}"/>
              </a:ext>
            </a:extLst>
          </p:cNvPr>
          <p:cNvSpPr/>
          <p:nvPr/>
        </p:nvSpPr>
        <p:spPr>
          <a:xfrm>
            <a:off x="2718439" y="2343336"/>
            <a:ext cx="3955642" cy="655373"/>
          </a:xfrm>
          <a:prstGeom prst="rect">
            <a:avLst/>
          </a:prstGeom>
          <a:blipFill>
            <a:blip r:embed="rId4" cstate="print"/>
            <a:stretch>
              <a:fillRect/>
            </a:stretch>
          </a:blipFill>
        </p:spPr>
        <p:txBody>
          <a:bodyPr wrap="square" lIns="0" tIns="0" rIns="0" bIns="0" rtlCol="0"/>
          <a:lstStyle/>
          <a:p>
            <a:endParaRPr/>
          </a:p>
        </p:txBody>
      </p:sp>
      <p:sp>
        <p:nvSpPr>
          <p:cNvPr id="18" name="object 19">
            <a:extLst>
              <a:ext uri="{FF2B5EF4-FFF2-40B4-BE49-F238E27FC236}">
                <a16:creationId xmlns:a16="http://schemas.microsoft.com/office/drawing/2014/main" id="{4DF6DB5E-66B3-4627-AE3F-3836B1124ECA}"/>
              </a:ext>
            </a:extLst>
          </p:cNvPr>
          <p:cNvSpPr/>
          <p:nvPr/>
        </p:nvSpPr>
        <p:spPr>
          <a:xfrm>
            <a:off x="2651592" y="2343336"/>
            <a:ext cx="621030" cy="614680"/>
          </a:xfrm>
          <a:custGeom>
            <a:avLst/>
            <a:gdLst/>
            <a:ahLst/>
            <a:cxnLst/>
            <a:rect l="l" t="t" r="r" b="b"/>
            <a:pathLst>
              <a:path w="621030" h="614680">
                <a:moveTo>
                  <a:pt x="0" y="0"/>
                </a:moveTo>
                <a:lnTo>
                  <a:pt x="620698" y="0"/>
                </a:lnTo>
                <a:lnTo>
                  <a:pt x="620698" y="614098"/>
                </a:lnTo>
                <a:lnTo>
                  <a:pt x="0" y="614098"/>
                </a:lnTo>
                <a:lnTo>
                  <a:pt x="0" y="0"/>
                </a:lnTo>
                <a:close/>
              </a:path>
            </a:pathLst>
          </a:custGeom>
          <a:ln w="19049">
            <a:solidFill>
              <a:srgbClr val="0000FF"/>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9" name="object 20">
                <a:extLst>
                  <a:ext uri="{FF2B5EF4-FFF2-40B4-BE49-F238E27FC236}">
                    <a16:creationId xmlns:a16="http://schemas.microsoft.com/office/drawing/2014/main" id="{B9DC5314-C215-44D6-B4F8-707CBC041041}"/>
                  </a:ext>
                </a:extLst>
              </p:cNvPr>
              <p:cNvSpPr txBox="1"/>
              <p:nvPr/>
            </p:nvSpPr>
            <p:spPr>
              <a:xfrm>
                <a:off x="2357399" y="2895730"/>
                <a:ext cx="1450249" cy="615553"/>
              </a:xfrm>
              <a:prstGeom prst="rect">
                <a:avLst/>
              </a:prstGeom>
            </p:spPr>
            <p:txBody>
              <a:bodyPr vert="horz" wrap="square" lIns="0" tIns="0" rIns="0" bIns="0" rtlCol="0">
                <a:spAutoFit/>
              </a:bodyPr>
              <a:lstStyle/>
              <a:p>
                <a:pPr marL="12700">
                  <a:lnSpc>
                    <a:spcPct val="100000"/>
                  </a:lnSpc>
                </a:pPr>
                <a:r>
                  <a:rPr sz="2000" spc="-5" dirty="0">
                    <a:solidFill>
                      <a:srgbClr val="0000FF"/>
                    </a:solidFill>
                    <a:latin typeface="Arial"/>
                    <a:cs typeface="Arial"/>
                  </a:rPr>
                  <a:t>new</a:t>
                </a:r>
                <a:r>
                  <a:rPr sz="2000" spc="-75" dirty="0">
                    <a:solidFill>
                      <a:srgbClr val="0000FF"/>
                    </a:solidFill>
                    <a:latin typeface="Arial"/>
                    <a:cs typeface="Arial"/>
                  </a:rPr>
                  <a:t> </a:t>
                </a:r>
                <a:r>
                  <a:rPr sz="2000" spc="-5" dirty="0">
                    <a:solidFill>
                      <a:srgbClr val="0000FF"/>
                    </a:solidFill>
                    <a:latin typeface="Arial"/>
                    <a:cs typeface="Arial"/>
                  </a:rPr>
                  <a:t>state</a:t>
                </a:r>
                <a:r>
                  <a:rPr lang="en-US" sz="2000" spc="-5" dirty="0">
                    <a:solidFill>
                      <a:srgbClr val="0000FF"/>
                    </a:solidFill>
                    <a:latin typeface="Arial"/>
                    <a:cs typeface="Arial"/>
                  </a:rPr>
                  <a:t> at timestep </a:t>
                </a:r>
                <a14:m>
                  <m:oMath xmlns:m="http://schemas.openxmlformats.org/officeDocument/2006/math">
                    <m:r>
                      <a:rPr lang="en-US" sz="2000" i="1" spc="-5" dirty="0" smtClean="0">
                        <a:solidFill>
                          <a:srgbClr val="0000FF"/>
                        </a:solidFill>
                        <a:latin typeface="Cambria Math" panose="02040503050406030204" pitchFamily="18" charset="0"/>
                        <a:cs typeface="Arial"/>
                      </a:rPr>
                      <m:t>𝑡</m:t>
                    </m:r>
                  </m:oMath>
                </a14:m>
                <a:endParaRPr sz="2000" dirty="0">
                  <a:latin typeface="Arial"/>
                  <a:cs typeface="Arial"/>
                </a:endParaRPr>
              </a:p>
            </p:txBody>
          </p:sp>
        </mc:Choice>
        <mc:Fallback xmlns="">
          <p:sp>
            <p:nvSpPr>
              <p:cNvPr id="19" name="object 20">
                <a:extLst>
                  <a:ext uri="{FF2B5EF4-FFF2-40B4-BE49-F238E27FC236}">
                    <a16:creationId xmlns:a16="http://schemas.microsoft.com/office/drawing/2014/main" id="{B9DC5314-C215-44D6-B4F8-707CBC041041}"/>
                  </a:ext>
                </a:extLst>
              </p:cNvPr>
              <p:cNvSpPr txBox="1">
                <a:spLocks noRot="1" noChangeAspect="1" noMove="1" noResize="1" noEditPoints="1" noAdjustHandles="1" noChangeArrowheads="1" noChangeShapeType="1" noTextEdit="1"/>
              </p:cNvSpPr>
              <p:nvPr/>
            </p:nvSpPr>
            <p:spPr>
              <a:xfrm>
                <a:off x="2357399" y="2895730"/>
                <a:ext cx="1450249" cy="615553"/>
              </a:xfrm>
              <a:prstGeom prst="rect">
                <a:avLst/>
              </a:prstGeom>
              <a:blipFill>
                <a:blip r:embed="rId5"/>
                <a:stretch>
                  <a:fillRect l="-10084" t="-11881" r="-9244" b="-25743"/>
                </a:stretch>
              </a:blipFill>
            </p:spPr>
            <p:txBody>
              <a:bodyPr/>
              <a:lstStyle/>
              <a:p>
                <a:r>
                  <a:rPr lang="en-SE">
                    <a:noFill/>
                  </a:rPr>
                  <a:t> </a:t>
                </a:r>
              </a:p>
            </p:txBody>
          </p:sp>
        </mc:Fallback>
      </mc:AlternateContent>
      <p:sp>
        <p:nvSpPr>
          <p:cNvPr id="20" name="object 21">
            <a:extLst>
              <a:ext uri="{FF2B5EF4-FFF2-40B4-BE49-F238E27FC236}">
                <a16:creationId xmlns:a16="http://schemas.microsoft.com/office/drawing/2014/main" id="{F74E865E-747C-4160-BEB2-D3026F2DF497}"/>
              </a:ext>
            </a:extLst>
          </p:cNvPr>
          <p:cNvSpPr/>
          <p:nvPr/>
        </p:nvSpPr>
        <p:spPr>
          <a:xfrm>
            <a:off x="4815212" y="2363986"/>
            <a:ext cx="939800" cy="614680"/>
          </a:xfrm>
          <a:custGeom>
            <a:avLst/>
            <a:gdLst/>
            <a:ahLst/>
            <a:cxnLst/>
            <a:rect l="l" t="t" r="r" b="b"/>
            <a:pathLst>
              <a:path w="939800" h="614680">
                <a:moveTo>
                  <a:pt x="0" y="0"/>
                </a:moveTo>
                <a:lnTo>
                  <a:pt x="939298" y="0"/>
                </a:lnTo>
                <a:lnTo>
                  <a:pt x="939298" y="614098"/>
                </a:lnTo>
                <a:lnTo>
                  <a:pt x="0" y="614098"/>
                </a:lnTo>
                <a:lnTo>
                  <a:pt x="0" y="0"/>
                </a:lnTo>
                <a:close/>
              </a:path>
            </a:pathLst>
          </a:custGeom>
          <a:ln w="19049">
            <a:solidFill>
              <a:srgbClr val="38751C"/>
            </a:solidFill>
          </a:ln>
        </p:spPr>
        <p:txBody>
          <a:bodyPr wrap="square" lIns="0" tIns="0" rIns="0" bIns="0" rtlCol="0"/>
          <a:lstStyle/>
          <a:p>
            <a:endParaRPr/>
          </a:p>
        </p:txBody>
      </p:sp>
      <p:sp>
        <p:nvSpPr>
          <p:cNvPr id="21" name="object 22">
            <a:extLst>
              <a:ext uri="{FF2B5EF4-FFF2-40B4-BE49-F238E27FC236}">
                <a16:creationId xmlns:a16="http://schemas.microsoft.com/office/drawing/2014/main" id="{51CF4CDE-19B8-4AA3-9575-F460A0492ED9}"/>
              </a:ext>
            </a:extLst>
          </p:cNvPr>
          <p:cNvSpPr/>
          <p:nvPr/>
        </p:nvSpPr>
        <p:spPr>
          <a:xfrm>
            <a:off x="5927635" y="2363986"/>
            <a:ext cx="549275" cy="614680"/>
          </a:xfrm>
          <a:custGeom>
            <a:avLst/>
            <a:gdLst/>
            <a:ahLst/>
            <a:cxnLst/>
            <a:rect l="l" t="t" r="r" b="b"/>
            <a:pathLst>
              <a:path w="549275" h="614680">
                <a:moveTo>
                  <a:pt x="0" y="0"/>
                </a:moveTo>
                <a:lnTo>
                  <a:pt x="548698" y="0"/>
                </a:lnTo>
                <a:lnTo>
                  <a:pt x="548698" y="614098"/>
                </a:lnTo>
                <a:lnTo>
                  <a:pt x="0" y="614098"/>
                </a:lnTo>
                <a:lnTo>
                  <a:pt x="0" y="0"/>
                </a:lnTo>
                <a:close/>
              </a:path>
            </a:pathLst>
          </a:custGeom>
          <a:ln w="19049">
            <a:solidFill>
              <a:srgbClr val="FF0000"/>
            </a:solidFill>
          </a:ln>
        </p:spPr>
        <p:txBody>
          <a:bodyPr wrap="square" lIns="0" tIns="0" rIns="0" bIns="0" rtlCol="0"/>
          <a:lstStyle/>
          <a:p>
            <a:endParaRPr/>
          </a:p>
        </p:txBody>
      </p:sp>
      <p:sp>
        <p:nvSpPr>
          <p:cNvPr id="22" name="object 23">
            <a:extLst>
              <a:ext uri="{FF2B5EF4-FFF2-40B4-BE49-F238E27FC236}">
                <a16:creationId xmlns:a16="http://schemas.microsoft.com/office/drawing/2014/main" id="{E73E8416-D3E7-4179-8C3F-42AA896AD2B9}"/>
              </a:ext>
            </a:extLst>
          </p:cNvPr>
          <p:cNvSpPr txBox="1"/>
          <p:nvPr/>
        </p:nvSpPr>
        <p:spPr>
          <a:xfrm>
            <a:off x="4619084" y="2924944"/>
            <a:ext cx="3234055" cy="328295"/>
          </a:xfrm>
          <a:prstGeom prst="rect">
            <a:avLst/>
          </a:prstGeom>
        </p:spPr>
        <p:txBody>
          <a:bodyPr vert="horz" wrap="square" lIns="0" tIns="0" rIns="0" bIns="0" rtlCol="0">
            <a:spAutoFit/>
          </a:bodyPr>
          <a:lstStyle/>
          <a:p>
            <a:pPr marL="12700">
              <a:lnSpc>
                <a:spcPct val="100000"/>
              </a:lnSpc>
              <a:tabLst>
                <a:tab pos="1307465" algn="l"/>
              </a:tabLst>
            </a:pPr>
            <a:r>
              <a:rPr sz="3200" spc="-7" baseline="2314" dirty="0">
                <a:solidFill>
                  <a:srgbClr val="38751C"/>
                </a:solidFill>
                <a:latin typeface="Arial"/>
                <a:cs typeface="Arial"/>
              </a:rPr>
              <a:t>o</a:t>
            </a:r>
            <a:r>
              <a:rPr lang="en-US" sz="3200" spc="-7" baseline="2314" dirty="0">
                <a:solidFill>
                  <a:srgbClr val="38751C"/>
                </a:solidFill>
                <a:latin typeface="Arial"/>
                <a:cs typeface="Arial"/>
              </a:rPr>
              <a:t>ld</a:t>
            </a:r>
            <a:r>
              <a:rPr lang="en-US" sz="3200" spc="7" baseline="2314" dirty="0">
                <a:solidFill>
                  <a:srgbClr val="38751C"/>
                </a:solidFill>
                <a:latin typeface="Arial"/>
                <a:cs typeface="Arial"/>
              </a:rPr>
              <a:t> </a:t>
            </a:r>
            <a:r>
              <a:rPr lang="en-US" sz="3200" spc="-7" baseline="2314" dirty="0">
                <a:solidFill>
                  <a:srgbClr val="38751C"/>
                </a:solidFill>
                <a:latin typeface="Arial"/>
                <a:cs typeface="Arial"/>
              </a:rPr>
              <a:t>state	 </a:t>
            </a:r>
            <a:r>
              <a:rPr sz="2000" spc="-5" dirty="0">
                <a:solidFill>
                  <a:srgbClr val="FF0000"/>
                </a:solidFill>
                <a:latin typeface="Arial"/>
                <a:cs typeface="Arial"/>
              </a:rPr>
              <a:t>input </a:t>
            </a:r>
            <a:r>
              <a:rPr lang="en-US" sz="2000" spc="-5" dirty="0">
                <a:solidFill>
                  <a:srgbClr val="FF0000"/>
                </a:solidFill>
                <a:latin typeface="Arial"/>
                <a:cs typeface="Arial"/>
              </a:rPr>
              <a:t>at</a:t>
            </a:r>
            <a:endParaRPr sz="2000" dirty="0">
              <a:latin typeface="Arial"/>
              <a:cs typeface="Arial"/>
            </a:endParaRPr>
          </a:p>
        </p:txBody>
      </p:sp>
      <mc:AlternateContent xmlns:mc="http://schemas.openxmlformats.org/markup-compatibility/2006" xmlns:a14="http://schemas.microsoft.com/office/drawing/2010/main">
        <mc:Choice Requires="a14">
          <p:sp>
            <p:nvSpPr>
              <p:cNvPr id="23" name="object 24">
                <a:extLst>
                  <a:ext uri="{FF2B5EF4-FFF2-40B4-BE49-F238E27FC236}">
                    <a16:creationId xmlns:a16="http://schemas.microsoft.com/office/drawing/2014/main" id="{7D5A19AA-9AAC-4C95-B878-6DCFF5373CC5}"/>
                  </a:ext>
                </a:extLst>
              </p:cNvPr>
              <p:cNvSpPr txBox="1"/>
              <p:nvPr/>
            </p:nvSpPr>
            <p:spPr>
              <a:xfrm>
                <a:off x="4619084" y="3112904"/>
                <a:ext cx="3386357" cy="492443"/>
              </a:xfrm>
              <a:prstGeom prst="rect">
                <a:avLst/>
              </a:prstGeom>
            </p:spPr>
            <p:txBody>
              <a:bodyPr vert="horz" wrap="square" lIns="0" tIns="0" rIns="0" bIns="0" rtlCol="0">
                <a:spAutoFit/>
              </a:bodyPr>
              <a:lstStyle/>
              <a:p>
                <a:pPr marL="12700">
                  <a:lnSpc>
                    <a:spcPct val="100000"/>
                  </a:lnSpc>
                </a:pPr>
                <a:r>
                  <a:rPr lang="en-US" sz="3200" spc="-7" baseline="2314" dirty="0">
                    <a:solidFill>
                      <a:srgbClr val="38751C"/>
                    </a:solidFill>
                    <a:latin typeface="Arial"/>
                    <a:cs typeface="Arial"/>
                  </a:rPr>
                  <a:t>at </a:t>
                </a:r>
                <a14:m>
                  <m:oMath xmlns:m="http://schemas.openxmlformats.org/officeDocument/2006/math">
                    <m:r>
                      <a:rPr lang="en-US" sz="3200" spc="-7" baseline="2314">
                        <a:solidFill>
                          <a:srgbClr val="38751C"/>
                        </a:solidFill>
                        <a:latin typeface="Cambria Math" panose="02040503050406030204" pitchFamily="18" charset="0"/>
                        <a:cs typeface="Arial"/>
                      </a:rPr>
                      <m:t>𝑡</m:t>
                    </m:r>
                    <m:r>
                      <a:rPr lang="en-US" sz="3200" spc="-7" baseline="2314">
                        <a:solidFill>
                          <a:srgbClr val="38751C"/>
                        </a:solidFill>
                        <a:latin typeface="Cambria Math" panose="02040503050406030204" pitchFamily="18" charset="0"/>
                        <a:cs typeface="Arial"/>
                      </a:rPr>
                      <m:t>−1</m:t>
                    </m:r>
                  </m:oMath>
                </a14:m>
                <a:r>
                  <a:rPr lang="en-US" sz="3200" spc="-7" baseline="2314" dirty="0">
                    <a:solidFill>
                      <a:srgbClr val="38751C"/>
                    </a:solidFill>
                    <a:latin typeface="Arial"/>
                    <a:cs typeface="Arial"/>
                  </a:rPr>
                  <a:t>  </a:t>
                </a:r>
                <a:r>
                  <a:rPr lang="en-US" sz="3200" spc="-7" dirty="0">
                    <a:solidFill>
                      <a:srgbClr val="38751C"/>
                    </a:solidFill>
                    <a:latin typeface="Arial"/>
                    <a:cs typeface="Arial"/>
                  </a:rPr>
                  <a:t> </a:t>
                </a:r>
                <a:r>
                  <a:rPr lang="en-US" sz="2000" spc="-5" dirty="0">
                    <a:solidFill>
                      <a:srgbClr val="FF0000"/>
                    </a:solidFill>
                    <a:latin typeface="Arial"/>
                    <a:cs typeface="Arial"/>
                  </a:rPr>
                  <a:t>timestep</a:t>
                </a:r>
                <a:r>
                  <a:rPr lang="en-US" sz="2000" spc="-55" dirty="0">
                    <a:solidFill>
                      <a:srgbClr val="FF0000"/>
                    </a:solidFill>
                    <a:latin typeface="Arial"/>
                    <a:cs typeface="Arial"/>
                  </a:rPr>
                  <a:t> </a:t>
                </a:r>
                <a14:m>
                  <m:oMath xmlns:m="http://schemas.openxmlformats.org/officeDocument/2006/math">
                    <m:r>
                      <a:rPr lang="en-US" sz="2000" i="1" spc="-5" dirty="0" smtClean="0">
                        <a:solidFill>
                          <a:srgbClr val="FF0000"/>
                        </a:solidFill>
                        <a:latin typeface="Cambria Math" panose="02040503050406030204" pitchFamily="18" charset="0"/>
                        <a:cs typeface="Arial"/>
                      </a:rPr>
                      <m:t>𝑡</m:t>
                    </m:r>
                  </m:oMath>
                </a14:m>
                <a:endParaRPr sz="2000" dirty="0">
                  <a:latin typeface="Arial"/>
                  <a:cs typeface="Arial"/>
                </a:endParaRPr>
              </a:p>
            </p:txBody>
          </p:sp>
        </mc:Choice>
        <mc:Fallback xmlns="">
          <p:sp>
            <p:nvSpPr>
              <p:cNvPr id="23" name="object 24">
                <a:extLst>
                  <a:ext uri="{FF2B5EF4-FFF2-40B4-BE49-F238E27FC236}">
                    <a16:creationId xmlns:a16="http://schemas.microsoft.com/office/drawing/2014/main" id="{7D5A19AA-9AAC-4C95-B878-6DCFF5373CC5}"/>
                  </a:ext>
                </a:extLst>
              </p:cNvPr>
              <p:cNvSpPr txBox="1">
                <a:spLocks noRot="1" noChangeAspect="1" noMove="1" noResize="1" noEditPoints="1" noAdjustHandles="1" noChangeArrowheads="1" noChangeShapeType="1" noTextEdit="1"/>
              </p:cNvSpPr>
              <p:nvPr/>
            </p:nvSpPr>
            <p:spPr>
              <a:xfrm>
                <a:off x="4619084" y="3112904"/>
                <a:ext cx="3386357" cy="492443"/>
              </a:xfrm>
              <a:prstGeom prst="rect">
                <a:avLst/>
              </a:prstGeom>
              <a:blipFill>
                <a:blip r:embed="rId6"/>
                <a:stretch>
                  <a:fillRect l="-4505" b="-26250"/>
                </a:stretch>
              </a:blipFill>
            </p:spPr>
            <p:txBody>
              <a:bodyPr/>
              <a:lstStyle/>
              <a:p>
                <a:r>
                  <a:rPr lang="en-SE">
                    <a:noFill/>
                  </a:rPr>
                  <a:t> </a:t>
                </a:r>
              </a:p>
            </p:txBody>
          </p:sp>
        </mc:Fallback>
      </mc:AlternateContent>
      <p:sp>
        <p:nvSpPr>
          <p:cNvPr id="24" name="object 25">
            <a:extLst>
              <a:ext uri="{FF2B5EF4-FFF2-40B4-BE49-F238E27FC236}">
                <a16:creationId xmlns:a16="http://schemas.microsoft.com/office/drawing/2014/main" id="{D744852A-9ABA-47E7-889B-712978645EF1}"/>
              </a:ext>
            </a:extLst>
          </p:cNvPr>
          <p:cNvSpPr/>
          <p:nvPr/>
        </p:nvSpPr>
        <p:spPr>
          <a:xfrm>
            <a:off x="3875914" y="2343336"/>
            <a:ext cx="720090" cy="614680"/>
          </a:xfrm>
          <a:custGeom>
            <a:avLst/>
            <a:gdLst/>
            <a:ahLst/>
            <a:cxnLst/>
            <a:rect l="l" t="t" r="r" b="b"/>
            <a:pathLst>
              <a:path w="720089" h="614680">
                <a:moveTo>
                  <a:pt x="0" y="0"/>
                </a:moveTo>
                <a:lnTo>
                  <a:pt x="719698" y="0"/>
                </a:lnTo>
                <a:lnTo>
                  <a:pt x="719698" y="614098"/>
                </a:lnTo>
                <a:lnTo>
                  <a:pt x="0" y="614098"/>
                </a:lnTo>
                <a:lnTo>
                  <a:pt x="0" y="0"/>
                </a:lnTo>
                <a:close/>
              </a:path>
            </a:pathLst>
          </a:custGeom>
          <a:ln w="19049">
            <a:solidFill>
              <a:srgbClr val="9900FF"/>
            </a:solidFill>
          </a:ln>
        </p:spPr>
        <p:txBody>
          <a:bodyPr wrap="square" lIns="0" tIns="0" rIns="0" bIns="0" rtlCol="0"/>
          <a:lstStyle/>
          <a:p>
            <a:endParaRPr/>
          </a:p>
        </p:txBody>
      </p:sp>
      <p:sp>
        <p:nvSpPr>
          <p:cNvPr id="25" name="object 26">
            <a:extLst>
              <a:ext uri="{FF2B5EF4-FFF2-40B4-BE49-F238E27FC236}">
                <a16:creationId xmlns:a16="http://schemas.microsoft.com/office/drawing/2014/main" id="{C28DDCAE-0907-4F82-A526-B9167FB8246F}"/>
              </a:ext>
            </a:extLst>
          </p:cNvPr>
          <p:cNvSpPr txBox="1"/>
          <p:nvPr/>
        </p:nvSpPr>
        <p:spPr>
          <a:xfrm>
            <a:off x="2995741" y="3409281"/>
            <a:ext cx="2145385" cy="709233"/>
          </a:xfrm>
          <a:prstGeom prst="rect">
            <a:avLst/>
          </a:prstGeom>
        </p:spPr>
        <p:txBody>
          <a:bodyPr vert="horz" wrap="square" lIns="0" tIns="0" rIns="0" bIns="0" rtlCol="0">
            <a:spAutoFit/>
          </a:bodyPr>
          <a:lstStyle/>
          <a:p>
            <a:pPr marL="12700">
              <a:lnSpc>
                <a:spcPts val="2865"/>
              </a:lnSpc>
            </a:pPr>
            <a:r>
              <a:rPr lang="en-US" sz="2000" spc="-5" dirty="0">
                <a:solidFill>
                  <a:srgbClr val="9900FF"/>
                </a:solidFill>
                <a:latin typeface="Arial"/>
                <a:cs typeface="Arial"/>
              </a:rPr>
              <a:t>Activation</a:t>
            </a:r>
            <a:r>
              <a:rPr sz="2000" spc="-55" dirty="0">
                <a:solidFill>
                  <a:srgbClr val="9900FF"/>
                </a:solidFill>
                <a:latin typeface="Arial"/>
                <a:cs typeface="Arial"/>
              </a:rPr>
              <a:t> </a:t>
            </a:r>
            <a:r>
              <a:rPr sz="2000" spc="-5" dirty="0">
                <a:solidFill>
                  <a:srgbClr val="9900FF"/>
                </a:solidFill>
                <a:latin typeface="Arial"/>
                <a:cs typeface="Arial"/>
              </a:rPr>
              <a:t>function</a:t>
            </a:r>
            <a:endParaRPr lang="en-SE" sz="2000" spc="-5" dirty="0">
              <a:solidFill>
                <a:srgbClr val="9900FF"/>
              </a:solidFill>
              <a:latin typeface="Arial"/>
              <a:cs typeface="Arial"/>
            </a:endParaRPr>
          </a:p>
          <a:p>
            <a:pPr marL="12700">
              <a:lnSpc>
                <a:spcPts val="2865"/>
              </a:lnSpc>
            </a:pPr>
            <a:r>
              <a:rPr lang="en-US" sz="2000" spc="-5" dirty="0">
                <a:solidFill>
                  <a:srgbClr val="9900FF"/>
                </a:solidFill>
                <a:latin typeface="Arial"/>
                <a:cs typeface="Arial"/>
              </a:rPr>
              <a:t>w. params</a:t>
            </a:r>
            <a:r>
              <a:rPr lang="en-US" sz="2000" spc="-40" dirty="0">
                <a:solidFill>
                  <a:srgbClr val="9900FF"/>
                </a:solidFill>
                <a:latin typeface="Arial"/>
                <a:cs typeface="Arial"/>
              </a:rPr>
              <a:t> </a:t>
            </a:r>
            <a:r>
              <a:rPr lang="en-US" sz="2000" spc="-5" dirty="0">
                <a:solidFill>
                  <a:srgbClr val="9900FF"/>
                </a:solidFill>
                <a:latin typeface="Arial"/>
                <a:cs typeface="Arial"/>
              </a:rPr>
              <a:t>W</a:t>
            </a:r>
            <a:endParaRPr lang="en-US" sz="2000" dirty="0">
              <a:latin typeface="Arial"/>
              <a:cs typeface="Arial"/>
            </a:endParaRPr>
          </a:p>
        </p:txBody>
      </p:sp>
      <p:sp>
        <p:nvSpPr>
          <p:cNvPr id="26" name="object 27">
            <a:extLst>
              <a:ext uri="{FF2B5EF4-FFF2-40B4-BE49-F238E27FC236}">
                <a16:creationId xmlns:a16="http://schemas.microsoft.com/office/drawing/2014/main" id="{F2C617DE-187B-4B94-9070-D8C07C795FB0}"/>
              </a:ext>
            </a:extLst>
          </p:cNvPr>
          <p:cNvSpPr/>
          <p:nvPr/>
        </p:nvSpPr>
        <p:spPr>
          <a:xfrm>
            <a:off x="3995936" y="3033635"/>
            <a:ext cx="164078" cy="492443"/>
          </a:xfrm>
          <a:custGeom>
            <a:avLst/>
            <a:gdLst/>
            <a:ahLst/>
            <a:cxnLst/>
            <a:rect l="l" t="t" r="r" b="b"/>
            <a:pathLst>
              <a:path w="171450" h="680720">
                <a:moveTo>
                  <a:pt x="0" y="680398"/>
                </a:moveTo>
                <a:lnTo>
                  <a:pt x="170999" y="0"/>
                </a:lnTo>
              </a:path>
            </a:pathLst>
          </a:custGeom>
          <a:ln w="9524">
            <a:solidFill>
              <a:srgbClr val="9900FF"/>
            </a:solidFill>
          </a:ln>
        </p:spPr>
        <p:txBody>
          <a:bodyPr wrap="square" lIns="0" tIns="0" rIns="0" bIns="0" rtlCol="0"/>
          <a:lstStyle/>
          <a:p>
            <a:endParaRPr/>
          </a:p>
        </p:txBody>
      </p:sp>
      <p:sp>
        <p:nvSpPr>
          <p:cNvPr id="31" name="object 8">
            <a:extLst>
              <a:ext uri="{FF2B5EF4-FFF2-40B4-BE49-F238E27FC236}">
                <a16:creationId xmlns:a16="http://schemas.microsoft.com/office/drawing/2014/main" id="{12B24AF2-BB01-4909-893D-283E2199D877}"/>
              </a:ext>
            </a:extLst>
          </p:cNvPr>
          <p:cNvSpPr/>
          <p:nvPr/>
        </p:nvSpPr>
        <p:spPr>
          <a:xfrm>
            <a:off x="827584" y="5104894"/>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32" name="object 9">
            <a:extLst>
              <a:ext uri="{FF2B5EF4-FFF2-40B4-BE49-F238E27FC236}">
                <a16:creationId xmlns:a16="http://schemas.microsoft.com/office/drawing/2014/main" id="{A9F5BBCA-19FF-442C-B252-E569201A2814}"/>
              </a:ext>
            </a:extLst>
          </p:cNvPr>
          <p:cNvSpPr txBox="1"/>
          <p:nvPr/>
        </p:nvSpPr>
        <p:spPr>
          <a:xfrm>
            <a:off x="1274425" y="5286224"/>
            <a:ext cx="330216" cy="285115"/>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endParaRPr sz="1800" dirty="0">
              <a:latin typeface="Arial"/>
              <a:cs typeface="Arial"/>
            </a:endParaRPr>
          </a:p>
        </p:txBody>
      </p:sp>
      <p:sp>
        <p:nvSpPr>
          <p:cNvPr id="37" name="object 15">
            <a:extLst>
              <a:ext uri="{FF2B5EF4-FFF2-40B4-BE49-F238E27FC236}">
                <a16:creationId xmlns:a16="http://schemas.microsoft.com/office/drawing/2014/main" id="{5CA73B37-5422-4FA8-A5A5-A5C5155E3DD2}"/>
              </a:ext>
            </a:extLst>
          </p:cNvPr>
          <p:cNvSpPr/>
          <p:nvPr/>
        </p:nvSpPr>
        <p:spPr>
          <a:xfrm>
            <a:off x="1863207" y="5271194"/>
            <a:ext cx="522605" cy="274320"/>
          </a:xfrm>
          <a:custGeom>
            <a:avLst/>
            <a:gdLst/>
            <a:ahLst/>
            <a:cxnLst/>
            <a:rect l="l" t="t" r="r" b="b"/>
            <a:pathLst>
              <a:path w="522604" h="274319">
                <a:moveTo>
                  <a:pt x="0" y="0"/>
                </a:moveTo>
                <a:lnTo>
                  <a:pt x="28644" y="8200"/>
                </a:lnTo>
                <a:lnTo>
                  <a:pt x="69199" y="18641"/>
                </a:lnTo>
                <a:lnTo>
                  <a:pt x="118904" y="30961"/>
                </a:lnTo>
                <a:lnTo>
                  <a:pt x="174997" y="44801"/>
                </a:lnTo>
                <a:lnTo>
                  <a:pt x="234718" y="59801"/>
                </a:lnTo>
                <a:lnTo>
                  <a:pt x="295305" y="75601"/>
                </a:lnTo>
                <a:lnTo>
                  <a:pt x="353997" y="91843"/>
                </a:lnTo>
                <a:lnTo>
                  <a:pt x="408034" y="108165"/>
                </a:lnTo>
                <a:lnTo>
                  <a:pt x="454653" y="124208"/>
                </a:lnTo>
                <a:lnTo>
                  <a:pt x="491095" y="139613"/>
                </a:lnTo>
                <a:lnTo>
                  <a:pt x="522398" y="167069"/>
                </a:lnTo>
                <a:lnTo>
                  <a:pt x="508640" y="181960"/>
                </a:lnTo>
                <a:lnTo>
                  <a:pt x="472905" y="197058"/>
                </a:lnTo>
                <a:lnTo>
                  <a:pt x="420033" y="212103"/>
                </a:lnTo>
                <a:lnTo>
                  <a:pt x="354867" y="226835"/>
                </a:lnTo>
                <a:lnTo>
                  <a:pt x="282249" y="240994"/>
                </a:lnTo>
                <a:lnTo>
                  <a:pt x="235229" y="249426"/>
                </a:lnTo>
                <a:lnTo>
                  <a:pt x="188371" y="257469"/>
                </a:lnTo>
                <a:lnTo>
                  <a:pt x="142858" y="265062"/>
                </a:lnTo>
                <a:lnTo>
                  <a:pt x="99874" y="272144"/>
                </a:lnTo>
                <a:lnTo>
                  <a:pt x="89299" y="273894"/>
                </a:lnTo>
              </a:path>
            </a:pathLst>
          </a:custGeom>
          <a:ln w="19049">
            <a:solidFill>
              <a:srgbClr val="000000"/>
            </a:solidFill>
          </a:ln>
        </p:spPr>
        <p:txBody>
          <a:bodyPr wrap="square" lIns="0" tIns="0" rIns="0" bIns="0" rtlCol="0"/>
          <a:lstStyle/>
          <a:p>
            <a:endParaRPr/>
          </a:p>
        </p:txBody>
      </p:sp>
      <p:sp>
        <p:nvSpPr>
          <p:cNvPr id="38" name="object 16">
            <a:extLst>
              <a:ext uri="{FF2B5EF4-FFF2-40B4-BE49-F238E27FC236}">
                <a16:creationId xmlns:a16="http://schemas.microsoft.com/office/drawing/2014/main" id="{98732813-7F5E-4E0E-B878-5B41D101E484}"/>
              </a:ext>
            </a:extLst>
          </p:cNvPr>
          <p:cNvSpPr/>
          <p:nvPr/>
        </p:nvSpPr>
        <p:spPr>
          <a:xfrm>
            <a:off x="1867408" y="5514113"/>
            <a:ext cx="90805" cy="62230"/>
          </a:xfrm>
          <a:custGeom>
            <a:avLst/>
            <a:gdLst/>
            <a:ahLst/>
            <a:cxnLst/>
            <a:rect l="l" t="t" r="r" b="b"/>
            <a:pathLst>
              <a:path w="90804" h="62230">
                <a:moveTo>
                  <a:pt x="79574" y="0"/>
                </a:moveTo>
                <a:lnTo>
                  <a:pt x="0" y="46199"/>
                </a:lnTo>
                <a:lnTo>
                  <a:pt x="90649" y="61949"/>
                </a:lnTo>
                <a:lnTo>
                  <a:pt x="79574" y="0"/>
                </a:lnTo>
                <a:close/>
              </a:path>
            </a:pathLst>
          </a:custGeom>
          <a:ln w="19049">
            <a:solidFill>
              <a:srgbClr val="000000"/>
            </a:solidFill>
          </a:ln>
        </p:spPr>
        <p:txBody>
          <a:bodyPr wrap="square" lIns="0" tIns="0" rIns="0" bIns="0" rtlCol="0"/>
          <a:lstStyle/>
          <a:p>
            <a:endParaRPr/>
          </a:p>
        </p:txBody>
      </p:sp>
      <p:sp>
        <p:nvSpPr>
          <p:cNvPr id="57" name="Oval 56">
            <a:extLst>
              <a:ext uri="{FF2B5EF4-FFF2-40B4-BE49-F238E27FC236}">
                <a16:creationId xmlns:a16="http://schemas.microsoft.com/office/drawing/2014/main" id="{A130FE2B-6FF0-4D85-B67B-26AF81E89490}"/>
              </a:ext>
            </a:extLst>
          </p:cNvPr>
          <p:cNvSpPr/>
          <p:nvPr/>
        </p:nvSpPr>
        <p:spPr bwMode="auto">
          <a:xfrm>
            <a:off x="1023771" y="6128112"/>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8" name="object 9">
            <a:extLst>
              <a:ext uri="{FF2B5EF4-FFF2-40B4-BE49-F238E27FC236}">
                <a16:creationId xmlns:a16="http://schemas.microsoft.com/office/drawing/2014/main" id="{572C9D87-264F-4246-83A6-8E3B67E09BAE}"/>
              </a:ext>
            </a:extLst>
          </p:cNvPr>
          <p:cNvSpPr txBox="1"/>
          <p:nvPr/>
        </p:nvSpPr>
        <p:spPr>
          <a:xfrm>
            <a:off x="1272942" y="6296140"/>
            <a:ext cx="226857" cy="285115"/>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endParaRPr sz="1800" dirty="0">
              <a:latin typeface="Arial"/>
              <a:cs typeface="Arial"/>
            </a:endParaRPr>
          </a:p>
        </p:txBody>
      </p:sp>
      <p:sp>
        <p:nvSpPr>
          <p:cNvPr id="66" name="Oval 65">
            <a:extLst>
              <a:ext uri="{FF2B5EF4-FFF2-40B4-BE49-F238E27FC236}">
                <a16:creationId xmlns:a16="http://schemas.microsoft.com/office/drawing/2014/main" id="{6DF009D5-D130-48E1-A1FD-85E7191B7825}"/>
              </a:ext>
            </a:extLst>
          </p:cNvPr>
          <p:cNvSpPr/>
          <p:nvPr/>
        </p:nvSpPr>
        <p:spPr bwMode="auto">
          <a:xfrm>
            <a:off x="1023771" y="4095107"/>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7" name="object 9">
            <a:extLst>
              <a:ext uri="{FF2B5EF4-FFF2-40B4-BE49-F238E27FC236}">
                <a16:creationId xmlns:a16="http://schemas.microsoft.com/office/drawing/2014/main" id="{78B1CBDF-7788-4ED2-9F88-084E949CC861}"/>
              </a:ext>
            </a:extLst>
          </p:cNvPr>
          <p:cNvSpPr txBox="1"/>
          <p:nvPr/>
        </p:nvSpPr>
        <p:spPr>
          <a:xfrm>
            <a:off x="1241466" y="4263135"/>
            <a:ext cx="226857" cy="285115"/>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endParaRPr dirty="0">
              <a:latin typeface="Arial"/>
              <a:cs typeface="Arial"/>
            </a:endParaRPr>
          </a:p>
        </p:txBody>
      </p:sp>
      <p:sp>
        <p:nvSpPr>
          <p:cNvPr id="76" name="Arrow: Right 75">
            <a:extLst>
              <a:ext uri="{FF2B5EF4-FFF2-40B4-BE49-F238E27FC236}">
                <a16:creationId xmlns:a16="http://schemas.microsoft.com/office/drawing/2014/main" id="{C9C46F2F-B656-410A-B06B-35814A74F362}"/>
              </a:ext>
            </a:extLst>
          </p:cNvPr>
          <p:cNvSpPr/>
          <p:nvPr/>
        </p:nvSpPr>
        <p:spPr bwMode="auto">
          <a:xfrm>
            <a:off x="2587616" y="5202473"/>
            <a:ext cx="773497" cy="484632"/>
          </a:xfrm>
          <a:prstGeom prst="rightArrow">
            <a:avLst/>
          </a:prstGeom>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7" name="object 9">
            <a:extLst>
              <a:ext uri="{FF2B5EF4-FFF2-40B4-BE49-F238E27FC236}">
                <a16:creationId xmlns:a16="http://schemas.microsoft.com/office/drawing/2014/main" id="{E6B10BE9-1AE6-4E33-A796-C3A277AE2E58}"/>
              </a:ext>
            </a:extLst>
          </p:cNvPr>
          <p:cNvSpPr txBox="1"/>
          <p:nvPr/>
        </p:nvSpPr>
        <p:spPr>
          <a:xfrm>
            <a:off x="2565088" y="4966394"/>
            <a:ext cx="680887"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Unroll</a:t>
            </a:r>
            <a:endParaRPr sz="1800" baseline="-25000" dirty="0">
              <a:latin typeface="Arial"/>
              <a:cs typeface="Arial"/>
            </a:endParaRPr>
          </a:p>
        </p:txBody>
      </p:sp>
      <p:cxnSp>
        <p:nvCxnSpPr>
          <p:cNvPr id="78" name="Straight Arrow Connector 77">
            <a:extLst>
              <a:ext uri="{FF2B5EF4-FFF2-40B4-BE49-F238E27FC236}">
                <a16:creationId xmlns:a16="http://schemas.microsoft.com/office/drawing/2014/main" id="{037BC422-231E-42C8-8C00-EA29CEAC6D8B}"/>
              </a:ext>
            </a:extLst>
          </p:cNvPr>
          <p:cNvCxnSpPr>
            <a:cxnSpLocks/>
          </p:cNvCxnSpPr>
          <p:nvPr/>
        </p:nvCxnSpPr>
        <p:spPr bwMode="auto">
          <a:xfrm flipV="1">
            <a:off x="1314067" y="5747806"/>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81" name="Straight Arrow Connector 80">
            <a:extLst>
              <a:ext uri="{FF2B5EF4-FFF2-40B4-BE49-F238E27FC236}">
                <a16:creationId xmlns:a16="http://schemas.microsoft.com/office/drawing/2014/main" id="{C2EF2443-74EF-4AAC-B1B5-3D97E763ECF2}"/>
              </a:ext>
            </a:extLst>
          </p:cNvPr>
          <p:cNvCxnSpPr>
            <a:cxnSpLocks/>
          </p:cNvCxnSpPr>
          <p:nvPr/>
        </p:nvCxnSpPr>
        <p:spPr bwMode="auto">
          <a:xfrm flipV="1">
            <a:off x="1314067" y="4724587"/>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92" name="object 8">
            <a:extLst>
              <a:ext uri="{FF2B5EF4-FFF2-40B4-BE49-F238E27FC236}">
                <a16:creationId xmlns:a16="http://schemas.microsoft.com/office/drawing/2014/main" id="{DF3813E0-0941-4128-82EA-9E2CA49400B5}"/>
              </a:ext>
            </a:extLst>
          </p:cNvPr>
          <p:cNvSpPr/>
          <p:nvPr/>
        </p:nvSpPr>
        <p:spPr>
          <a:xfrm>
            <a:off x="3783515" y="5104894"/>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95" name="Oval 94">
            <a:extLst>
              <a:ext uri="{FF2B5EF4-FFF2-40B4-BE49-F238E27FC236}">
                <a16:creationId xmlns:a16="http://schemas.microsoft.com/office/drawing/2014/main" id="{D18357F2-068A-4FDF-897A-D25E16F3312F}"/>
              </a:ext>
            </a:extLst>
          </p:cNvPr>
          <p:cNvSpPr/>
          <p:nvPr/>
        </p:nvSpPr>
        <p:spPr bwMode="auto">
          <a:xfrm>
            <a:off x="3979702" y="6128112"/>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97" name="Oval 96">
            <a:extLst>
              <a:ext uri="{FF2B5EF4-FFF2-40B4-BE49-F238E27FC236}">
                <a16:creationId xmlns:a16="http://schemas.microsoft.com/office/drawing/2014/main" id="{92254BBC-83ED-4168-8766-179DC3693569}"/>
              </a:ext>
            </a:extLst>
          </p:cNvPr>
          <p:cNvSpPr/>
          <p:nvPr/>
        </p:nvSpPr>
        <p:spPr bwMode="auto">
          <a:xfrm>
            <a:off x="3979702" y="4095107"/>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99" name="Straight Arrow Connector 98">
            <a:extLst>
              <a:ext uri="{FF2B5EF4-FFF2-40B4-BE49-F238E27FC236}">
                <a16:creationId xmlns:a16="http://schemas.microsoft.com/office/drawing/2014/main" id="{618FEFF8-ECC0-4FA2-943E-AAB32B26FADB}"/>
              </a:ext>
            </a:extLst>
          </p:cNvPr>
          <p:cNvCxnSpPr>
            <a:cxnSpLocks/>
          </p:cNvCxnSpPr>
          <p:nvPr/>
        </p:nvCxnSpPr>
        <p:spPr bwMode="auto">
          <a:xfrm flipV="1">
            <a:off x="4269998" y="5747806"/>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00" name="Straight Arrow Connector 99">
            <a:extLst>
              <a:ext uri="{FF2B5EF4-FFF2-40B4-BE49-F238E27FC236}">
                <a16:creationId xmlns:a16="http://schemas.microsoft.com/office/drawing/2014/main" id="{B89AF2D9-0202-4241-9F41-C0C9D873984B}"/>
              </a:ext>
            </a:extLst>
          </p:cNvPr>
          <p:cNvCxnSpPr>
            <a:cxnSpLocks/>
          </p:cNvCxnSpPr>
          <p:nvPr/>
        </p:nvCxnSpPr>
        <p:spPr bwMode="auto">
          <a:xfrm flipV="1">
            <a:off x="4269998" y="4724587"/>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119" name="object 8">
            <a:extLst>
              <a:ext uri="{FF2B5EF4-FFF2-40B4-BE49-F238E27FC236}">
                <a16:creationId xmlns:a16="http://schemas.microsoft.com/office/drawing/2014/main" id="{5E432015-716B-4515-9CA1-24C879B601EA}"/>
              </a:ext>
            </a:extLst>
          </p:cNvPr>
          <p:cNvSpPr/>
          <p:nvPr/>
        </p:nvSpPr>
        <p:spPr>
          <a:xfrm>
            <a:off x="5330325" y="5090581"/>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121" name="Oval 120">
            <a:extLst>
              <a:ext uri="{FF2B5EF4-FFF2-40B4-BE49-F238E27FC236}">
                <a16:creationId xmlns:a16="http://schemas.microsoft.com/office/drawing/2014/main" id="{3DA228AC-BC29-47CD-A489-201EB741E488}"/>
              </a:ext>
            </a:extLst>
          </p:cNvPr>
          <p:cNvSpPr/>
          <p:nvPr/>
        </p:nvSpPr>
        <p:spPr bwMode="auto">
          <a:xfrm>
            <a:off x="5526512" y="6113799"/>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23" name="Oval 122">
            <a:extLst>
              <a:ext uri="{FF2B5EF4-FFF2-40B4-BE49-F238E27FC236}">
                <a16:creationId xmlns:a16="http://schemas.microsoft.com/office/drawing/2014/main" id="{4322B6E8-7308-4E06-A156-B6ED6D262A45}"/>
              </a:ext>
            </a:extLst>
          </p:cNvPr>
          <p:cNvSpPr/>
          <p:nvPr/>
        </p:nvSpPr>
        <p:spPr bwMode="auto">
          <a:xfrm>
            <a:off x="5526512" y="4080794"/>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125" name="Straight Arrow Connector 124">
            <a:extLst>
              <a:ext uri="{FF2B5EF4-FFF2-40B4-BE49-F238E27FC236}">
                <a16:creationId xmlns:a16="http://schemas.microsoft.com/office/drawing/2014/main" id="{0CBD753A-3023-468B-92BE-6A29E4C27B52}"/>
              </a:ext>
            </a:extLst>
          </p:cNvPr>
          <p:cNvCxnSpPr>
            <a:cxnSpLocks/>
          </p:cNvCxnSpPr>
          <p:nvPr/>
        </p:nvCxnSpPr>
        <p:spPr bwMode="auto">
          <a:xfrm flipV="1">
            <a:off x="5816808" y="5733493"/>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26" name="Straight Arrow Connector 125">
            <a:extLst>
              <a:ext uri="{FF2B5EF4-FFF2-40B4-BE49-F238E27FC236}">
                <a16:creationId xmlns:a16="http://schemas.microsoft.com/office/drawing/2014/main" id="{9B33E9DB-FC46-49A7-B8DF-E7EE3BED32DE}"/>
              </a:ext>
            </a:extLst>
          </p:cNvPr>
          <p:cNvCxnSpPr>
            <a:cxnSpLocks/>
          </p:cNvCxnSpPr>
          <p:nvPr/>
        </p:nvCxnSpPr>
        <p:spPr bwMode="auto">
          <a:xfrm flipV="1">
            <a:off x="5816808" y="4710274"/>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127" name="object 8">
            <a:extLst>
              <a:ext uri="{FF2B5EF4-FFF2-40B4-BE49-F238E27FC236}">
                <a16:creationId xmlns:a16="http://schemas.microsoft.com/office/drawing/2014/main" id="{0776AA74-DA66-4652-B8CE-F2542A37B8A7}"/>
              </a:ext>
            </a:extLst>
          </p:cNvPr>
          <p:cNvSpPr/>
          <p:nvPr/>
        </p:nvSpPr>
        <p:spPr>
          <a:xfrm>
            <a:off x="6850588" y="5090581"/>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129" name="Oval 128">
            <a:extLst>
              <a:ext uri="{FF2B5EF4-FFF2-40B4-BE49-F238E27FC236}">
                <a16:creationId xmlns:a16="http://schemas.microsoft.com/office/drawing/2014/main" id="{07BD39B5-B604-42BE-A8E5-1BAC4DC9B773}"/>
              </a:ext>
            </a:extLst>
          </p:cNvPr>
          <p:cNvSpPr/>
          <p:nvPr/>
        </p:nvSpPr>
        <p:spPr bwMode="auto">
          <a:xfrm>
            <a:off x="7046775" y="6113799"/>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31" name="Oval 130">
            <a:extLst>
              <a:ext uri="{FF2B5EF4-FFF2-40B4-BE49-F238E27FC236}">
                <a16:creationId xmlns:a16="http://schemas.microsoft.com/office/drawing/2014/main" id="{09559C8E-62CB-4ED6-8B20-C11AEDB9DCC1}"/>
              </a:ext>
            </a:extLst>
          </p:cNvPr>
          <p:cNvSpPr/>
          <p:nvPr/>
        </p:nvSpPr>
        <p:spPr bwMode="auto">
          <a:xfrm>
            <a:off x="7046775" y="4080794"/>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133" name="Straight Arrow Connector 132">
            <a:extLst>
              <a:ext uri="{FF2B5EF4-FFF2-40B4-BE49-F238E27FC236}">
                <a16:creationId xmlns:a16="http://schemas.microsoft.com/office/drawing/2014/main" id="{67B45A90-1EB8-40FC-BFA3-6E2F8CA1C3A1}"/>
              </a:ext>
            </a:extLst>
          </p:cNvPr>
          <p:cNvCxnSpPr>
            <a:cxnSpLocks/>
          </p:cNvCxnSpPr>
          <p:nvPr/>
        </p:nvCxnSpPr>
        <p:spPr bwMode="auto">
          <a:xfrm flipV="1">
            <a:off x="7337071" y="5733493"/>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34" name="Straight Arrow Connector 133">
            <a:extLst>
              <a:ext uri="{FF2B5EF4-FFF2-40B4-BE49-F238E27FC236}">
                <a16:creationId xmlns:a16="http://schemas.microsoft.com/office/drawing/2014/main" id="{E26DF6DA-1558-4F5C-B931-11348F6BB0B6}"/>
              </a:ext>
            </a:extLst>
          </p:cNvPr>
          <p:cNvCxnSpPr>
            <a:cxnSpLocks/>
          </p:cNvCxnSpPr>
          <p:nvPr/>
        </p:nvCxnSpPr>
        <p:spPr bwMode="auto">
          <a:xfrm flipV="1">
            <a:off x="7337071" y="4710274"/>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35" name="Straight Arrow Connector 134">
            <a:extLst>
              <a:ext uri="{FF2B5EF4-FFF2-40B4-BE49-F238E27FC236}">
                <a16:creationId xmlns:a16="http://schemas.microsoft.com/office/drawing/2014/main" id="{2B45FD02-E7E1-4E11-93E8-A92767F29E0A}"/>
              </a:ext>
            </a:extLst>
          </p:cNvPr>
          <p:cNvCxnSpPr>
            <a:cxnSpLocks/>
          </p:cNvCxnSpPr>
          <p:nvPr/>
        </p:nvCxnSpPr>
        <p:spPr bwMode="auto">
          <a:xfrm>
            <a:off x="4815212" y="5451341"/>
            <a:ext cx="499269" cy="0"/>
          </a:xfrm>
          <a:prstGeom prst="straightConnector1">
            <a:avLst/>
          </a:prstGeom>
          <a:noFill/>
          <a:ln w="25400" cap="flat" cmpd="sng" algn="ctr">
            <a:solidFill>
              <a:schemeClr val="tx1"/>
            </a:solidFill>
            <a:prstDash val="solid"/>
            <a:round/>
            <a:headEnd type="none" w="med" len="med"/>
            <a:tailEnd type="triangle"/>
          </a:ln>
          <a:effectLst/>
        </p:spPr>
      </p:cxnSp>
      <p:cxnSp>
        <p:nvCxnSpPr>
          <p:cNvPr id="137" name="Straight Arrow Connector 136">
            <a:extLst>
              <a:ext uri="{FF2B5EF4-FFF2-40B4-BE49-F238E27FC236}">
                <a16:creationId xmlns:a16="http://schemas.microsoft.com/office/drawing/2014/main" id="{77438185-4D22-4B6B-8909-5A52DAEF5365}"/>
              </a:ext>
            </a:extLst>
          </p:cNvPr>
          <p:cNvCxnSpPr>
            <a:cxnSpLocks/>
          </p:cNvCxnSpPr>
          <p:nvPr/>
        </p:nvCxnSpPr>
        <p:spPr bwMode="auto">
          <a:xfrm>
            <a:off x="6364105" y="5432611"/>
            <a:ext cx="499269" cy="0"/>
          </a:xfrm>
          <a:prstGeom prst="straightConnector1">
            <a:avLst/>
          </a:prstGeom>
          <a:noFill/>
          <a:ln w="25400" cap="flat" cmpd="sng" algn="ctr">
            <a:solidFill>
              <a:schemeClr val="tx1"/>
            </a:solidFill>
            <a:prstDash val="solid"/>
            <a:round/>
            <a:headEnd type="none" w="med" len="med"/>
            <a:tailEnd type="triangle"/>
          </a:ln>
          <a:effectLst/>
        </p:spPr>
      </p:cxnSp>
      <p:sp>
        <p:nvSpPr>
          <p:cNvPr id="138" name="object 9">
            <a:extLst>
              <a:ext uri="{FF2B5EF4-FFF2-40B4-BE49-F238E27FC236}">
                <a16:creationId xmlns:a16="http://schemas.microsoft.com/office/drawing/2014/main" id="{60BF7188-622F-4906-AB9A-5CD612BF04AF}"/>
              </a:ext>
            </a:extLst>
          </p:cNvPr>
          <p:cNvSpPr txBox="1"/>
          <p:nvPr/>
        </p:nvSpPr>
        <p:spPr>
          <a:xfrm>
            <a:off x="4190466" y="5306290"/>
            <a:ext cx="3302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r>
              <a:rPr lang="en-US" sz="1800" spc="-5" baseline="-25000" dirty="0">
                <a:latin typeface="Arial"/>
                <a:cs typeface="Arial"/>
              </a:rPr>
              <a:t>t-1</a:t>
            </a:r>
            <a:endParaRPr sz="1800" baseline="-25000" dirty="0">
              <a:latin typeface="Arial"/>
              <a:cs typeface="Arial"/>
            </a:endParaRPr>
          </a:p>
        </p:txBody>
      </p:sp>
      <p:sp>
        <p:nvSpPr>
          <p:cNvPr id="139" name="object 9">
            <a:extLst>
              <a:ext uri="{FF2B5EF4-FFF2-40B4-BE49-F238E27FC236}">
                <a16:creationId xmlns:a16="http://schemas.microsoft.com/office/drawing/2014/main" id="{164E09CC-795F-4CD6-BCD5-6151CCB1B8EA}"/>
              </a:ext>
            </a:extLst>
          </p:cNvPr>
          <p:cNvSpPr txBox="1"/>
          <p:nvPr/>
        </p:nvSpPr>
        <p:spPr>
          <a:xfrm>
            <a:off x="5743005" y="5278108"/>
            <a:ext cx="330216" cy="285115"/>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h</a:t>
            </a:r>
            <a:r>
              <a:rPr lang="en-US" sz="1800" spc="-5" baseline="-25000" dirty="0" err="1">
                <a:latin typeface="Arial"/>
                <a:cs typeface="Arial"/>
              </a:rPr>
              <a:t>t</a:t>
            </a:r>
            <a:endParaRPr sz="1800" baseline="-25000" dirty="0">
              <a:latin typeface="Arial"/>
              <a:cs typeface="Arial"/>
            </a:endParaRPr>
          </a:p>
        </p:txBody>
      </p:sp>
      <p:sp>
        <p:nvSpPr>
          <p:cNvPr id="140" name="object 9">
            <a:extLst>
              <a:ext uri="{FF2B5EF4-FFF2-40B4-BE49-F238E27FC236}">
                <a16:creationId xmlns:a16="http://schemas.microsoft.com/office/drawing/2014/main" id="{9DE11B4C-6F31-4427-88C4-01462DA034E5}"/>
              </a:ext>
            </a:extLst>
          </p:cNvPr>
          <p:cNvSpPr txBox="1"/>
          <p:nvPr/>
        </p:nvSpPr>
        <p:spPr>
          <a:xfrm>
            <a:off x="7245525" y="5278108"/>
            <a:ext cx="42281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r>
              <a:rPr lang="en-US" sz="1800" spc="-5" baseline="-25000" dirty="0">
                <a:latin typeface="Arial"/>
                <a:cs typeface="Arial"/>
              </a:rPr>
              <a:t>t+1</a:t>
            </a:r>
            <a:endParaRPr sz="1800" baseline="-25000" dirty="0">
              <a:latin typeface="Arial"/>
              <a:cs typeface="Arial"/>
            </a:endParaRPr>
          </a:p>
        </p:txBody>
      </p:sp>
      <p:sp>
        <p:nvSpPr>
          <p:cNvPr id="144" name="object 9">
            <a:extLst>
              <a:ext uri="{FF2B5EF4-FFF2-40B4-BE49-F238E27FC236}">
                <a16:creationId xmlns:a16="http://schemas.microsoft.com/office/drawing/2014/main" id="{7BA02537-9618-4E7B-9155-4DD184FFA6B1}"/>
              </a:ext>
            </a:extLst>
          </p:cNvPr>
          <p:cNvSpPr txBox="1"/>
          <p:nvPr/>
        </p:nvSpPr>
        <p:spPr>
          <a:xfrm>
            <a:off x="4174750" y="6299772"/>
            <a:ext cx="3761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r>
              <a:rPr lang="en-US" sz="1800" spc="-5" baseline="-25000" dirty="0">
                <a:latin typeface="Arial"/>
                <a:cs typeface="Arial"/>
              </a:rPr>
              <a:t>t-1</a:t>
            </a:r>
            <a:endParaRPr sz="1800" baseline="-25000" dirty="0">
              <a:latin typeface="Arial"/>
              <a:cs typeface="Arial"/>
            </a:endParaRPr>
          </a:p>
        </p:txBody>
      </p:sp>
      <p:sp>
        <p:nvSpPr>
          <p:cNvPr id="145" name="object 9">
            <a:extLst>
              <a:ext uri="{FF2B5EF4-FFF2-40B4-BE49-F238E27FC236}">
                <a16:creationId xmlns:a16="http://schemas.microsoft.com/office/drawing/2014/main" id="{3284DFEC-215E-4A80-92BB-EF85EAF9C477}"/>
              </a:ext>
            </a:extLst>
          </p:cNvPr>
          <p:cNvSpPr txBox="1"/>
          <p:nvPr/>
        </p:nvSpPr>
        <p:spPr>
          <a:xfrm>
            <a:off x="5755012" y="6278316"/>
            <a:ext cx="281816"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x</a:t>
            </a:r>
            <a:r>
              <a:rPr lang="en-US" sz="1800" spc="-5" baseline="-25000" dirty="0" err="1">
                <a:latin typeface="Arial"/>
                <a:cs typeface="Arial"/>
              </a:rPr>
              <a:t>t</a:t>
            </a:r>
            <a:endParaRPr sz="1800" baseline="-25000" dirty="0">
              <a:latin typeface="Arial"/>
              <a:cs typeface="Arial"/>
            </a:endParaRPr>
          </a:p>
        </p:txBody>
      </p:sp>
      <p:sp>
        <p:nvSpPr>
          <p:cNvPr id="146" name="object 9">
            <a:extLst>
              <a:ext uri="{FF2B5EF4-FFF2-40B4-BE49-F238E27FC236}">
                <a16:creationId xmlns:a16="http://schemas.microsoft.com/office/drawing/2014/main" id="{8D124FD2-1870-4BA7-A484-85CAE7E15D94}"/>
              </a:ext>
            </a:extLst>
          </p:cNvPr>
          <p:cNvSpPr txBox="1"/>
          <p:nvPr/>
        </p:nvSpPr>
        <p:spPr>
          <a:xfrm>
            <a:off x="7204516" y="6278316"/>
            <a:ext cx="3761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r>
              <a:rPr lang="en-US" sz="1800" spc="-5" baseline="-25000" dirty="0">
                <a:latin typeface="Arial"/>
                <a:cs typeface="Arial"/>
              </a:rPr>
              <a:t>t+1</a:t>
            </a:r>
            <a:endParaRPr sz="1800" baseline="-25000" dirty="0">
              <a:latin typeface="Arial"/>
              <a:cs typeface="Arial"/>
            </a:endParaRPr>
          </a:p>
        </p:txBody>
      </p:sp>
      <p:sp>
        <p:nvSpPr>
          <p:cNvPr id="147" name="object 9">
            <a:extLst>
              <a:ext uri="{FF2B5EF4-FFF2-40B4-BE49-F238E27FC236}">
                <a16:creationId xmlns:a16="http://schemas.microsoft.com/office/drawing/2014/main" id="{C20E11DD-EFDA-47FF-A61C-A582D3A4B066}"/>
              </a:ext>
            </a:extLst>
          </p:cNvPr>
          <p:cNvSpPr txBox="1"/>
          <p:nvPr/>
        </p:nvSpPr>
        <p:spPr>
          <a:xfrm>
            <a:off x="4160014" y="4276247"/>
            <a:ext cx="376116" cy="276999"/>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r>
              <a:rPr lang="en-US" spc="-5" baseline="-25000" dirty="0">
                <a:latin typeface="Arial"/>
                <a:cs typeface="Arial"/>
              </a:rPr>
              <a:t>t-1</a:t>
            </a:r>
            <a:endParaRPr baseline="-25000" dirty="0">
              <a:latin typeface="Arial"/>
              <a:cs typeface="Arial"/>
            </a:endParaRPr>
          </a:p>
        </p:txBody>
      </p:sp>
      <p:sp>
        <p:nvSpPr>
          <p:cNvPr id="148" name="object 9">
            <a:extLst>
              <a:ext uri="{FF2B5EF4-FFF2-40B4-BE49-F238E27FC236}">
                <a16:creationId xmlns:a16="http://schemas.microsoft.com/office/drawing/2014/main" id="{578AC7E8-4A4C-41E0-A8FB-D4CA6A524A15}"/>
              </a:ext>
            </a:extLst>
          </p:cNvPr>
          <p:cNvSpPr txBox="1"/>
          <p:nvPr/>
        </p:nvSpPr>
        <p:spPr>
          <a:xfrm>
            <a:off x="5722718" y="4254791"/>
            <a:ext cx="281816" cy="276999"/>
          </a:xfrm>
          <a:prstGeom prst="rect">
            <a:avLst/>
          </a:prstGeom>
        </p:spPr>
        <p:txBody>
          <a:bodyPr vert="horz" wrap="square" lIns="0" tIns="0" rIns="0" bIns="0" rtlCol="0">
            <a:spAutoFit/>
          </a:bodyPr>
          <a:lstStyle/>
          <a:p>
            <a:pPr marL="12700">
              <a:lnSpc>
                <a:spcPct val="100000"/>
              </a:lnSpc>
            </a:pPr>
            <a:r>
              <a:rPr lang="en-US" spc="-5" dirty="0" err="1">
                <a:latin typeface="Arial"/>
                <a:cs typeface="Arial"/>
              </a:rPr>
              <a:t>y</a:t>
            </a:r>
            <a:r>
              <a:rPr lang="en-US" spc="-5" baseline="-25000" dirty="0" err="1">
                <a:latin typeface="Arial"/>
                <a:cs typeface="Arial"/>
              </a:rPr>
              <a:t>t</a:t>
            </a:r>
            <a:endParaRPr baseline="-25000" dirty="0">
              <a:latin typeface="Arial"/>
              <a:cs typeface="Arial"/>
            </a:endParaRPr>
          </a:p>
        </p:txBody>
      </p:sp>
      <p:sp>
        <p:nvSpPr>
          <p:cNvPr id="149" name="object 9">
            <a:extLst>
              <a:ext uri="{FF2B5EF4-FFF2-40B4-BE49-F238E27FC236}">
                <a16:creationId xmlns:a16="http://schemas.microsoft.com/office/drawing/2014/main" id="{10F9B2D9-8EB8-403C-98D4-4FB9F6B320E4}"/>
              </a:ext>
            </a:extLst>
          </p:cNvPr>
          <p:cNvSpPr txBox="1"/>
          <p:nvPr/>
        </p:nvSpPr>
        <p:spPr>
          <a:xfrm>
            <a:off x="7204516" y="4254791"/>
            <a:ext cx="376116" cy="276999"/>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r>
              <a:rPr lang="en-US" spc="-5" baseline="-25000" dirty="0">
                <a:latin typeface="Arial"/>
                <a:cs typeface="Arial"/>
              </a:rPr>
              <a:t>t+1</a:t>
            </a:r>
            <a:endParaRPr baseline="-25000" dirty="0">
              <a:latin typeface="Arial"/>
              <a:cs typeface="Arial"/>
            </a:endParaRPr>
          </a:p>
        </p:txBody>
      </p:sp>
      <p:cxnSp>
        <p:nvCxnSpPr>
          <p:cNvPr id="151" name="Straight Arrow Connector 150">
            <a:extLst>
              <a:ext uri="{FF2B5EF4-FFF2-40B4-BE49-F238E27FC236}">
                <a16:creationId xmlns:a16="http://schemas.microsoft.com/office/drawing/2014/main" id="{DDACB112-59D8-452C-9335-12592E5BE19E}"/>
              </a:ext>
            </a:extLst>
          </p:cNvPr>
          <p:cNvCxnSpPr>
            <a:cxnSpLocks/>
          </p:cNvCxnSpPr>
          <p:nvPr/>
        </p:nvCxnSpPr>
        <p:spPr bwMode="auto">
          <a:xfrm flipV="1">
            <a:off x="3476240" y="5444789"/>
            <a:ext cx="315768" cy="6552"/>
          </a:xfrm>
          <a:prstGeom prst="straightConnector1">
            <a:avLst/>
          </a:prstGeom>
          <a:noFill/>
          <a:ln w="25400" cap="flat" cmpd="sng" algn="ctr">
            <a:solidFill>
              <a:schemeClr val="tx1"/>
            </a:solidFill>
            <a:prstDash val="solid"/>
            <a:round/>
            <a:headEnd type="none" w="med" len="med"/>
            <a:tailEnd type="triangle"/>
          </a:ln>
          <a:effectLst/>
        </p:spPr>
      </p:cxnSp>
      <p:sp>
        <p:nvSpPr>
          <p:cNvPr id="153" name="object 9">
            <a:extLst>
              <a:ext uri="{FF2B5EF4-FFF2-40B4-BE49-F238E27FC236}">
                <a16:creationId xmlns:a16="http://schemas.microsoft.com/office/drawing/2014/main" id="{0D894FAD-8751-4E56-AD5D-03E3B38A4402}"/>
              </a:ext>
            </a:extLst>
          </p:cNvPr>
          <p:cNvSpPr txBox="1"/>
          <p:nvPr/>
        </p:nvSpPr>
        <p:spPr>
          <a:xfrm>
            <a:off x="4869490" y="5131355"/>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hh</a:t>
            </a:r>
            <a:endParaRPr sz="1800" baseline="-25000" dirty="0">
              <a:latin typeface="Arial"/>
              <a:cs typeface="Arial"/>
            </a:endParaRPr>
          </a:p>
        </p:txBody>
      </p:sp>
      <p:sp>
        <p:nvSpPr>
          <p:cNvPr id="154" name="object 9">
            <a:extLst>
              <a:ext uri="{FF2B5EF4-FFF2-40B4-BE49-F238E27FC236}">
                <a16:creationId xmlns:a16="http://schemas.microsoft.com/office/drawing/2014/main" id="{6A4D5F39-DAAA-49FC-A9D1-1232833F8AC0}"/>
              </a:ext>
            </a:extLst>
          </p:cNvPr>
          <p:cNvSpPr txBox="1"/>
          <p:nvPr/>
        </p:nvSpPr>
        <p:spPr>
          <a:xfrm>
            <a:off x="6415519" y="5127421"/>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hh</a:t>
            </a:r>
            <a:endParaRPr sz="1800" baseline="-25000" dirty="0">
              <a:latin typeface="Arial"/>
              <a:cs typeface="Arial"/>
            </a:endParaRPr>
          </a:p>
        </p:txBody>
      </p:sp>
      <p:sp>
        <p:nvSpPr>
          <p:cNvPr id="155" name="object 9">
            <a:extLst>
              <a:ext uri="{FF2B5EF4-FFF2-40B4-BE49-F238E27FC236}">
                <a16:creationId xmlns:a16="http://schemas.microsoft.com/office/drawing/2014/main" id="{42428621-4E5E-4E68-A23E-5459AC915F7A}"/>
              </a:ext>
            </a:extLst>
          </p:cNvPr>
          <p:cNvSpPr txBox="1"/>
          <p:nvPr/>
        </p:nvSpPr>
        <p:spPr>
          <a:xfrm>
            <a:off x="5854058"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6" name="object 9">
            <a:extLst>
              <a:ext uri="{FF2B5EF4-FFF2-40B4-BE49-F238E27FC236}">
                <a16:creationId xmlns:a16="http://schemas.microsoft.com/office/drawing/2014/main" id="{C079D2DD-96D4-4824-8296-186B3A1B2BF8}"/>
              </a:ext>
            </a:extLst>
          </p:cNvPr>
          <p:cNvSpPr txBox="1"/>
          <p:nvPr/>
        </p:nvSpPr>
        <p:spPr>
          <a:xfrm>
            <a:off x="7399252"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7" name="object 9">
            <a:extLst>
              <a:ext uri="{FF2B5EF4-FFF2-40B4-BE49-F238E27FC236}">
                <a16:creationId xmlns:a16="http://schemas.microsoft.com/office/drawing/2014/main" id="{DF1FBD12-3399-4916-A891-0AC52128A701}"/>
              </a:ext>
            </a:extLst>
          </p:cNvPr>
          <p:cNvSpPr txBox="1"/>
          <p:nvPr/>
        </p:nvSpPr>
        <p:spPr>
          <a:xfrm>
            <a:off x="4284476"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
        <p:nvSpPr>
          <p:cNvPr id="158" name="object 9">
            <a:extLst>
              <a:ext uri="{FF2B5EF4-FFF2-40B4-BE49-F238E27FC236}">
                <a16:creationId xmlns:a16="http://schemas.microsoft.com/office/drawing/2014/main" id="{EEB4E5DD-9F7F-44BC-B644-F7FFBA903B4B}"/>
              </a:ext>
            </a:extLst>
          </p:cNvPr>
          <p:cNvSpPr txBox="1"/>
          <p:nvPr/>
        </p:nvSpPr>
        <p:spPr>
          <a:xfrm>
            <a:off x="4301324"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9" name="object 9">
            <a:extLst>
              <a:ext uri="{FF2B5EF4-FFF2-40B4-BE49-F238E27FC236}">
                <a16:creationId xmlns:a16="http://schemas.microsoft.com/office/drawing/2014/main" id="{A2D21BFC-EB66-49F3-A161-B86C1C080E65}"/>
              </a:ext>
            </a:extLst>
          </p:cNvPr>
          <p:cNvSpPr txBox="1"/>
          <p:nvPr/>
        </p:nvSpPr>
        <p:spPr>
          <a:xfrm>
            <a:off x="5843816"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
        <p:nvSpPr>
          <p:cNvPr id="160" name="object 9">
            <a:extLst>
              <a:ext uri="{FF2B5EF4-FFF2-40B4-BE49-F238E27FC236}">
                <a16:creationId xmlns:a16="http://schemas.microsoft.com/office/drawing/2014/main" id="{53DFBB56-14DC-4783-A1A8-ABEE2BB72DFF}"/>
              </a:ext>
            </a:extLst>
          </p:cNvPr>
          <p:cNvSpPr txBox="1"/>
          <p:nvPr/>
        </p:nvSpPr>
        <p:spPr>
          <a:xfrm>
            <a:off x="7365412"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Tree>
    <p:extLst>
      <p:ext uri="{BB962C8B-B14F-4D97-AF65-F5344CB8AC3E}">
        <p14:creationId xmlns:p14="http://schemas.microsoft.com/office/powerpoint/2010/main" val="32692516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CC46-CA08-4687-8A41-9EF647BDDDE9}"/>
              </a:ext>
            </a:extLst>
          </p:cNvPr>
          <p:cNvSpPr>
            <a:spLocks noGrp="1"/>
          </p:cNvSpPr>
          <p:nvPr>
            <p:ph type="title"/>
          </p:nvPr>
        </p:nvSpPr>
        <p:spPr/>
        <p:txBody>
          <a:bodyPr/>
          <a:lstStyle/>
          <a:p>
            <a:r>
              <a:rPr lang="en-US" sz="3600" dirty="0"/>
              <a:t>Example: Character-Level  Language Model, Training Time</a:t>
            </a:r>
            <a:endParaRPr lang="en-SE" sz="3600" dirty="0"/>
          </a:p>
        </p:txBody>
      </p:sp>
      <p:sp>
        <p:nvSpPr>
          <p:cNvPr id="3" name="Content Placeholder 2">
            <a:extLst>
              <a:ext uri="{FF2B5EF4-FFF2-40B4-BE49-F238E27FC236}">
                <a16:creationId xmlns:a16="http://schemas.microsoft.com/office/drawing/2014/main" id="{6266A681-068C-4C60-9087-4D17304A303D}"/>
              </a:ext>
            </a:extLst>
          </p:cNvPr>
          <p:cNvSpPr>
            <a:spLocks noGrp="1"/>
          </p:cNvSpPr>
          <p:nvPr>
            <p:ph idx="1"/>
          </p:nvPr>
        </p:nvSpPr>
        <p:spPr>
          <a:xfrm>
            <a:off x="76200" y="1295400"/>
            <a:ext cx="3631704" cy="5287962"/>
          </a:xfrm>
        </p:spPr>
        <p:txBody>
          <a:bodyPr>
            <a:normAutofit fontScale="70000" lnSpcReduction="20000"/>
          </a:bodyPr>
          <a:lstStyle/>
          <a:p>
            <a:r>
              <a:rPr lang="en-US" dirty="0"/>
              <a:t>Task: predict the next char from current char sequence</a:t>
            </a:r>
          </a:p>
          <a:p>
            <a:r>
              <a:rPr lang="en-US" dirty="0"/>
              <a:t>Example training sequence:  “hello” w. </a:t>
            </a:r>
            <a:r>
              <a:rPr lang="pt-BR" dirty="0"/>
              <a:t>vocabulary:  [h,e,l,o] </a:t>
            </a:r>
            <a:endParaRPr lang="en-US" dirty="0"/>
          </a:p>
          <a:p>
            <a:pPr lvl="1"/>
            <a:r>
              <a:rPr lang="en-US" dirty="0"/>
              <a:t>Input is one-hot encoding of each char </a:t>
            </a:r>
          </a:p>
          <a:p>
            <a:pPr lvl="1"/>
            <a:r>
              <a:rPr lang="en-US" dirty="0"/>
              <a:t>Hidden layer is learned embedding</a:t>
            </a:r>
          </a:p>
          <a:p>
            <a:pPr lvl="1"/>
            <a:r>
              <a:rPr lang="en-US" dirty="0"/>
              <a:t>Output layer is a probability vector w. size 4, denoting prob distribution of next char. (Fig shows the activation values before applying the SoftMax function for computing probabilities). </a:t>
            </a:r>
          </a:p>
          <a:p>
            <a:endParaRPr lang="en-SE" dirty="0"/>
          </a:p>
        </p:txBody>
      </p:sp>
      <p:sp>
        <p:nvSpPr>
          <p:cNvPr id="4" name="Slide Number Placeholder 3">
            <a:extLst>
              <a:ext uri="{FF2B5EF4-FFF2-40B4-BE49-F238E27FC236}">
                <a16:creationId xmlns:a16="http://schemas.microsoft.com/office/drawing/2014/main" id="{BB534EB1-0747-4B3A-90B5-848B24C85BB1}"/>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sp>
        <p:nvSpPr>
          <p:cNvPr id="12" name="object 6">
            <a:extLst>
              <a:ext uri="{FF2B5EF4-FFF2-40B4-BE49-F238E27FC236}">
                <a16:creationId xmlns:a16="http://schemas.microsoft.com/office/drawing/2014/main" id="{18EDB49C-A300-4BCA-A6C1-2D351DD3C898}"/>
              </a:ext>
            </a:extLst>
          </p:cNvPr>
          <p:cNvSpPr/>
          <p:nvPr/>
        </p:nvSpPr>
        <p:spPr>
          <a:xfrm>
            <a:off x="3563888" y="1844824"/>
            <a:ext cx="5606228" cy="44023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576121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CC46-CA08-4687-8A41-9EF647BDDDE9}"/>
              </a:ext>
            </a:extLst>
          </p:cNvPr>
          <p:cNvSpPr>
            <a:spLocks noGrp="1"/>
          </p:cNvSpPr>
          <p:nvPr>
            <p:ph type="title"/>
          </p:nvPr>
        </p:nvSpPr>
        <p:spPr/>
        <p:txBody>
          <a:bodyPr/>
          <a:lstStyle/>
          <a:p>
            <a:r>
              <a:rPr lang="en-US" sz="3600" dirty="0"/>
              <a:t>Example: Character-Level  Language Model, Inference Time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66A681-068C-4C60-9087-4D17304A303D}"/>
                  </a:ext>
                </a:extLst>
              </p:cNvPr>
              <p:cNvSpPr>
                <a:spLocks noGrp="1"/>
              </p:cNvSpPr>
              <p:nvPr>
                <p:ph idx="1"/>
              </p:nvPr>
            </p:nvSpPr>
            <p:spPr>
              <a:xfrm>
                <a:off x="76200" y="1295400"/>
                <a:ext cx="3631704" cy="5287962"/>
              </a:xfrm>
            </p:spPr>
            <p:txBody>
              <a:bodyPr>
                <a:normAutofit fontScale="77500" lnSpcReduction="20000"/>
              </a:bodyPr>
              <a:lstStyle/>
              <a:p>
                <a:r>
                  <a:rPr lang="en-US" dirty="0"/>
                  <a:t>Initial input is char “h”</a:t>
                </a:r>
              </a:p>
              <a:p>
                <a:r>
                  <a:rPr lang="en-US" dirty="0"/>
                  <a:t>At each timestep, sample from the prob vector of the output </a:t>
                </a:r>
                <a14:m>
                  <m:oMath xmlns:m="http://schemas.openxmlformats.org/officeDocument/2006/math">
                    <m:r>
                      <a:rPr lang="en-US" i="1" dirty="0" smtClean="0">
                        <a:latin typeface="Cambria Math" panose="02040503050406030204" pitchFamily="18" charset="0"/>
                      </a:rPr>
                      <m:t>𝑦</m:t>
                    </m:r>
                    <m:r>
                      <a:rPr lang="en-US" i="1" baseline="-25000" dirty="0" err="1" smtClean="0">
                        <a:latin typeface="Cambria Math" panose="02040503050406030204" pitchFamily="18" charset="0"/>
                      </a:rPr>
                      <m:t>𝑡</m:t>
                    </m:r>
                  </m:oMath>
                </a14:m>
                <a:r>
                  <a:rPr lang="en-US" dirty="0"/>
                  <a:t> to generate the next input char</a:t>
                </a:r>
              </a:p>
              <a:p>
                <a:pPr lvl="1"/>
                <a:r>
                  <a:rPr lang="en-US" dirty="0"/>
                  <a:t>Here we assume the char w. highest prob is always selected as output at each timestep, i.e., “e”, “l”, “l” in sequence, but it is possible to select the other choices, e.g., “l”, “e”, “e”)</a:t>
                </a:r>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6266A681-068C-4C60-9087-4D17304A303D}"/>
                  </a:ext>
                </a:extLst>
              </p:cNvPr>
              <p:cNvSpPr>
                <a:spLocks noGrp="1" noRot="1" noChangeAspect="1" noMove="1" noResize="1" noEditPoints="1" noAdjustHandles="1" noChangeArrowheads="1" noChangeShapeType="1" noTextEdit="1"/>
              </p:cNvSpPr>
              <p:nvPr>
                <p:ph idx="1"/>
              </p:nvPr>
            </p:nvSpPr>
            <p:spPr>
              <a:xfrm>
                <a:off x="76200" y="1295400"/>
                <a:ext cx="3631704" cy="5287962"/>
              </a:xfrm>
              <a:blipFill>
                <a:blip r:embed="rId3"/>
                <a:stretch>
                  <a:fillRect l="-2521" t="-2422" r="-23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B534EB1-0747-4B3A-90B5-848B24C85BB1}"/>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6" name="Picture 5">
            <a:extLst>
              <a:ext uri="{FF2B5EF4-FFF2-40B4-BE49-F238E27FC236}">
                <a16:creationId xmlns:a16="http://schemas.microsoft.com/office/drawing/2014/main" id="{0142D4EB-A212-4D20-8C59-E422364203D9}"/>
              </a:ext>
            </a:extLst>
          </p:cNvPr>
          <p:cNvPicPr>
            <a:picLocks noChangeAspect="1"/>
          </p:cNvPicPr>
          <p:nvPr/>
        </p:nvPicPr>
        <p:blipFill>
          <a:blip r:embed="rId4"/>
          <a:stretch>
            <a:fillRect/>
          </a:stretch>
        </p:blipFill>
        <p:spPr>
          <a:xfrm>
            <a:off x="3995936" y="2046521"/>
            <a:ext cx="5034274" cy="4032600"/>
          </a:xfrm>
          <a:prstGeom prst="rect">
            <a:avLst/>
          </a:prstGeom>
        </p:spPr>
      </p:pic>
      <p:cxnSp>
        <p:nvCxnSpPr>
          <p:cNvPr id="10" name="Straight Arrow Connector 9">
            <a:extLst>
              <a:ext uri="{FF2B5EF4-FFF2-40B4-BE49-F238E27FC236}">
                <a16:creationId xmlns:a16="http://schemas.microsoft.com/office/drawing/2014/main" id="{0036CB87-7B98-4D5D-89DB-D630D328972D}"/>
              </a:ext>
            </a:extLst>
          </p:cNvPr>
          <p:cNvCxnSpPr>
            <a:cxnSpLocks/>
          </p:cNvCxnSpPr>
          <p:nvPr/>
        </p:nvCxnSpPr>
        <p:spPr bwMode="auto">
          <a:xfrm>
            <a:off x="5652120"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FF7D1521-53CF-4FF8-83C6-E3561C43FB5A}"/>
              </a:ext>
            </a:extLst>
          </p:cNvPr>
          <p:cNvCxnSpPr>
            <a:cxnSpLocks/>
          </p:cNvCxnSpPr>
          <p:nvPr/>
        </p:nvCxnSpPr>
        <p:spPr bwMode="auto">
          <a:xfrm>
            <a:off x="6682172"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21F2F4AC-8421-46C4-9539-7EAEE1492B42}"/>
              </a:ext>
            </a:extLst>
          </p:cNvPr>
          <p:cNvCxnSpPr>
            <a:cxnSpLocks/>
          </p:cNvCxnSpPr>
          <p:nvPr/>
        </p:nvCxnSpPr>
        <p:spPr bwMode="auto">
          <a:xfrm>
            <a:off x="7712224"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15" name="TextBox 14">
            <a:extLst>
              <a:ext uri="{FF2B5EF4-FFF2-40B4-BE49-F238E27FC236}">
                <a16:creationId xmlns:a16="http://schemas.microsoft.com/office/drawing/2014/main" id="{8565C275-983C-4651-AA1E-83913F747F46}"/>
              </a:ext>
            </a:extLst>
          </p:cNvPr>
          <p:cNvSpPr txBox="1"/>
          <p:nvPr/>
        </p:nvSpPr>
        <p:spPr>
          <a:xfrm>
            <a:off x="5476292"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6" name="TextBox 15">
            <a:extLst>
              <a:ext uri="{FF2B5EF4-FFF2-40B4-BE49-F238E27FC236}">
                <a16:creationId xmlns:a16="http://schemas.microsoft.com/office/drawing/2014/main" id="{E148C98C-AEAB-46DA-83C5-2F871DE663C7}"/>
              </a:ext>
            </a:extLst>
          </p:cNvPr>
          <p:cNvSpPr txBox="1"/>
          <p:nvPr/>
        </p:nvSpPr>
        <p:spPr>
          <a:xfrm>
            <a:off x="6513073"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7" name="TextBox 16">
            <a:extLst>
              <a:ext uri="{FF2B5EF4-FFF2-40B4-BE49-F238E27FC236}">
                <a16:creationId xmlns:a16="http://schemas.microsoft.com/office/drawing/2014/main" id="{C16E32C8-8274-4C9D-905B-25A66D8C73FC}"/>
              </a:ext>
            </a:extLst>
          </p:cNvPr>
          <p:cNvSpPr txBox="1"/>
          <p:nvPr/>
        </p:nvSpPr>
        <p:spPr>
          <a:xfrm>
            <a:off x="7570001"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8" name="TextBox 17">
            <a:extLst>
              <a:ext uri="{FF2B5EF4-FFF2-40B4-BE49-F238E27FC236}">
                <a16:creationId xmlns:a16="http://schemas.microsoft.com/office/drawing/2014/main" id="{3B702A47-A085-45A0-ADB2-A4CBF36106E5}"/>
              </a:ext>
            </a:extLst>
          </p:cNvPr>
          <p:cNvSpPr txBox="1"/>
          <p:nvPr/>
        </p:nvSpPr>
        <p:spPr>
          <a:xfrm>
            <a:off x="4724400" y="5953324"/>
            <a:ext cx="1282824" cy="417935"/>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Initial Input</a:t>
            </a:r>
            <a:endParaRPr lang="en-US" sz="1600" dirty="0">
              <a:latin typeface="Arial"/>
              <a:cs typeface="Arial"/>
            </a:endParaRPr>
          </a:p>
        </p:txBody>
      </p:sp>
      <p:sp>
        <p:nvSpPr>
          <p:cNvPr id="11" name="Rectangle 10">
            <a:extLst>
              <a:ext uri="{FF2B5EF4-FFF2-40B4-BE49-F238E27FC236}">
                <a16:creationId xmlns:a16="http://schemas.microsoft.com/office/drawing/2014/main" id="{919406C6-9673-4DD0-964E-5D30DCA6A9AC}"/>
              </a:ext>
            </a:extLst>
          </p:cNvPr>
          <p:cNvSpPr/>
          <p:nvPr/>
        </p:nvSpPr>
        <p:spPr bwMode="auto">
          <a:xfrm>
            <a:off x="3972255" y="5548494"/>
            <a:ext cx="1080120" cy="504056"/>
          </a:xfrm>
          <a:prstGeom prst="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0832729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D97B0-1E41-4FA2-8998-91FEDAE5FEF1}"/>
              </a:ext>
            </a:extLst>
          </p:cNvPr>
          <p:cNvSpPr>
            <a:spLocks noGrp="1"/>
          </p:cNvSpPr>
          <p:nvPr>
            <p:ph type="title"/>
          </p:nvPr>
        </p:nvSpPr>
        <p:spPr/>
        <p:txBody>
          <a:bodyPr/>
          <a:lstStyle/>
          <a:p>
            <a:r>
              <a:rPr lang="en-US" sz="4000" dirty="0"/>
              <a:t>Example: Image Captioning</a:t>
            </a:r>
            <a:endParaRPr lang="en-SE" dirty="0"/>
          </a:p>
        </p:txBody>
      </p:sp>
      <p:sp>
        <p:nvSpPr>
          <p:cNvPr id="3" name="Content Placeholder 2">
            <a:extLst>
              <a:ext uri="{FF2B5EF4-FFF2-40B4-BE49-F238E27FC236}">
                <a16:creationId xmlns:a16="http://schemas.microsoft.com/office/drawing/2014/main" id="{04BB508A-4B50-4750-A343-7700F3D68F11}"/>
              </a:ext>
            </a:extLst>
          </p:cNvPr>
          <p:cNvSpPr>
            <a:spLocks noGrp="1"/>
          </p:cNvSpPr>
          <p:nvPr>
            <p:ph idx="1"/>
          </p:nvPr>
        </p:nvSpPr>
        <p:spPr/>
        <p:txBody>
          <a:bodyPr/>
          <a:lstStyle/>
          <a:p>
            <a:r>
              <a:rPr lang="en-US" dirty="0"/>
              <a:t>CNN processes the input image and generates a feature vector as input to RNN</a:t>
            </a:r>
            <a:endParaRPr lang="en-SE" dirty="0"/>
          </a:p>
        </p:txBody>
      </p:sp>
      <p:sp>
        <p:nvSpPr>
          <p:cNvPr id="4" name="Slide Number Placeholder 3">
            <a:extLst>
              <a:ext uri="{FF2B5EF4-FFF2-40B4-BE49-F238E27FC236}">
                <a16:creationId xmlns:a16="http://schemas.microsoft.com/office/drawing/2014/main" id="{0298CC1A-3BEB-4C1F-ACB3-AE0292D3AD44}"/>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
        <p:nvSpPr>
          <p:cNvPr id="5" name="object 4">
            <a:extLst>
              <a:ext uri="{FF2B5EF4-FFF2-40B4-BE49-F238E27FC236}">
                <a16:creationId xmlns:a16="http://schemas.microsoft.com/office/drawing/2014/main" id="{909D54D4-4152-41E1-A51B-3341B6023E51}"/>
              </a:ext>
            </a:extLst>
          </p:cNvPr>
          <p:cNvSpPr/>
          <p:nvPr/>
        </p:nvSpPr>
        <p:spPr>
          <a:xfrm>
            <a:off x="1340172" y="3163697"/>
            <a:ext cx="4993089" cy="2847116"/>
          </a:xfrm>
          <a:prstGeom prst="rect">
            <a:avLst/>
          </a:prstGeom>
          <a:blipFill>
            <a:blip r:embed="rId2"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341C323E-4268-4A32-B194-814393E39538}"/>
              </a:ext>
            </a:extLst>
          </p:cNvPr>
          <p:cNvSpPr/>
          <p:nvPr/>
        </p:nvSpPr>
        <p:spPr>
          <a:xfrm>
            <a:off x="1340172" y="4828449"/>
            <a:ext cx="1990725" cy="942340"/>
          </a:xfrm>
          <a:custGeom>
            <a:avLst/>
            <a:gdLst/>
            <a:ahLst/>
            <a:cxnLst/>
            <a:rect l="l" t="t" r="r" b="b"/>
            <a:pathLst>
              <a:path w="1990725" h="942339">
                <a:moveTo>
                  <a:pt x="0" y="0"/>
                </a:moveTo>
                <a:lnTo>
                  <a:pt x="1990195" y="0"/>
                </a:lnTo>
                <a:lnTo>
                  <a:pt x="1990195" y="942290"/>
                </a:lnTo>
                <a:lnTo>
                  <a:pt x="0" y="942290"/>
                </a:lnTo>
                <a:lnTo>
                  <a:pt x="0" y="0"/>
                </a:lnTo>
                <a:close/>
              </a:path>
            </a:pathLst>
          </a:custGeom>
          <a:ln w="76199">
            <a:solidFill>
              <a:srgbClr val="FF0000"/>
            </a:solidFill>
          </a:ln>
        </p:spPr>
        <p:txBody>
          <a:bodyPr wrap="square" lIns="0" tIns="0" rIns="0" bIns="0" rtlCol="0"/>
          <a:lstStyle/>
          <a:p>
            <a:endParaRPr/>
          </a:p>
        </p:txBody>
      </p:sp>
      <p:sp>
        <p:nvSpPr>
          <p:cNvPr id="7" name="object 6">
            <a:extLst>
              <a:ext uri="{FF2B5EF4-FFF2-40B4-BE49-F238E27FC236}">
                <a16:creationId xmlns:a16="http://schemas.microsoft.com/office/drawing/2014/main" id="{65378816-4D56-462E-9D6E-FE5662538988}"/>
              </a:ext>
            </a:extLst>
          </p:cNvPr>
          <p:cNvSpPr/>
          <p:nvPr/>
        </p:nvSpPr>
        <p:spPr>
          <a:xfrm>
            <a:off x="3500942" y="3233705"/>
            <a:ext cx="2910840" cy="2817495"/>
          </a:xfrm>
          <a:custGeom>
            <a:avLst/>
            <a:gdLst/>
            <a:ahLst/>
            <a:cxnLst/>
            <a:rect l="l" t="t" r="r" b="b"/>
            <a:pathLst>
              <a:path w="2910840" h="2817495">
                <a:moveTo>
                  <a:pt x="0" y="0"/>
                </a:moveTo>
                <a:lnTo>
                  <a:pt x="2910294" y="0"/>
                </a:lnTo>
                <a:lnTo>
                  <a:pt x="2910294" y="2817284"/>
                </a:lnTo>
                <a:lnTo>
                  <a:pt x="0" y="2817284"/>
                </a:lnTo>
                <a:lnTo>
                  <a:pt x="0" y="0"/>
                </a:lnTo>
                <a:close/>
              </a:path>
            </a:pathLst>
          </a:custGeom>
          <a:ln w="76199">
            <a:solidFill>
              <a:srgbClr val="38751C"/>
            </a:solidFill>
          </a:ln>
        </p:spPr>
        <p:txBody>
          <a:bodyPr wrap="square" lIns="0" tIns="0" rIns="0" bIns="0" rtlCol="0"/>
          <a:lstStyle/>
          <a:p>
            <a:endParaRPr/>
          </a:p>
        </p:txBody>
      </p:sp>
      <p:sp>
        <p:nvSpPr>
          <p:cNvPr id="8" name="object 7">
            <a:extLst>
              <a:ext uri="{FF2B5EF4-FFF2-40B4-BE49-F238E27FC236}">
                <a16:creationId xmlns:a16="http://schemas.microsoft.com/office/drawing/2014/main" id="{78EB6D99-1909-4765-965D-579E91B07926}"/>
              </a:ext>
            </a:extLst>
          </p:cNvPr>
          <p:cNvSpPr txBox="1"/>
          <p:nvPr/>
        </p:nvSpPr>
        <p:spPr>
          <a:xfrm>
            <a:off x="832548" y="6143083"/>
            <a:ext cx="5460365" cy="466090"/>
          </a:xfrm>
          <a:prstGeom prst="rect">
            <a:avLst/>
          </a:prstGeom>
        </p:spPr>
        <p:txBody>
          <a:bodyPr vert="horz" wrap="square" lIns="0" tIns="0" rIns="0" bIns="0" rtlCol="0">
            <a:spAutoFit/>
          </a:bodyPr>
          <a:lstStyle/>
          <a:p>
            <a:pPr marL="12700">
              <a:lnSpc>
                <a:spcPct val="100000"/>
              </a:lnSpc>
            </a:pPr>
            <a:r>
              <a:rPr sz="3000" b="1" spc="-5" dirty="0">
                <a:solidFill>
                  <a:srgbClr val="FF0000"/>
                </a:solidFill>
                <a:latin typeface="Arial"/>
                <a:cs typeface="Arial"/>
              </a:rPr>
              <a:t>Convolutional Neural</a:t>
            </a:r>
            <a:r>
              <a:rPr sz="3000" b="1" spc="-15" dirty="0">
                <a:solidFill>
                  <a:srgbClr val="FF0000"/>
                </a:solidFill>
                <a:latin typeface="Arial"/>
                <a:cs typeface="Arial"/>
              </a:rPr>
              <a:t> </a:t>
            </a:r>
            <a:r>
              <a:rPr sz="3000" b="1" spc="-5" dirty="0">
                <a:solidFill>
                  <a:srgbClr val="FF0000"/>
                </a:solidFill>
                <a:latin typeface="Arial"/>
                <a:cs typeface="Arial"/>
              </a:rPr>
              <a:t>Network</a:t>
            </a:r>
            <a:endParaRPr sz="3000">
              <a:latin typeface="Arial"/>
              <a:cs typeface="Arial"/>
            </a:endParaRPr>
          </a:p>
        </p:txBody>
      </p:sp>
      <p:sp>
        <p:nvSpPr>
          <p:cNvPr id="9" name="object 8">
            <a:extLst>
              <a:ext uri="{FF2B5EF4-FFF2-40B4-BE49-F238E27FC236}">
                <a16:creationId xmlns:a16="http://schemas.microsoft.com/office/drawing/2014/main" id="{9644D436-B160-4EB5-97FD-5D494ABB104E}"/>
              </a:ext>
            </a:extLst>
          </p:cNvPr>
          <p:cNvSpPr txBox="1">
            <a:spLocks/>
          </p:cNvSpPr>
          <p:nvPr/>
        </p:nvSpPr>
        <p:spPr bwMode="auto">
          <a:xfrm>
            <a:off x="95774" y="2555455"/>
            <a:ext cx="8693800" cy="767715"/>
          </a:xfrm>
          <a:prstGeom prst="rect">
            <a:avLst/>
          </a:prstGeom>
          <a:noFill/>
          <a:ln w="9525">
            <a:noFill/>
            <a:miter lim="800000"/>
            <a:headEnd/>
            <a:tailEnd/>
          </a:ln>
        </p:spPr>
        <p:txBody>
          <a:bodyPr vert="horz" wrap="square" lIns="0" tIns="155288" rIns="0" bIns="0" numCol="1" rtlCol="0" anchor="ctr" anchorCtr="0" compatLnSpc="1">
            <a:prstTxWarp prst="textNoShape">
              <a:avLst/>
            </a:prstTxWarp>
            <a:spAutoFit/>
          </a:bodyPr>
          <a:lst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3463290"/>
            <a:r>
              <a:rPr lang="en-US" sz="3000" b="1" kern="0" spc="-5">
                <a:solidFill>
                  <a:srgbClr val="38751C"/>
                </a:solidFill>
                <a:latin typeface="Arial"/>
                <a:cs typeface="Arial"/>
              </a:rPr>
              <a:t>Recurrent Neural</a:t>
            </a:r>
            <a:r>
              <a:rPr lang="en-US" sz="3000" b="1" kern="0" spc="-20">
                <a:solidFill>
                  <a:srgbClr val="38751C"/>
                </a:solidFill>
                <a:latin typeface="Arial"/>
                <a:cs typeface="Arial"/>
              </a:rPr>
              <a:t> </a:t>
            </a:r>
            <a:r>
              <a:rPr lang="en-US" sz="3000" b="1" kern="0" spc="-5">
                <a:solidFill>
                  <a:srgbClr val="38751C"/>
                </a:solidFill>
                <a:latin typeface="Arial"/>
                <a:cs typeface="Arial"/>
              </a:rPr>
              <a:t>Network</a:t>
            </a:r>
            <a:endParaRPr lang="en-US" sz="3000" kern="0">
              <a:latin typeface="Arial"/>
              <a:cs typeface="Arial"/>
            </a:endParaRPr>
          </a:p>
        </p:txBody>
      </p:sp>
    </p:spTree>
    <p:extLst>
      <p:ext uri="{BB962C8B-B14F-4D97-AF65-F5344CB8AC3E}">
        <p14:creationId xmlns:p14="http://schemas.microsoft.com/office/powerpoint/2010/main" val="33769042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BFB51-9732-49FE-8479-7CB7D38B3D87}"/>
              </a:ext>
            </a:extLst>
          </p:cNvPr>
          <p:cNvSpPr>
            <a:spLocks noGrp="1"/>
          </p:cNvSpPr>
          <p:nvPr>
            <p:ph type="title"/>
          </p:nvPr>
        </p:nvSpPr>
        <p:spPr/>
        <p:txBody>
          <a:bodyPr/>
          <a:lstStyle/>
          <a:p>
            <a:r>
              <a:rPr lang="en-US" sz="3600" dirty="0"/>
              <a:t>Image Captioning: Word-Level  Language Model, Inference Time</a:t>
            </a:r>
            <a:endParaRPr lang="en-SE" sz="3600" dirty="0"/>
          </a:p>
        </p:txBody>
      </p:sp>
      <p:sp>
        <p:nvSpPr>
          <p:cNvPr id="4" name="Slide Number Placeholder 3">
            <a:extLst>
              <a:ext uri="{FF2B5EF4-FFF2-40B4-BE49-F238E27FC236}">
                <a16:creationId xmlns:a16="http://schemas.microsoft.com/office/drawing/2014/main" id="{20147F4A-553E-42EA-B0FC-AB39235CD825}"/>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sp>
        <p:nvSpPr>
          <p:cNvPr id="30" name="object 2">
            <a:extLst>
              <a:ext uri="{FF2B5EF4-FFF2-40B4-BE49-F238E27FC236}">
                <a16:creationId xmlns:a16="http://schemas.microsoft.com/office/drawing/2014/main" id="{D758C982-823C-47B3-B2F4-366CA9069F77}"/>
              </a:ext>
            </a:extLst>
          </p:cNvPr>
          <p:cNvSpPr/>
          <p:nvPr/>
        </p:nvSpPr>
        <p:spPr>
          <a:xfrm>
            <a:off x="3203848" y="1834639"/>
            <a:ext cx="961148" cy="4933490"/>
          </a:xfrm>
          <a:prstGeom prst="rect">
            <a:avLst/>
          </a:prstGeom>
          <a:blipFill>
            <a:blip r:embed="rId3" cstate="print"/>
            <a:stretch>
              <a:fillRect/>
            </a:stretch>
          </a:blipFill>
        </p:spPr>
        <p:txBody>
          <a:bodyPr wrap="square" lIns="0" tIns="0" rIns="0" bIns="0" rtlCol="0"/>
          <a:lstStyle/>
          <a:p>
            <a:endParaRPr/>
          </a:p>
        </p:txBody>
      </p:sp>
      <p:sp>
        <p:nvSpPr>
          <p:cNvPr id="31" name="object 3">
            <a:extLst>
              <a:ext uri="{FF2B5EF4-FFF2-40B4-BE49-F238E27FC236}">
                <a16:creationId xmlns:a16="http://schemas.microsoft.com/office/drawing/2014/main" id="{1D6F8D7B-2072-4E66-84DB-989C4C084AD6}"/>
              </a:ext>
            </a:extLst>
          </p:cNvPr>
          <p:cNvSpPr/>
          <p:nvPr/>
        </p:nvSpPr>
        <p:spPr>
          <a:xfrm>
            <a:off x="4588274" y="1700808"/>
            <a:ext cx="1885946" cy="1333497"/>
          </a:xfrm>
          <a:prstGeom prst="rect">
            <a:avLst/>
          </a:prstGeom>
          <a:blipFill>
            <a:blip r:embed="rId4" cstate="print"/>
            <a:stretch>
              <a:fillRect/>
            </a:stretch>
          </a:blipFill>
        </p:spPr>
        <p:txBody>
          <a:bodyPr wrap="square" lIns="0" tIns="0" rIns="0" bIns="0" rtlCol="0"/>
          <a:lstStyle/>
          <a:p>
            <a:endParaRPr/>
          </a:p>
        </p:txBody>
      </p:sp>
      <p:sp>
        <p:nvSpPr>
          <p:cNvPr id="32" name="object 4">
            <a:extLst>
              <a:ext uri="{FF2B5EF4-FFF2-40B4-BE49-F238E27FC236}">
                <a16:creationId xmlns:a16="http://schemas.microsoft.com/office/drawing/2014/main" id="{7F88FC8B-4991-4BB8-A14C-C8469E5070DE}"/>
              </a:ext>
            </a:extLst>
          </p:cNvPr>
          <p:cNvSpPr/>
          <p:nvPr/>
        </p:nvSpPr>
        <p:spPr>
          <a:xfrm flipV="1">
            <a:off x="4255971" y="1944864"/>
            <a:ext cx="332303" cy="63500"/>
          </a:xfrm>
          <a:custGeom>
            <a:avLst/>
            <a:gdLst/>
            <a:ahLst/>
            <a:cxnLst/>
            <a:rect l="l" t="t" r="r" b="b"/>
            <a:pathLst>
              <a:path w="2807970">
                <a:moveTo>
                  <a:pt x="2807694" y="0"/>
                </a:moveTo>
                <a:lnTo>
                  <a:pt x="0" y="0"/>
                </a:lnTo>
              </a:path>
            </a:pathLst>
          </a:custGeom>
          <a:ln w="19049">
            <a:solidFill>
              <a:srgbClr val="0000FF"/>
            </a:solidFill>
          </a:ln>
        </p:spPr>
        <p:txBody>
          <a:bodyPr wrap="square" lIns="0" tIns="0" rIns="0" bIns="0" rtlCol="0"/>
          <a:lstStyle/>
          <a:p>
            <a:endParaRPr/>
          </a:p>
        </p:txBody>
      </p:sp>
      <p:sp>
        <p:nvSpPr>
          <p:cNvPr id="33" name="object 5">
            <a:extLst>
              <a:ext uri="{FF2B5EF4-FFF2-40B4-BE49-F238E27FC236}">
                <a16:creationId xmlns:a16="http://schemas.microsoft.com/office/drawing/2014/main" id="{6836BCF5-5BB7-45B8-B347-35F6EFDE1BC3}"/>
              </a:ext>
            </a:extLst>
          </p:cNvPr>
          <p:cNvSpPr/>
          <p:nvPr/>
        </p:nvSpPr>
        <p:spPr>
          <a:xfrm>
            <a:off x="4169521" y="1976899"/>
            <a:ext cx="86995" cy="63500"/>
          </a:xfrm>
          <a:custGeom>
            <a:avLst/>
            <a:gdLst/>
            <a:ahLst/>
            <a:cxnLst/>
            <a:rect l="l" t="t" r="r" b="b"/>
            <a:pathLst>
              <a:path w="86994" h="63500">
                <a:moveTo>
                  <a:pt x="86449" y="62930"/>
                </a:moveTo>
                <a:lnTo>
                  <a:pt x="0" y="31465"/>
                </a:lnTo>
                <a:lnTo>
                  <a:pt x="86449" y="0"/>
                </a:lnTo>
                <a:lnTo>
                  <a:pt x="86449" y="62930"/>
                </a:lnTo>
                <a:close/>
              </a:path>
            </a:pathLst>
          </a:custGeom>
          <a:solidFill>
            <a:srgbClr val="0000FF"/>
          </a:solidFill>
        </p:spPr>
        <p:txBody>
          <a:bodyPr wrap="square" lIns="0" tIns="0" rIns="0" bIns="0" rtlCol="0"/>
          <a:lstStyle/>
          <a:p>
            <a:endParaRPr/>
          </a:p>
        </p:txBody>
      </p:sp>
      <p:sp>
        <p:nvSpPr>
          <p:cNvPr id="34" name="object 6">
            <a:extLst>
              <a:ext uri="{FF2B5EF4-FFF2-40B4-BE49-F238E27FC236}">
                <a16:creationId xmlns:a16="http://schemas.microsoft.com/office/drawing/2014/main" id="{60EFD812-72F2-4F11-9BF4-92F4C25D0359}"/>
              </a:ext>
            </a:extLst>
          </p:cNvPr>
          <p:cNvSpPr/>
          <p:nvPr/>
        </p:nvSpPr>
        <p:spPr>
          <a:xfrm>
            <a:off x="4169521" y="1976899"/>
            <a:ext cx="86995" cy="63500"/>
          </a:xfrm>
          <a:custGeom>
            <a:avLst/>
            <a:gdLst/>
            <a:ahLst/>
            <a:cxnLst/>
            <a:rect l="l" t="t" r="r" b="b"/>
            <a:pathLst>
              <a:path w="86994" h="63500">
                <a:moveTo>
                  <a:pt x="86449" y="0"/>
                </a:moveTo>
                <a:lnTo>
                  <a:pt x="0" y="31465"/>
                </a:lnTo>
                <a:lnTo>
                  <a:pt x="86449" y="62930"/>
                </a:lnTo>
                <a:lnTo>
                  <a:pt x="86449" y="0"/>
                </a:lnTo>
                <a:close/>
              </a:path>
            </a:pathLst>
          </a:custGeom>
          <a:ln w="19049">
            <a:solidFill>
              <a:srgbClr val="0000FF"/>
            </a:solidFill>
          </a:ln>
        </p:spPr>
        <p:txBody>
          <a:bodyPr wrap="square" lIns="0" tIns="0" rIns="0" bIns="0" rtlCol="0"/>
          <a:lstStyle/>
          <a:p>
            <a:endParaRPr/>
          </a:p>
        </p:txBody>
      </p:sp>
      <p:sp>
        <p:nvSpPr>
          <p:cNvPr id="35" name="object 7">
            <a:extLst>
              <a:ext uri="{FF2B5EF4-FFF2-40B4-BE49-F238E27FC236}">
                <a16:creationId xmlns:a16="http://schemas.microsoft.com/office/drawing/2014/main" id="{C42E146B-E98B-4F9F-B867-FC015E8AD5D4}"/>
              </a:ext>
            </a:extLst>
          </p:cNvPr>
          <p:cNvSpPr/>
          <p:nvPr/>
        </p:nvSpPr>
        <p:spPr>
          <a:xfrm>
            <a:off x="5908467"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36" name="object 8">
            <a:extLst>
              <a:ext uri="{FF2B5EF4-FFF2-40B4-BE49-F238E27FC236}">
                <a16:creationId xmlns:a16="http://schemas.microsoft.com/office/drawing/2014/main" id="{02C45997-CEA1-4777-96B3-F6C1ED75B452}"/>
              </a:ext>
            </a:extLst>
          </p:cNvPr>
          <p:cNvSpPr/>
          <p:nvPr/>
        </p:nvSpPr>
        <p:spPr>
          <a:xfrm>
            <a:off x="5908467"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37" name="object 9">
            <a:extLst>
              <a:ext uri="{FF2B5EF4-FFF2-40B4-BE49-F238E27FC236}">
                <a16:creationId xmlns:a16="http://schemas.microsoft.com/office/drawing/2014/main" id="{ACE9B921-D9AD-42DF-8543-A5B292C0877A}"/>
              </a:ext>
            </a:extLst>
          </p:cNvPr>
          <p:cNvSpPr txBox="1"/>
          <p:nvPr/>
        </p:nvSpPr>
        <p:spPr>
          <a:xfrm>
            <a:off x="5995198"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h0</a:t>
            </a:r>
            <a:endParaRPr sz="1200">
              <a:latin typeface="Arial"/>
              <a:cs typeface="Arial"/>
            </a:endParaRPr>
          </a:p>
        </p:txBody>
      </p:sp>
      <p:sp>
        <p:nvSpPr>
          <p:cNvPr id="38" name="object 10">
            <a:extLst>
              <a:ext uri="{FF2B5EF4-FFF2-40B4-BE49-F238E27FC236}">
                <a16:creationId xmlns:a16="http://schemas.microsoft.com/office/drawing/2014/main" id="{91EEC9DA-205B-4B89-9331-45D9F809BED3}"/>
              </a:ext>
            </a:extLst>
          </p:cNvPr>
          <p:cNvSpPr/>
          <p:nvPr/>
        </p:nvSpPr>
        <p:spPr>
          <a:xfrm>
            <a:off x="6092667" y="54003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39" name="object 11">
            <a:extLst>
              <a:ext uri="{FF2B5EF4-FFF2-40B4-BE49-F238E27FC236}">
                <a16:creationId xmlns:a16="http://schemas.microsoft.com/office/drawing/2014/main" id="{D7866335-10DD-4E4D-8B99-EBC8EEE0F197}"/>
              </a:ext>
            </a:extLst>
          </p:cNvPr>
          <p:cNvSpPr/>
          <p:nvPr/>
        </p:nvSpPr>
        <p:spPr>
          <a:xfrm>
            <a:off x="6061192" y="5313907"/>
            <a:ext cx="63500" cy="86995"/>
          </a:xfrm>
          <a:custGeom>
            <a:avLst/>
            <a:gdLst/>
            <a:ahLst/>
            <a:cxnLst/>
            <a:rect l="l" t="t" r="r" b="b"/>
            <a:pathLst>
              <a:path w="63500" h="86995">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40" name="object 12">
            <a:extLst>
              <a:ext uri="{FF2B5EF4-FFF2-40B4-BE49-F238E27FC236}">
                <a16:creationId xmlns:a16="http://schemas.microsoft.com/office/drawing/2014/main" id="{677F92E3-B33B-4837-9A59-BE2AD37D08D7}"/>
              </a:ext>
            </a:extLst>
          </p:cNvPr>
          <p:cNvSpPr/>
          <p:nvPr/>
        </p:nvSpPr>
        <p:spPr>
          <a:xfrm>
            <a:off x="5869667"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41" name="object 13">
            <a:extLst>
              <a:ext uri="{FF2B5EF4-FFF2-40B4-BE49-F238E27FC236}">
                <a16:creationId xmlns:a16="http://schemas.microsoft.com/office/drawing/2014/main" id="{9F9B4707-0F33-4F99-A01F-17606599DCB6}"/>
              </a:ext>
            </a:extLst>
          </p:cNvPr>
          <p:cNvSpPr/>
          <p:nvPr/>
        </p:nvSpPr>
        <p:spPr>
          <a:xfrm>
            <a:off x="5869667"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42" name="object 14">
            <a:extLst>
              <a:ext uri="{FF2B5EF4-FFF2-40B4-BE49-F238E27FC236}">
                <a16:creationId xmlns:a16="http://schemas.microsoft.com/office/drawing/2014/main" id="{956DFA8D-C806-4160-A2E0-3258E53F4670}"/>
              </a:ext>
            </a:extLst>
          </p:cNvPr>
          <p:cNvSpPr/>
          <p:nvPr/>
        </p:nvSpPr>
        <p:spPr>
          <a:xfrm>
            <a:off x="6092667"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43" name="object 15">
            <a:extLst>
              <a:ext uri="{FF2B5EF4-FFF2-40B4-BE49-F238E27FC236}">
                <a16:creationId xmlns:a16="http://schemas.microsoft.com/office/drawing/2014/main" id="{B5F1E068-14A1-4778-99E2-B3EBA456CDC9}"/>
              </a:ext>
            </a:extLst>
          </p:cNvPr>
          <p:cNvSpPr/>
          <p:nvPr/>
        </p:nvSpPr>
        <p:spPr>
          <a:xfrm>
            <a:off x="6061192" y="4124420"/>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44" name="object 16">
            <a:extLst>
              <a:ext uri="{FF2B5EF4-FFF2-40B4-BE49-F238E27FC236}">
                <a16:creationId xmlns:a16="http://schemas.microsoft.com/office/drawing/2014/main" id="{323E610F-3F9E-4D79-85C9-A9B29D2A822D}"/>
              </a:ext>
            </a:extLst>
          </p:cNvPr>
          <p:cNvSpPr txBox="1"/>
          <p:nvPr/>
        </p:nvSpPr>
        <p:spPr>
          <a:xfrm>
            <a:off x="5908467"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dirty="0">
              <a:latin typeface="Times New Roman"/>
              <a:cs typeface="Times New Roman"/>
            </a:endParaRPr>
          </a:p>
          <a:p>
            <a:pPr marL="93980">
              <a:lnSpc>
                <a:spcPct val="100000"/>
              </a:lnSpc>
              <a:spcBef>
                <a:spcPts val="5"/>
              </a:spcBef>
            </a:pPr>
            <a:r>
              <a:rPr lang="en-US" sz="1200" dirty="0">
                <a:latin typeface="Arial"/>
                <a:cs typeface="Arial"/>
              </a:rPr>
              <a:t>y</a:t>
            </a:r>
            <a:r>
              <a:rPr sz="1200" dirty="0">
                <a:latin typeface="Arial"/>
                <a:cs typeface="Arial"/>
              </a:rPr>
              <a:t>0</a:t>
            </a:r>
          </a:p>
        </p:txBody>
      </p:sp>
      <p:sp>
        <p:nvSpPr>
          <p:cNvPr id="45" name="object 17">
            <a:extLst>
              <a:ext uri="{FF2B5EF4-FFF2-40B4-BE49-F238E27FC236}">
                <a16:creationId xmlns:a16="http://schemas.microsoft.com/office/drawing/2014/main" id="{8F69648E-77FE-4164-9230-9B7E7C3F4C4F}"/>
              </a:ext>
            </a:extLst>
          </p:cNvPr>
          <p:cNvSpPr/>
          <p:nvPr/>
        </p:nvSpPr>
        <p:spPr>
          <a:xfrm>
            <a:off x="4069761" y="4908508"/>
            <a:ext cx="1724660" cy="1290320"/>
          </a:xfrm>
          <a:custGeom>
            <a:avLst/>
            <a:gdLst/>
            <a:ahLst/>
            <a:cxnLst/>
            <a:rect l="l" t="t" r="r" b="b"/>
            <a:pathLst>
              <a:path w="1724660" h="1290320">
                <a:moveTo>
                  <a:pt x="0" y="1289847"/>
                </a:moveTo>
                <a:lnTo>
                  <a:pt x="54072" y="1288311"/>
                </a:lnTo>
                <a:lnTo>
                  <a:pt x="106026" y="1283788"/>
                </a:lnTo>
                <a:lnTo>
                  <a:pt x="155950" y="1276401"/>
                </a:lnTo>
                <a:lnTo>
                  <a:pt x="203933" y="1266274"/>
                </a:lnTo>
                <a:lnTo>
                  <a:pt x="250062" y="1253534"/>
                </a:lnTo>
                <a:lnTo>
                  <a:pt x="294426" y="1238303"/>
                </a:lnTo>
                <a:lnTo>
                  <a:pt x="337113" y="1220707"/>
                </a:lnTo>
                <a:lnTo>
                  <a:pt x="378212" y="1200869"/>
                </a:lnTo>
                <a:lnTo>
                  <a:pt x="417810" y="1178915"/>
                </a:lnTo>
                <a:lnTo>
                  <a:pt x="455996" y="1154970"/>
                </a:lnTo>
                <a:lnTo>
                  <a:pt x="492858" y="1129156"/>
                </a:lnTo>
                <a:lnTo>
                  <a:pt x="528485" y="1101600"/>
                </a:lnTo>
                <a:lnTo>
                  <a:pt x="562964" y="1072425"/>
                </a:lnTo>
                <a:lnTo>
                  <a:pt x="596384" y="1041756"/>
                </a:lnTo>
                <a:lnTo>
                  <a:pt x="628834" y="1009717"/>
                </a:lnTo>
                <a:lnTo>
                  <a:pt x="660400" y="976433"/>
                </a:lnTo>
                <a:lnTo>
                  <a:pt x="691173" y="942029"/>
                </a:lnTo>
                <a:lnTo>
                  <a:pt x="721239" y="906629"/>
                </a:lnTo>
                <a:lnTo>
                  <a:pt x="750688" y="870358"/>
                </a:lnTo>
                <a:lnTo>
                  <a:pt x="779607" y="833339"/>
                </a:lnTo>
                <a:lnTo>
                  <a:pt x="808084" y="795698"/>
                </a:lnTo>
                <a:lnTo>
                  <a:pt x="836209" y="757559"/>
                </a:lnTo>
                <a:lnTo>
                  <a:pt x="864069" y="719046"/>
                </a:lnTo>
                <a:lnTo>
                  <a:pt x="891752" y="680284"/>
                </a:lnTo>
                <a:lnTo>
                  <a:pt x="919348" y="641398"/>
                </a:lnTo>
                <a:lnTo>
                  <a:pt x="948094" y="600896"/>
                </a:lnTo>
                <a:lnTo>
                  <a:pt x="976939" y="560534"/>
                </a:lnTo>
                <a:lnTo>
                  <a:pt x="1005985" y="520453"/>
                </a:lnTo>
                <a:lnTo>
                  <a:pt x="1035330" y="480793"/>
                </a:lnTo>
                <a:lnTo>
                  <a:pt x="1065073" y="441696"/>
                </a:lnTo>
                <a:lnTo>
                  <a:pt x="1095316" y="403302"/>
                </a:lnTo>
                <a:lnTo>
                  <a:pt x="1126157" y="365752"/>
                </a:lnTo>
                <a:lnTo>
                  <a:pt x="1157697" y="329188"/>
                </a:lnTo>
                <a:lnTo>
                  <a:pt x="1190034" y="293749"/>
                </a:lnTo>
                <a:lnTo>
                  <a:pt x="1223269" y="259578"/>
                </a:lnTo>
                <a:lnTo>
                  <a:pt x="1257502" y="226814"/>
                </a:lnTo>
                <a:lnTo>
                  <a:pt x="1292832" y="195599"/>
                </a:lnTo>
                <a:lnTo>
                  <a:pt x="1329359" y="166068"/>
                </a:lnTo>
                <a:lnTo>
                  <a:pt x="1367182" y="138369"/>
                </a:lnTo>
                <a:lnTo>
                  <a:pt x="1406400" y="112640"/>
                </a:lnTo>
                <a:lnTo>
                  <a:pt x="1447115" y="89022"/>
                </a:lnTo>
                <a:lnTo>
                  <a:pt x="1489425" y="67653"/>
                </a:lnTo>
                <a:lnTo>
                  <a:pt x="1533431" y="48674"/>
                </a:lnTo>
                <a:lnTo>
                  <a:pt x="1602847" y="25015"/>
                </a:lnTo>
                <a:lnTo>
                  <a:pt x="1676631" y="7524"/>
                </a:lnTo>
                <a:lnTo>
                  <a:pt x="1715281" y="1249"/>
                </a:lnTo>
                <a:lnTo>
                  <a:pt x="1724606" y="0"/>
                </a:lnTo>
              </a:path>
            </a:pathLst>
          </a:custGeom>
          <a:ln w="19049">
            <a:solidFill>
              <a:srgbClr val="000000"/>
            </a:solidFill>
          </a:ln>
        </p:spPr>
        <p:txBody>
          <a:bodyPr wrap="square" lIns="0" tIns="0" rIns="0" bIns="0" rtlCol="0"/>
          <a:lstStyle/>
          <a:p>
            <a:endParaRPr/>
          </a:p>
        </p:txBody>
      </p:sp>
      <p:sp>
        <p:nvSpPr>
          <p:cNvPr id="46" name="object 18">
            <a:extLst>
              <a:ext uri="{FF2B5EF4-FFF2-40B4-BE49-F238E27FC236}">
                <a16:creationId xmlns:a16="http://schemas.microsoft.com/office/drawing/2014/main" id="{D89D2C53-C827-4412-8DC5-9BAD833934D3}"/>
              </a:ext>
            </a:extLst>
          </p:cNvPr>
          <p:cNvSpPr/>
          <p:nvPr/>
        </p:nvSpPr>
        <p:spPr>
          <a:xfrm>
            <a:off x="5792443" y="4877108"/>
            <a:ext cx="88265" cy="62865"/>
          </a:xfrm>
          <a:custGeom>
            <a:avLst/>
            <a:gdLst/>
            <a:ahLst/>
            <a:cxnLst/>
            <a:rect l="l" t="t" r="r" b="b"/>
            <a:pathLst>
              <a:path w="88264" h="62864">
                <a:moveTo>
                  <a:pt x="3874" y="62799"/>
                </a:moveTo>
                <a:lnTo>
                  <a:pt x="88224" y="26074"/>
                </a:lnTo>
                <a:lnTo>
                  <a:pt x="0" y="0"/>
                </a:lnTo>
                <a:lnTo>
                  <a:pt x="3874" y="62799"/>
                </a:lnTo>
                <a:close/>
              </a:path>
            </a:pathLst>
          </a:custGeom>
          <a:ln w="19049">
            <a:solidFill>
              <a:srgbClr val="000000"/>
            </a:solidFill>
          </a:ln>
        </p:spPr>
        <p:txBody>
          <a:bodyPr wrap="square" lIns="0" tIns="0" rIns="0" bIns="0" rtlCol="0"/>
          <a:lstStyle/>
          <a:p>
            <a:endParaRPr/>
          </a:p>
        </p:txBody>
      </p:sp>
      <p:sp>
        <p:nvSpPr>
          <p:cNvPr id="47" name="object 20">
            <a:extLst>
              <a:ext uri="{FF2B5EF4-FFF2-40B4-BE49-F238E27FC236}">
                <a16:creationId xmlns:a16="http://schemas.microsoft.com/office/drawing/2014/main" id="{38189F0A-F048-4CBE-93E3-DDAF77A8B8D1}"/>
              </a:ext>
            </a:extLst>
          </p:cNvPr>
          <p:cNvSpPr/>
          <p:nvPr/>
        </p:nvSpPr>
        <p:spPr>
          <a:xfrm>
            <a:off x="6527141"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48" name="object 21">
            <a:extLst>
              <a:ext uri="{FF2B5EF4-FFF2-40B4-BE49-F238E27FC236}">
                <a16:creationId xmlns:a16="http://schemas.microsoft.com/office/drawing/2014/main" id="{004CB0BE-C944-4977-AA0C-E4A173712EF9}"/>
              </a:ext>
            </a:extLst>
          </p:cNvPr>
          <p:cNvSpPr/>
          <p:nvPr/>
        </p:nvSpPr>
        <p:spPr>
          <a:xfrm>
            <a:off x="6527141"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50" name="object 23">
            <a:extLst>
              <a:ext uri="{FF2B5EF4-FFF2-40B4-BE49-F238E27FC236}">
                <a16:creationId xmlns:a16="http://schemas.microsoft.com/office/drawing/2014/main" id="{035857F2-1C74-415B-9E32-1FABACDE98F4}"/>
              </a:ext>
            </a:extLst>
          </p:cNvPr>
          <p:cNvSpPr/>
          <p:nvPr/>
        </p:nvSpPr>
        <p:spPr>
          <a:xfrm>
            <a:off x="6276717" y="4901458"/>
            <a:ext cx="175260" cy="0"/>
          </a:xfrm>
          <a:custGeom>
            <a:avLst/>
            <a:gdLst/>
            <a:ahLst/>
            <a:cxnLst/>
            <a:rect l="l" t="t" r="r" b="b"/>
            <a:pathLst>
              <a:path w="175260">
                <a:moveTo>
                  <a:pt x="0" y="0"/>
                </a:moveTo>
                <a:lnTo>
                  <a:pt x="174899" y="0"/>
                </a:lnTo>
              </a:path>
            </a:pathLst>
          </a:custGeom>
          <a:ln w="19049">
            <a:solidFill>
              <a:srgbClr val="666666"/>
            </a:solidFill>
          </a:ln>
        </p:spPr>
        <p:txBody>
          <a:bodyPr wrap="square" lIns="0" tIns="0" rIns="0" bIns="0" rtlCol="0"/>
          <a:lstStyle/>
          <a:p>
            <a:endParaRPr/>
          </a:p>
        </p:txBody>
      </p:sp>
      <p:sp>
        <p:nvSpPr>
          <p:cNvPr id="51" name="object 24">
            <a:extLst>
              <a:ext uri="{FF2B5EF4-FFF2-40B4-BE49-F238E27FC236}">
                <a16:creationId xmlns:a16="http://schemas.microsoft.com/office/drawing/2014/main" id="{52F0C21F-3A19-4FD5-9813-A4EBF44A1689}"/>
              </a:ext>
            </a:extLst>
          </p:cNvPr>
          <p:cNvSpPr/>
          <p:nvPr/>
        </p:nvSpPr>
        <p:spPr>
          <a:xfrm>
            <a:off x="6451616" y="4870008"/>
            <a:ext cx="86995" cy="63500"/>
          </a:xfrm>
          <a:custGeom>
            <a:avLst/>
            <a:gdLst/>
            <a:ahLst/>
            <a:cxnLst/>
            <a:rect l="l" t="t" r="r" b="b"/>
            <a:pathLst>
              <a:path w="86995" h="63500">
                <a:moveTo>
                  <a:pt x="0" y="62924"/>
                </a:moveTo>
                <a:lnTo>
                  <a:pt x="86449" y="31449"/>
                </a:lnTo>
                <a:lnTo>
                  <a:pt x="0" y="0"/>
                </a:lnTo>
                <a:lnTo>
                  <a:pt x="0" y="62924"/>
                </a:lnTo>
                <a:close/>
              </a:path>
            </a:pathLst>
          </a:custGeom>
          <a:ln w="19049">
            <a:solidFill>
              <a:srgbClr val="666666"/>
            </a:solidFill>
          </a:ln>
        </p:spPr>
        <p:txBody>
          <a:bodyPr wrap="square" lIns="0" tIns="0" rIns="0" bIns="0" rtlCol="0"/>
          <a:lstStyle/>
          <a:p>
            <a:endParaRPr/>
          </a:p>
        </p:txBody>
      </p:sp>
      <p:sp>
        <p:nvSpPr>
          <p:cNvPr id="52" name="object 25">
            <a:extLst>
              <a:ext uri="{FF2B5EF4-FFF2-40B4-BE49-F238E27FC236}">
                <a16:creationId xmlns:a16="http://schemas.microsoft.com/office/drawing/2014/main" id="{42599304-8FED-472D-BA94-3594DB1D7DB0}"/>
              </a:ext>
            </a:extLst>
          </p:cNvPr>
          <p:cNvSpPr/>
          <p:nvPr/>
        </p:nvSpPr>
        <p:spPr>
          <a:xfrm>
            <a:off x="6750140" y="54004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53" name="object 26">
            <a:extLst>
              <a:ext uri="{FF2B5EF4-FFF2-40B4-BE49-F238E27FC236}">
                <a16:creationId xmlns:a16="http://schemas.microsoft.com/office/drawing/2014/main" id="{F6C9CC21-D50F-48F9-B88F-1C3B598A515A}"/>
              </a:ext>
            </a:extLst>
          </p:cNvPr>
          <p:cNvSpPr/>
          <p:nvPr/>
        </p:nvSpPr>
        <p:spPr>
          <a:xfrm>
            <a:off x="6718666" y="5314007"/>
            <a:ext cx="63500" cy="86995"/>
          </a:xfrm>
          <a:custGeom>
            <a:avLst/>
            <a:gdLst/>
            <a:ahLst/>
            <a:cxnLst/>
            <a:rect l="l" t="t" r="r" b="b"/>
            <a:pathLst>
              <a:path w="63500" h="86995">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54" name="object 27">
            <a:extLst>
              <a:ext uri="{FF2B5EF4-FFF2-40B4-BE49-F238E27FC236}">
                <a16:creationId xmlns:a16="http://schemas.microsoft.com/office/drawing/2014/main" id="{DE489624-E865-452D-9656-02FDF7ADCB77}"/>
              </a:ext>
            </a:extLst>
          </p:cNvPr>
          <p:cNvSpPr/>
          <p:nvPr/>
        </p:nvSpPr>
        <p:spPr>
          <a:xfrm>
            <a:off x="6565916"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55" name="object 28">
            <a:extLst>
              <a:ext uri="{FF2B5EF4-FFF2-40B4-BE49-F238E27FC236}">
                <a16:creationId xmlns:a16="http://schemas.microsoft.com/office/drawing/2014/main" id="{B25D4A1A-6FAA-4FEE-8793-263C08765CC3}"/>
              </a:ext>
            </a:extLst>
          </p:cNvPr>
          <p:cNvSpPr/>
          <p:nvPr/>
        </p:nvSpPr>
        <p:spPr>
          <a:xfrm>
            <a:off x="6565916"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56" name="object 29">
            <a:extLst>
              <a:ext uri="{FF2B5EF4-FFF2-40B4-BE49-F238E27FC236}">
                <a16:creationId xmlns:a16="http://schemas.microsoft.com/office/drawing/2014/main" id="{AE23BCA2-33C0-4F4F-B4C2-E9618B48BA38}"/>
              </a:ext>
            </a:extLst>
          </p:cNvPr>
          <p:cNvSpPr txBox="1"/>
          <p:nvPr/>
        </p:nvSpPr>
        <p:spPr>
          <a:xfrm>
            <a:off x="6652660"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h1</a:t>
            </a:r>
            <a:endParaRPr sz="1200">
              <a:latin typeface="Arial"/>
              <a:cs typeface="Arial"/>
            </a:endParaRPr>
          </a:p>
        </p:txBody>
      </p:sp>
      <p:sp>
        <p:nvSpPr>
          <p:cNvPr id="57" name="object 30">
            <a:extLst>
              <a:ext uri="{FF2B5EF4-FFF2-40B4-BE49-F238E27FC236}">
                <a16:creationId xmlns:a16="http://schemas.microsoft.com/office/drawing/2014/main" id="{A4332B6B-4BEE-459A-9F1D-1F93DDDEDCBB}"/>
              </a:ext>
            </a:extLst>
          </p:cNvPr>
          <p:cNvSpPr/>
          <p:nvPr/>
        </p:nvSpPr>
        <p:spPr>
          <a:xfrm>
            <a:off x="6750140"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58" name="object 31">
            <a:extLst>
              <a:ext uri="{FF2B5EF4-FFF2-40B4-BE49-F238E27FC236}">
                <a16:creationId xmlns:a16="http://schemas.microsoft.com/office/drawing/2014/main" id="{49B1E76A-DAE7-4387-AA7C-13B0A5144AD2}"/>
              </a:ext>
            </a:extLst>
          </p:cNvPr>
          <p:cNvSpPr/>
          <p:nvPr/>
        </p:nvSpPr>
        <p:spPr>
          <a:xfrm>
            <a:off x="6718666" y="4124420"/>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59" name="object 32">
            <a:extLst>
              <a:ext uri="{FF2B5EF4-FFF2-40B4-BE49-F238E27FC236}">
                <a16:creationId xmlns:a16="http://schemas.microsoft.com/office/drawing/2014/main" id="{8E33ADC1-5945-4731-9911-C0C2346291C7}"/>
              </a:ext>
            </a:extLst>
          </p:cNvPr>
          <p:cNvSpPr txBox="1"/>
          <p:nvPr/>
        </p:nvSpPr>
        <p:spPr>
          <a:xfrm>
            <a:off x="6565916"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marL="93980">
              <a:lnSpc>
                <a:spcPct val="100000"/>
              </a:lnSpc>
              <a:spcBef>
                <a:spcPts val="5"/>
              </a:spcBef>
            </a:pPr>
            <a:r>
              <a:rPr sz="1200" dirty="0">
                <a:latin typeface="Arial"/>
                <a:cs typeface="Arial"/>
              </a:rPr>
              <a:t>y1</a:t>
            </a:r>
            <a:endParaRPr sz="1200">
              <a:latin typeface="Arial"/>
              <a:cs typeface="Arial"/>
            </a:endParaRPr>
          </a:p>
        </p:txBody>
      </p:sp>
      <p:sp>
        <p:nvSpPr>
          <p:cNvPr id="60" name="object 33">
            <a:extLst>
              <a:ext uri="{FF2B5EF4-FFF2-40B4-BE49-F238E27FC236}">
                <a16:creationId xmlns:a16="http://schemas.microsoft.com/office/drawing/2014/main" id="{827BF0DF-1AB4-4C12-93D9-26121DBA8C9A}"/>
              </a:ext>
            </a:extLst>
          </p:cNvPr>
          <p:cNvSpPr/>
          <p:nvPr/>
        </p:nvSpPr>
        <p:spPr>
          <a:xfrm>
            <a:off x="7212940"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61" name="object 34">
            <a:extLst>
              <a:ext uri="{FF2B5EF4-FFF2-40B4-BE49-F238E27FC236}">
                <a16:creationId xmlns:a16="http://schemas.microsoft.com/office/drawing/2014/main" id="{E2C65BC6-DABE-4721-9D1E-702618CAD7D2}"/>
              </a:ext>
            </a:extLst>
          </p:cNvPr>
          <p:cNvSpPr/>
          <p:nvPr/>
        </p:nvSpPr>
        <p:spPr>
          <a:xfrm>
            <a:off x="7212940"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62" name="object 35">
            <a:extLst>
              <a:ext uri="{FF2B5EF4-FFF2-40B4-BE49-F238E27FC236}">
                <a16:creationId xmlns:a16="http://schemas.microsoft.com/office/drawing/2014/main" id="{A28942F6-CCFC-4F96-8105-19A6584A3A8E}"/>
              </a:ext>
            </a:extLst>
          </p:cNvPr>
          <p:cNvSpPr/>
          <p:nvPr/>
        </p:nvSpPr>
        <p:spPr>
          <a:xfrm>
            <a:off x="6934490" y="4901458"/>
            <a:ext cx="174625" cy="0"/>
          </a:xfrm>
          <a:custGeom>
            <a:avLst/>
            <a:gdLst/>
            <a:ahLst/>
            <a:cxnLst/>
            <a:rect l="l" t="t" r="r" b="b"/>
            <a:pathLst>
              <a:path w="174625">
                <a:moveTo>
                  <a:pt x="0" y="0"/>
                </a:moveTo>
                <a:lnTo>
                  <a:pt x="174599" y="0"/>
                </a:lnTo>
              </a:path>
            </a:pathLst>
          </a:custGeom>
          <a:ln w="19049">
            <a:solidFill>
              <a:srgbClr val="666666"/>
            </a:solidFill>
          </a:ln>
        </p:spPr>
        <p:txBody>
          <a:bodyPr wrap="square" lIns="0" tIns="0" rIns="0" bIns="0" rtlCol="0"/>
          <a:lstStyle/>
          <a:p>
            <a:endParaRPr/>
          </a:p>
        </p:txBody>
      </p:sp>
      <p:sp>
        <p:nvSpPr>
          <p:cNvPr id="63" name="object 36">
            <a:extLst>
              <a:ext uri="{FF2B5EF4-FFF2-40B4-BE49-F238E27FC236}">
                <a16:creationId xmlns:a16="http://schemas.microsoft.com/office/drawing/2014/main" id="{C5022850-3FAF-4C5D-A2B3-DE2E1AFC132D}"/>
              </a:ext>
            </a:extLst>
          </p:cNvPr>
          <p:cNvSpPr/>
          <p:nvPr/>
        </p:nvSpPr>
        <p:spPr>
          <a:xfrm>
            <a:off x="7109090" y="4870008"/>
            <a:ext cx="86995" cy="63500"/>
          </a:xfrm>
          <a:custGeom>
            <a:avLst/>
            <a:gdLst/>
            <a:ahLst/>
            <a:cxnLst/>
            <a:rect l="l" t="t" r="r" b="b"/>
            <a:pathLst>
              <a:path w="86995" h="63500">
                <a:moveTo>
                  <a:pt x="0" y="62924"/>
                </a:moveTo>
                <a:lnTo>
                  <a:pt x="86449" y="31449"/>
                </a:lnTo>
                <a:lnTo>
                  <a:pt x="0" y="0"/>
                </a:lnTo>
                <a:lnTo>
                  <a:pt x="0" y="62924"/>
                </a:lnTo>
                <a:close/>
              </a:path>
            </a:pathLst>
          </a:custGeom>
          <a:ln w="19049">
            <a:solidFill>
              <a:srgbClr val="666666"/>
            </a:solidFill>
          </a:ln>
        </p:spPr>
        <p:txBody>
          <a:bodyPr wrap="square" lIns="0" tIns="0" rIns="0" bIns="0" rtlCol="0"/>
          <a:lstStyle/>
          <a:p>
            <a:endParaRPr/>
          </a:p>
        </p:txBody>
      </p:sp>
      <p:sp>
        <p:nvSpPr>
          <p:cNvPr id="64" name="object 37">
            <a:extLst>
              <a:ext uri="{FF2B5EF4-FFF2-40B4-BE49-F238E27FC236}">
                <a16:creationId xmlns:a16="http://schemas.microsoft.com/office/drawing/2014/main" id="{BCF49FAC-7739-4270-96B8-C1F1CE919BCF}"/>
              </a:ext>
            </a:extLst>
          </p:cNvPr>
          <p:cNvSpPr/>
          <p:nvPr/>
        </p:nvSpPr>
        <p:spPr>
          <a:xfrm>
            <a:off x="7223390"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65" name="object 38">
            <a:extLst>
              <a:ext uri="{FF2B5EF4-FFF2-40B4-BE49-F238E27FC236}">
                <a16:creationId xmlns:a16="http://schemas.microsoft.com/office/drawing/2014/main" id="{B8E3AA2F-A17C-4493-A888-C1FACB4B884E}"/>
              </a:ext>
            </a:extLst>
          </p:cNvPr>
          <p:cNvSpPr/>
          <p:nvPr/>
        </p:nvSpPr>
        <p:spPr>
          <a:xfrm>
            <a:off x="7223390"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66" name="object 39">
            <a:extLst>
              <a:ext uri="{FF2B5EF4-FFF2-40B4-BE49-F238E27FC236}">
                <a16:creationId xmlns:a16="http://schemas.microsoft.com/office/drawing/2014/main" id="{91CE12A3-EF3B-4AD0-845A-4D055F2966A7}"/>
              </a:ext>
            </a:extLst>
          </p:cNvPr>
          <p:cNvSpPr txBox="1"/>
          <p:nvPr/>
        </p:nvSpPr>
        <p:spPr>
          <a:xfrm>
            <a:off x="7310122"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h2</a:t>
            </a:r>
            <a:endParaRPr sz="1200">
              <a:latin typeface="Arial"/>
              <a:cs typeface="Arial"/>
            </a:endParaRPr>
          </a:p>
        </p:txBody>
      </p:sp>
      <p:sp>
        <p:nvSpPr>
          <p:cNvPr id="67" name="object 40">
            <a:extLst>
              <a:ext uri="{FF2B5EF4-FFF2-40B4-BE49-F238E27FC236}">
                <a16:creationId xmlns:a16="http://schemas.microsoft.com/office/drawing/2014/main" id="{CB4B2266-36B6-4573-9944-C70AF3F6C1C7}"/>
              </a:ext>
            </a:extLst>
          </p:cNvPr>
          <p:cNvSpPr/>
          <p:nvPr/>
        </p:nvSpPr>
        <p:spPr>
          <a:xfrm>
            <a:off x="7407589"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68" name="object 41">
            <a:extLst>
              <a:ext uri="{FF2B5EF4-FFF2-40B4-BE49-F238E27FC236}">
                <a16:creationId xmlns:a16="http://schemas.microsoft.com/office/drawing/2014/main" id="{282ADEB2-0235-471B-849D-4415A436571E}"/>
              </a:ext>
            </a:extLst>
          </p:cNvPr>
          <p:cNvSpPr/>
          <p:nvPr/>
        </p:nvSpPr>
        <p:spPr>
          <a:xfrm>
            <a:off x="7376139" y="4124420"/>
            <a:ext cx="63500" cy="86995"/>
          </a:xfrm>
          <a:custGeom>
            <a:avLst/>
            <a:gdLst/>
            <a:ahLst/>
            <a:cxnLst/>
            <a:rect l="l" t="t" r="r" b="b"/>
            <a:pathLst>
              <a:path w="63500" h="86994">
                <a:moveTo>
                  <a:pt x="62924" y="86449"/>
                </a:moveTo>
                <a:lnTo>
                  <a:pt x="31449"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69" name="object 42">
            <a:extLst>
              <a:ext uri="{FF2B5EF4-FFF2-40B4-BE49-F238E27FC236}">
                <a16:creationId xmlns:a16="http://schemas.microsoft.com/office/drawing/2014/main" id="{58981033-5E7F-4051-9135-C69C993872D6}"/>
              </a:ext>
            </a:extLst>
          </p:cNvPr>
          <p:cNvSpPr txBox="1"/>
          <p:nvPr/>
        </p:nvSpPr>
        <p:spPr>
          <a:xfrm>
            <a:off x="7223390"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marL="93980">
              <a:lnSpc>
                <a:spcPct val="100000"/>
              </a:lnSpc>
              <a:spcBef>
                <a:spcPts val="5"/>
              </a:spcBef>
            </a:pPr>
            <a:r>
              <a:rPr sz="1200" dirty="0">
                <a:latin typeface="Arial"/>
                <a:cs typeface="Arial"/>
              </a:rPr>
              <a:t>y2</a:t>
            </a:r>
            <a:endParaRPr sz="1200">
              <a:latin typeface="Arial"/>
              <a:cs typeface="Arial"/>
            </a:endParaRPr>
          </a:p>
        </p:txBody>
      </p:sp>
      <p:sp>
        <p:nvSpPr>
          <p:cNvPr id="70" name="object 43">
            <a:extLst>
              <a:ext uri="{FF2B5EF4-FFF2-40B4-BE49-F238E27FC236}">
                <a16:creationId xmlns:a16="http://schemas.microsoft.com/office/drawing/2014/main" id="{51F70434-5E1F-418D-A50C-C0AEAF4C576E}"/>
              </a:ext>
            </a:extLst>
          </p:cNvPr>
          <p:cNvSpPr/>
          <p:nvPr/>
        </p:nvSpPr>
        <p:spPr>
          <a:xfrm>
            <a:off x="7407589" y="54004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71" name="object 44">
            <a:extLst>
              <a:ext uri="{FF2B5EF4-FFF2-40B4-BE49-F238E27FC236}">
                <a16:creationId xmlns:a16="http://schemas.microsoft.com/office/drawing/2014/main" id="{CA75AA9E-207E-4796-9F43-1FFF16075CE0}"/>
              </a:ext>
            </a:extLst>
          </p:cNvPr>
          <p:cNvSpPr/>
          <p:nvPr/>
        </p:nvSpPr>
        <p:spPr>
          <a:xfrm>
            <a:off x="7376139" y="5314007"/>
            <a:ext cx="63500" cy="86995"/>
          </a:xfrm>
          <a:custGeom>
            <a:avLst/>
            <a:gdLst/>
            <a:ahLst/>
            <a:cxnLst/>
            <a:rect l="l" t="t" r="r" b="b"/>
            <a:pathLst>
              <a:path w="63500" h="86995">
                <a:moveTo>
                  <a:pt x="62924" y="86449"/>
                </a:moveTo>
                <a:lnTo>
                  <a:pt x="31449"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74" name="object 47">
            <a:extLst>
              <a:ext uri="{FF2B5EF4-FFF2-40B4-BE49-F238E27FC236}">
                <a16:creationId xmlns:a16="http://schemas.microsoft.com/office/drawing/2014/main" id="{BD60CFD8-0063-4CDC-8F57-7DBDFF08BAAC}"/>
              </a:ext>
            </a:extLst>
          </p:cNvPr>
          <p:cNvSpPr txBox="1"/>
          <p:nvPr/>
        </p:nvSpPr>
        <p:spPr>
          <a:xfrm>
            <a:off x="7766107" y="5444045"/>
            <a:ext cx="1494939" cy="1099820"/>
          </a:xfrm>
          <a:prstGeom prst="rect">
            <a:avLst/>
          </a:prstGeom>
        </p:spPr>
        <p:txBody>
          <a:bodyPr vert="horz" wrap="square" lIns="0" tIns="0" rIns="0" bIns="0" rtlCol="0">
            <a:spAutoFit/>
          </a:bodyPr>
          <a:lstStyle/>
          <a:p>
            <a:pPr marL="12700">
              <a:lnSpc>
                <a:spcPts val="2865"/>
              </a:lnSpc>
            </a:pPr>
            <a:r>
              <a:rPr sz="1600" spc="-5" dirty="0">
                <a:solidFill>
                  <a:srgbClr val="0000FF"/>
                </a:solidFill>
                <a:latin typeface="Arial"/>
                <a:cs typeface="Arial"/>
              </a:rPr>
              <a:t>sample</a:t>
            </a:r>
            <a:endParaRPr sz="1600" dirty="0">
              <a:latin typeface="Arial"/>
              <a:cs typeface="Arial"/>
            </a:endParaRPr>
          </a:p>
          <a:p>
            <a:pPr marL="12700">
              <a:lnSpc>
                <a:spcPts val="2850"/>
              </a:lnSpc>
            </a:pPr>
            <a:r>
              <a:rPr sz="1600" spc="-5" dirty="0">
                <a:solidFill>
                  <a:srgbClr val="0000FF"/>
                </a:solidFill>
                <a:latin typeface="Arial"/>
                <a:cs typeface="Arial"/>
              </a:rPr>
              <a:t>&lt;END&gt;</a:t>
            </a:r>
            <a:r>
              <a:rPr sz="1600" spc="-70" dirty="0">
                <a:solidFill>
                  <a:srgbClr val="0000FF"/>
                </a:solidFill>
                <a:latin typeface="Arial"/>
                <a:cs typeface="Arial"/>
              </a:rPr>
              <a:t> </a:t>
            </a:r>
            <a:r>
              <a:rPr sz="1600" spc="-5" dirty="0">
                <a:solidFill>
                  <a:srgbClr val="0000FF"/>
                </a:solidFill>
                <a:latin typeface="Arial"/>
                <a:cs typeface="Arial"/>
              </a:rPr>
              <a:t>token</a:t>
            </a:r>
            <a:endParaRPr sz="1600" dirty="0">
              <a:latin typeface="Arial"/>
              <a:cs typeface="Arial"/>
            </a:endParaRPr>
          </a:p>
          <a:p>
            <a:pPr marL="12700">
              <a:lnSpc>
                <a:spcPts val="2865"/>
              </a:lnSpc>
            </a:pPr>
            <a:r>
              <a:rPr sz="1600" spc="-5" dirty="0">
                <a:solidFill>
                  <a:srgbClr val="0000FF"/>
                </a:solidFill>
                <a:latin typeface="Arial"/>
                <a:cs typeface="Arial"/>
              </a:rPr>
              <a:t>=&gt;</a:t>
            </a:r>
            <a:r>
              <a:rPr sz="1600" spc="-75" dirty="0">
                <a:solidFill>
                  <a:srgbClr val="0000FF"/>
                </a:solidFill>
                <a:latin typeface="Arial"/>
                <a:cs typeface="Arial"/>
              </a:rPr>
              <a:t> </a:t>
            </a:r>
            <a:r>
              <a:rPr sz="1600" spc="-5" dirty="0">
                <a:solidFill>
                  <a:srgbClr val="0000FF"/>
                </a:solidFill>
                <a:latin typeface="Arial"/>
                <a:cs typeface="Arial"/>
              </a:rPr>
              <a:t>finish.</a:t>
            </a:r>
            <a:endParaRPr sz="1600" dirty="0">
              <a:latin typeface="Arial"/>
              <a:cs typeface="Arial"/>
            </a:endParaRPr>
          </a:p>
        </p:txBody>
      </p:sp>
      <p:sp>
        <p:nvSpPr>
          <p:cNvPr id="75" name="object 48">
            <a:extLst>
              <a:ext uri="{FF2B5EF4-FFF2-40B4-BE49-F238E27FC236}">
                <a16:creationId xmlns:a16="http://schemas.microsoft.com/office/drawing/2014/main" id="{AEABE6E2-2A51-465A-B3B7-DD57FD462EFB}"/>
              </a:ext>
            </a:extLst>
          </p:cNvPr>
          <p:cNvSpPr txBox="1"/>
          <p:nvPr/>
        </p:nvSpPr>
        <p:spPr>
          <a:xfrm>
            <a:off x="5974128" y="5999009"/>
            <a:ext cx="250190" cy="323850"/>
          </a:xfrm>
          <a:prstGeom prst="rect">
            <a:avLst/>
          </a:prstGeom>
        </p:spPr>
        <p:txBody>
          <a:bodyPr vert="horz" wrap="square" lIns="0" tIns="0" rIns="0" bIns="0" rtlCol="0">
            <a:spAutoFit/>
          </a:bodyPr>
          <a:lstStyle/>
          <a:p>
            <a:pPr algn="ctr">
              <a:lnSpc>
                <a:spcPts val="800"/>
              </a:lnSpc>
            </a:pPr>
            <a:r>
              <a:rPr sz="700" dirty="0">
                <a:latin typeface="Arial"/>
                <a:cs typeface="Arial"/>
              </a:rPr>
              <a:t>x0</a:t>
            </a:r>
            <a:endParaRPr sz="700">
              <a:latin typeface="Arial"/>
              <a:cs typeface="Arial"/>
            </a:endParaRPr>
          </a:p>
          <a:p>
            <a:pPr marL="12065" marR="5080" algn="ctr">
              <a:lnSpc>
                <a:spcPts val="819"/>
              </a:lnSpc>
              <a:spcBef>
                <a:spcPts val="35"/>
              </a:spcBef>
            </a:pPr>
            <a:r>
              <a:rPr sz="700" spc="-5" dirty="0">
                <a:latin typeface="Arial"/>
                <a:cs typeface="Arial"/>
              </a:rPr>
              <a:t>&lt;STA  RT&gt;</a:t>
            </a:r>
            <a:endParaRPr sz="700">
              <a:latin typeface="Arial"/>
              <a:cs typeface="Arial"/>
            </a:endParaRPr>
          </a:p>
        </p:txBody>
      </p:sp>
      <p:sp>
        <p:nvSpPr>
          <p:cNvPr id="76" name="object 49">
            <a:extLst>
              <a:ext uri="{FF2B5EF4-FFF2-40B4-BE49-F238E27FC236}">
                <a16:creationId xmlns:a16="http://schemas.microsoft.com/office/drawing/2014/main" id="{5423FFEA-BAD8-49F7-8B1F-C53D63324179}"/>
              </a:ext>
            </a:extLst>
          </p:cNvPr>
          <p:cNvSpPr txBox="1"/>
          <p:nvPr/>
        </p:nvSpPr>
        <p:spPr>
          <a:xfrm>
            <a:off x="6637793" y="6103783"/>
            <a:ext cx="238125" cy="114300"/>
          </a:xfrm>
          <a:prstGeom prst="rect">
            <a:avLst/>
          </a:prstGeom>
        </p:spPr>
        <p:txBody>
          <a:bodyPr vert="horz" wrap="square" lIns="0" tIns="0" rIns="0" bIns="0" rtlCol="0">
            <a:spAutoFit/>
          </a:bodyPr>
          <a:lstStyle/>
          <a:p>
            <a:pPr marL="12700">
              <a:lnSpc>
                <a:spcPts val="805"/>
              </a:lnSpc>
            </a:pPr>
            <a:r>
              <a:rPr sz="700" spc="-5" dirty="0">
                <a:latin typeface="Arial"/>
                <a:cs typeface="Arial"/>
              </a:rPr>
              <a:t>straw</a:t>
            </a:r>
            <a:endParaRPr sz="700">
              <a:latin typeface="Arial"/>
              <a:cs typeface="Arial"/>
            </a:endParaRPr>
          </a:p>
        </p:txBody>
      </p:sp>
      <p:sp>
        <p:nvSpPr>
          <p:cNvPr id="77" name="object 50">
            <a:extLst>
              <a:ext uri="{FF2B5EF4-FFF2-40B4-BE49-F238E27FC236}">
                <a16:creationId xmlns:a16="http://schemas.microsoft.com/office/drawing/2014/main" id="{14FC3865-B374-4F0C-B504-3CC3DC4C3783}"/>
              </a:ext>
            </a:extLst>
          </p:cNvPr>
          <p:cNvSpPr txBox="1"/>
          <p:nvPr/>
        </p:nvSpPr>
        <p:spPr>
          <a:xfrm>
            <a:off x="7367974" y="6103783"/>
            <a:ext cx="149225" cy="114300"/>
          </a:xfrm>
          <a:prstGeom prst="rect">
            <a:avLst/>
          </a:prstGeom>
        </p:spPr>
        <p:txBody>
          <a:bodyPr vert="horz" wrap="square" lIns="0" tIns="0" rIns="0" bIns="0" rtlCol="0">
            <a:spAutoFit/>
          </a:bodyPr>
          <a:lstStyle/>
          <a:p>
            <a:pPr marL="12700">
              <a:lnSpc>
                <a:spcPts val="805"/>
              </a:lnSpc>
            </a:pPr>
            <a:r>
              <a:rPr sz="700" spc="-5" dirty="0">
                <a:latin typeface="Arial"/>
                <a:cs typeface="Arial"/>
              </a:rPr>
              <a:t>hat</a:t>
            </a:r>
            <a:endParaRPr sz="700">
              <a:latin typeface="Arial"/>
              <a:cs typeface="Arial"/>
            </a:endParaRPr>
          </a:p>
        </p:txBody>
      </p:sp>
      <p:sp>
        <p:nvSpPr>
          <p:cNvPr id="78" name="object 51">
            <a:extLst>
              <a:ext uri="{FF2B5EF4-FFF2-40B4-BE49-F238E27FC236}">
                <a16:creationId xmlns:a16="http://schemas.microsoft.com/office/drawing/2014/main" id="{88B56D6F-D366-4A74-AD66-3F38F18A4CBF}"/>
              </a:ext>
            </a:extLst>
          </p:cNvPr>
          <p:cNvSpPr txBox="1"/>
          <p:nvPr/>
        </p:nvSpPr>
        <p:spPr>
          <a:xfrm>
            <a:off x="5576946" y="6543894"/>
            <a:ext cx="815340" cy="203200"/>
          </a:xfrm>
          <a:prstGeom prst="rect">
            <a:avLst/>
          </a:prstGeom>
        </p:spPr>
        <p:txBody>
          <a:bodyPr vert="horz" wrap="square" lIns="0" tIns="0" rIns="0" bIns="0" rtlCol="0">
            <a:spAutoFit/>
          </a:bodyPr>
          <a:lstStyle/>
          <a:p>
            <a:pPr marL="12700">
              <a:lnSpc>
                <a:spcPts val="1515"/>
              </a:lnSpc>
            </a:pPr>
            <a:r>
              <a:rPr sz="1400" spc="-5" dirty="0">
                <a:latin typeface="Arial"/>
                <a:cs typeface="Arial"/>
              </a:rPr>
              <a:t>&lt;START&gt;</a:t>
            </a:r>
            <a:endParaRPr sz="1400">
              <a:latin typeface="Arial"/>
              <a:cs typeface="Arial"/>
            </a:endParaRPr>
          </a:p>
        </p:txBody>
      </p:sp>
      <p:cxnSp>
        <p:nvCxnSpPr>
          <p:cNvPr id="85" name="Straight Arrow Connector 84">
            <a:extLst>
              <a:ext uri="{FF2B5EF4-FFF2-40B4-BE49-F238E27FC236}">
                <a16:creationId xmlns:a16="http://schemas.microsoft.com/office/drawing/2014/main" id="{E1F0C692-97F6-4D72-A5C0-B2627ACB284B}"/>
              </a:ext>
            </a:extLst>
          </p:cNvPr>
          <p:cNvCxnSpPr/>
          <p:nvPr/>
        </p:nvCxnSpPr>
        <p:spPr bwMode="auto">
          <a:xfrm>
            <a:off x="6275350" y="3958484"/>
            <a:ext cx="237283" cy="210315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87" name="Straight Arrow Connector 86">
            <a:extLst>
              <a:ext uri="{FF2B5EF4-FFF2-40B4-BE49-F238E27FC236}">
                <a16:creationId xmlns:a16="http://schemas.microsoft.com/office/drawing/2014/main" id="{2A0918C1-6E37-48DE-BD83-C7D35BF46647}"/>
              </a:ext>
            </a:extLst>
          </p:cNvPr>
          <p:cNvCxnSpPr/>
          <p:nvPr/>
        </p:nvCxnSpPr>
        <p:spPr bwMode="auto">
          <a:xfrm>
            <a:off x="6936218" y="3914628"/>
            <a:ext cx="237283" cy="210315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88" name="Straight Arrow Connector 87">
            <a:extLst>
              <a:ext uri="{FF2B5EF4-FFF2-40B4-BE49-F238E27FC236}">
                <a16:creationId xmlns:a16="http://schemas.microsoft.com/office/drawing/2014/main" id="{26DF2793-8954-48B3-8277-07FC6C13D4B4}"/>
              </a:ext>
            </a:extLst>
          </p:cNvPr>
          <p:cNvCxnSpPr>
            <a:cxnSpLocks/>
          </p:cNvCxnSpPr>
          <p:nvPr/>
        </p:nvCxnSpPr>
        <p:spPr bwMode="auto">
          <a:xfrm>
            <a:off x="7591789" y="3824719"/>
            <a:ext cx="428550" cy="171077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91" name="TextBox 90">
            <a:extLst>
              <a:ext uri="{FF2B5EF4-FFF2-40B4-BE49-F238E27FC236}">
                <a16:creationId xmlns:a16="http://schemas.microsoft.com/office/drawing/2014/main" id="{308B02D2-27DD-45F2-9CD8-7733CA711E17}"/>
              </a:ext>
            </a:extLst>
          </p:cNvPr>
          <p:cNvSpPr txBox="1"/>
          <p:nvPr/>
        </p:nvSpPr>
        <p:spPr>
          <a:xfrm>
            <a:off x="6031928" y="5365542"/>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92" name="TextBox 91">
            <a:extLst>
              <a:ext uri="{FF2B5EF4-FFF2-40B4-BE49-F238E27FC236}">
                <a16:creationId xmlns:a16="http://schemas.microsoft.com/office/drawing/2014/main" id="{F0EB292D-49FE-42C0-8CE3-6FF0DCD01898}"/>
              </a:ext>
            </a:extLst>
          </p:cNvPr>
          <p:cNvSpPr txBox="1"/>
          <p:nvPr/>
        </p:nvSpPr>
        <p:spPr>
          <a:xfrm>
            <a:off x="6879516" y="5367061"/>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76CD61F2-8225-4266-9B9C-24943C80C8F9}"/>
                  </a:ext>
                </a:extLst>
              </p:cNvPr>
              <p:cNvSpPr>
                <a:spLocks noGrp="1"/>
              </p:cNvSpPr>
              <p:nvPr>
                <p:ph idx="1"/>
              </p:nvPr>
            </p:nvSpPr>
            <p:spPr>
              <a:xfrm>
                <a:off x="0" y="1241302"/>
                <a:ext cx="3124139" cy="5212034"/>
              </a:xfrm>
            </p:spPr>
            <p:txBody>
              <a:bodyPr>
                <a:normAutofit fontScale="77500" lnSpcReduction="20000"/>
              </a:bodyPr>
              <a:lstStyle/>
              <a:p>
                <a:r>
                  <a:rPr lang="en-US" dirty="0"/>
                  <a:t>The last 2 layers of the CNN for classification (FC-1000 and SoftMax) are not used, since we only need the extracted features from the layer FC-4096</a:t>
                </a:r>
              </a:p>
              <a:p>
                <a:r>
                  <a:rPr lang="en-US" dirty="0"/>
                  <a:t>At each timestep, sample from the prob vector of the output </a:t>
                </a:r>
                <a14:m>
                  <m:oMath xmlns:m="http://schemas.openxmlformats.org/officeDocument/2006/math">
                    <m:r>
                      <a:rPr lang="en-US" i="1" dirty="0" smtClean="0">
                        <a:latin typeface="Cambria Math" panose="02040503050406030204" pitchFamily="18" charset="0"/>
                      </a:rPr>
                      <m:t>𝑦</m:t>
                    </m:r>
                    <m:r>
                      <a:rPr lang="en-US" i="1" baseline="-25000" dirty="0" err="1" smtClean="0">
                        <a:latin typeface="Cambria Math" panose="02040503050406030204" pitchFamily="18" charset="0"/>
                      </a:rPr>
                      <m:t>𝑡</m:t>
                    </m:r>
                  </m:oMath>
                </a14:m>
                <a:r>
                  <a:rPr lang="en-US" dirty="0"/>
                  <a:t> to generate the next input word</a:t>
                </a:r>
              </a:p>
              <a:p>
                <a:endParaRPr lang="en-SE" dirty="0"/>
              </a:p>
            </p:txBody>
          </p:sp>
        </mc:Choice>
        <mc:Fallback xmlns="">
          <p:sp>
            <p:nvSpPr>
              <p:cNvPr id="93" name="Content Placeholder 2">
                <a:extLst>
                  <a:ext uri="{FF2B5EF4-FFF2-40B4-BE49-F238E27FC236}">
                    <a16:creationId xmlns:a16="http://schemas.microsoft.com/office/drawing/2014/main" id="{76CD61F2-8225-4266-9B9C-24943C80C8F9}"/>
                  </a:ext>
                </a:extLst>
              </p:cNvPr>
              <p:cNvSpPr>
                <a:spLocks noGrp="1" noRot="1" noChangeAspect="1" noMove="1" noResize="1" noEditPoints="1" noAdjustHandles="1" noChangeArrowheads="1" noChangeShapeType="1" noTextEdit="1"/>
              </p:cNvSpPr>
              <p:nvPr>
                <p:ph idx="1"/>
              </p:nvPr>
            </p:nvSpPr>
            <p:spPr>
              <a:xfrm>
                <a:off x="0" y="1241302"/>
                <a:ext cx="3124139" cy="5212034"/>
              </a:xfrm>
              <a:blipFill>
                <a:blip r:embed="rId5"/>
                <a:stretch>
                  <a:fillRect l="-2734" t="-2456" r="-4297"/>
                </a:stretch>
              </a:blipFill>
            </p:spPr>
            <p:txBody>
              <a:bodyPr/>
              <a:lstStyle/>
              <a:p>
                <a:r>
                  <a:rPr lang="en-SE">
                    <a:noFill/>
                  </a:rPr>
                  <a:t> </a:t>
                </a:r>
              </a:p>
            </p:txBody>
          </p:sp>
        </mc:Fallback>
      </mc:AlternateContent>
      <p:sp>
        <p:nvSpPr>
          <p:cNvPr id="99" name="Rectangle 98">
            <a:extLst>
              <a:ext uri="{FF2B5EF4-FFF2-40B4-BE49-F238E27FC236}">
                <a16:creationId xmlns:a16="http://schemas.microsoft.com/office/drawing/2014/main" id="{7CB6CEA7-0807-40D9-8F4C-9EC0BB7FBB9E}"/>
              </a:ext>
            </a:extLst>
          </p:cNvPr>
          <p:cNvSpPr/>
          <p:nvPr/>
        </p:nvSpPr>
        <p:spPr bwMode="auto">
          <a:xfrm>
            <a:off x="3239355" y="6308418"/>
            <a:ext cx="865913" cy="424235"/>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5160473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43B82-896C-4AA3-8A50-921BFF4A9F43}"/>
              </a:ext>
            </a:extLst>
          </p:cNvPr>
          <p:cNvSpPr>
            <a:spLocks noGrp="1"/>
          </p:cNvSpPr>
          <p:nvPr>
            <p:ph type="title"/>
          </p:nvPr>
        </p:nvSpPr>
        <p:spPr/>
        <p:txBody>
          <a:bodyPr/>
          <a:lstStyle/>
          <a:p>
            <a:r>
              <a:rPr lang="en-US" dirty="0"/>
              <a:t>Image Captioning Examples</a:t>
            </a:r>
            <a:endParaRPr lang="en-SE" dirty="0"/>
          </a:p>
        </p:txBody>
      </p:sp>
      <p:sp>
        <p:nvSpPr>
          <p:cNvPr id="3" name="Content Placeholder 2">
            <a:extLst>
              <a:ext uri="{FF2B5EF4-FFF2-40B4-BE49-F238E27FC236}">
                <a16:creationId xmlns:a16="http://schemas.microsoft.com/office/drawing/2014/main" id="{A86ADC28-9B8D-4651-99BE-7D51042A57AA}"/>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71A03F37-DA6C-4998-833C-FB25A759DF8C}"/>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dirty="0"/>
          </a:p>
        </p:txBody>
      </p:sp>
      <p:sp>
        <p:nvSpPr>
          <p:cNvPr id="5" name="object 2">
            <a:extLst>
              <a:ext uri="{FF2B5EF4-FFF2-40B4-BE49-F238E27FC236}">
                <a16:creationId xmlns:a16="http://schemas.microsoft.com/office/drawing/2014/main" id="{060D63EC-74FA-4576-ADCA-C9665805AD57}"/>
              </a:ext>
            </a:extLst>
          </p:cNvPr>
          <p:cNvSpPr/>
          <p:nvPr/>
        </p:nvSpPr>
        <p:spPr>
          <a:xfrm>
            <a:off x="0" y="1241011"/>
            <a:ext cx="9143981" cy="5089911"/>
          </a:xfrm>
          <a:prstGeom prst="rect">
            <a:avLst/>
          </a:prstGeom>
          <a:blipFill>
            <a:blip r:embed="rId2" cstate="print"/>
            <a:stretch>
              <a:fillRect/>
            </a:stretch>
          </a:blipFill>
        </p:spPr>
        <p:txBody>
          <a:bodyPr wrap="square" lIns="0" tIns="0" rIns="0" bIns="0" rtlCol="0"/>
          <a:lstStyle/>
          <a:p>
            <a:endParaRPr/>
          </a:p>
        </p:txBody>
      </p:sp>
      <p:sp>
        <p:nvSpPr>
          <p:cNvPr id="6" name="TextBox 5">
            <a:extLst>
              <a:ext uri="{FF2B5EF4-FFF2-40B4-BE49-F238E27FC236}">
                <a16:creationId xmlns:a16="http://schemas.microsoft.com/office/drawing/2014/main" id="{8979653A-2F2A-48E2-A7CA-F911D115BBE3}"/>
              </a:ext>
            </a:extLst>
          </p:cNvPr>
          <p:cNvSpPr txBox="1"/>
          <p:nvPr/>
        </p:nvSpPr>
        <p:spPr>
          <a:xfrm>
            <a:off x="2987824" y="6359015"/>
            <a:ext cx="3788217" cy="400110"/>
          </a:xfrm>
          <a:prstGeom prst="rect">
            <a:avLst/>
          </a:prstGeom>
          <a:noFill/>
        </p:spPr>
        <p:txBody>
          <a:bodyPr wrap="none" rtlCol="0">
            <a:spAutoFit/>
          </a:bodyPr>
          <a:lstStyle/>
          <a:p>
            <a:r>
              <a:rPr lang="en-US" sz="2000" dirty="0"/>
              <a:t>Bottom row shows failure cases</a:t>
            </a:r>
            <a:endParaRPr lang="en-SE" sz="2000" dirty="0"/>
          </a:p>
        </p:txBody>
      </p:sp>
    </p:spTree>
    <p:extLst>
      <p:ext uri="{BB962C8B-B14F-4D97-AF65-F5344CB8AC3E}">
        <p14:creationId xmlns:p14="http://schemas.microsoft.com/office/powerpoint/2010/main" val="2801686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0B102-724B-4E3D-9E4E-35EB97D1F585}"/>
              </a:ext>
            </a:extLst>
          </p:cNvPr>
          <p:cNvSpPr>
            <a:spLocks noGrp="1"/>
          </p:cNvSpPr>
          <p:nvPr>
            <p:ph type="title"/>
          </p:nvPr>
        </p:nvSpPr>
        <p:spPr/>
        <p:txBody>
          <a:bodyPr/>
          <a:lstStyle/>
          <a:p>
            <a:r>
              <a:rPr lang="en-US" dirty="0"/>
              <a:t>Multi-Layer Perceptron vs. CNN </a:t>
            </a:r>
            <a:endParaRPr lang="en-SE" dirty="0"/>
          </a:p>
        </p:txBody>
      </p:sp>
      <p:sp>
        <p:nvSpPr>
          <p:cNvPr id="3" name="Content Placeholder 2">
            <a:extLst>
              <a:ext uri="{FF2B5EF4-FFF2-40B4-BE49-F238E27FC236}">
                <a16:creationId xmlns:a16="http://schemas.microsoft.com/office/drawing/2014/main" id="{56F43771-852E-4E22-81E5-8A328442629A}"/>
              </a:ext>
            </a:extLst>
          </p:cNvPr>
          <p:cNvSpPr>
            <a:spLocks noGrp="1"/>
          </p:cNvSpPr>
          <p:nvPr>
            <p:ph idx="1"/>
          </p:nvPr>
        </p:nvSpPr>
        <p:spPr>
          <a:xfrm>
            <a:off x="62229" y="3573017"/>
            <a:ext cx="4149731" cy="2448271"/>
          </a:xfrm>
        </p:spPr>
        <p:txBody>
          <a:bodyPr>
            <a:normAutofit fontScale="47500" lnSpcReduction="20000"/>
          </a:bodyPr>
          <a:lstStyle/>
          <a:p>
            <a:r>
              <a:rPr lang="en-US" dirty="0"/>
              <a:t>In an MLP, all layers are fully connected </a:t>
            </a:r>
          </a:p>
          <a:p>
            <a:r>
              <a:rPr lang="en-US" dirty="0"/>
              <a:t>Cannot alter input image size</a:t>
            </a:r>
          </a:p>
          <a:p>
            <a:r>
              <a:rPr lang="en-US" dirty="0"/>
              <a:t>Permutation invariance</a:t>
            </a:r>
          </a:p>
          <a:p>
            <a:pPr lvl="1"/>
            <a:r>
              <a:rPr lang="en-US" dirty="0"/>
              <a:t>Cannot recognize geometry/locality of input </a:t>
            </a:r>
          </a:p>
          <a:p>
            <a:pPr lvl="1"/>
            <a:r>
              <a:rPr lang="en-US" dirty="0"/>
              <a:t>Below two images, with same set of pixels but different permutations, will generate the exact same output in an MLP</a:t>
            </a:r>
          </a:p>
          <a:p>
            <a:pPr lvl="1"/>
            <a:r>
              <a:rPr lang="en-US" dirty="0"/>
              <a:t>Not useful for image recognition </a:t>
            </a:r>
            <a:endParaRPr lang="en-SE" dirty="0"/>
          </a:p>
        </p:txBody>
      </p:sp>
      <p:sp>
        <p:nvSpPr>
          <p:cNvPr id="4" name="Slide Number Placeholder 3">
            <a:extLst>
              <a:ext uri="{FF2B5EF4-FFF2-40B4-BE49-F238E27FC236}">
                <a16:creationId xmlns:a16="http://schemas.microsoft.com/office/drawing/2014/main" id="{01156D15-58AC-415D-B560-94158E740479}"/>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5" name="Picture 2" descr="“deep learning”的图片搜索结果">
            <a:extLst>
              <a:ext uri="{FF2B5EF4-FFF2-40B4-BE49-F238E27FC236}">
                <a16:creationId xmlns:a16="http://schemas.microsoft.com/office/drawing/2014/main" id="{3A5D623F-BCB2-4BF8-B132-66487C9C58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29" y="1061120"/>
            <a:ext cx="4077723" cy="2448272"/>
          </a:xfrm>
          <a:prstGeom prst="rect">
            <a:avLst/>
          </a:prstGeom>
          <a:noFill/>
          <a:extLst>
            <a:ext uri="{909E8E84-426E-40DD-AFC4-6F175D3DCCD1}">
              <a14:hiddenFill xmlns:a14="http://schemas.microsoft.com/office/drawing/2010/main">
                <a:solidFill>
                  <a:srgbClr val="FFFFFF"/>
                </a:solidFill>
              </a14:hiddenFill>
            </a:ext>
          </a:extLst>
        </p:spPr>
      </p:pic>
      <p:sp>
        <p:nvSpPr>
          <p:cNvPr id="6" name="object 5">
            <a:extLst>
              <a:ext uri="{FF2B5EF4-FFF2-40B4-BE49-F238E27FC236}">
                <a16:creationId xmlns:a16="http://schemas.microsoft.com/office/drawing/2014/main" id="{AA6DBC92-796F-45C1-A9BF-D1E5F087C166}"/>
              </a:ext>
            </a:extLst>
          </p:cNvPr>
          <p:cNvSpPr/>
          <p:nvPr/>
        </p:nvSpPr>
        <p:spPr>
          <a:xfrm>
            <a:off x="4139952" y="1646587"/>
            <a:ext cx="4834880" cy="1431325"/>
          </a:xfrm>
          <a:prstGeom prst="rect">
            <a:avLst/>
          </a:prstGeom>
          <a:blipFill>
            <a:blip r:embed="rId3" cstate="print"/>
            <a:stretch>
              <a:fillRect/>
            </a:stretch>
          </a:blipFill>
        </p:spPr>
        <p:txBody>
          <a:bodyPr wrap="square" lIns="0" tIns="0" rIns="0" bIns="0" rtlCol="0"/>
          <a:lstStyle/>
          <a:p>
            <a:endParaRPr/>
          </a:p>
        </p:txBody>
      </p:sp>
      <p:sp>
        <p:nvSpPr>
          <p:cNvPr id="10" name="Content Placeholder 2">
            <a:extLst>
              <a:ext uri="{FF2B5EF4-FFF2-40B4-BE49-F238E27FC236}">
                <a16:creationId xmlns:a16="http://schemas.microsoft.com/office/drawing/2014/main" id="{F71CFF25-2B65-47DE-85F7-CA2DA896EB8F}"/>
              </a:ext>
            </a:extLst>
          </p:cNvPr>
          <p:cNvSpPr txBox="1">
            <a:spLocks/>
          </p:cNvSpPr>
          <p:nvPr/>
        </p:nvSpPr>
        <p:spPr bwMode="auto">
          <a:xfrm>
            <a:off x="4211961" y="3645025"/>
            <a:ext cx="4839714" cy="27557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800" kern="0" dirty="0"/>
              <a:t>In a CNN, only the last few (typically &lt;=3) MLP layers(s) are fully connected</a:t>
            </a:r>
          </a:p>
          <a:p>
            <a:r>
              <a:rPr lang="en-US" sz="1800" kern="0" dirty="0"/>
              <a:t>CONV layers can handle images of arbitrary size (but not the last MLP layer(s))</a:t>
            </a:r>
          </a:p>
          <a:p>
            <a:r>
              <a:rPr lang="en-US" sz="1800" dirty="0"/>
              <a:t>Not permutation invariance</a:t>
            </a:r>
          </a:p>
          <a:p>
            <a:pPr lvl="1"/>
            <a:r>
              <a:rPr lang="en-US" sz="1400" dirty="0"/>
              <a:t>Can recognize geometry/locality of input </a:t>
            </a:r>
          </a:p>
          <a:p>
            <a:r>
              <a:rPr lang="en-US" sz="1800" kern="0" dirty="0"/>
              <a:t>Translation invariance</a:t>
            </a:r>
            <a:endParaRPr lang="en-US" sz="1400" kern="0" dirty="0"/>
          </a:p>
          <a:p>
            <a:r>
              <a:rPr lang="en-US" sz="1800" kern="0" dirty="0"/>
              <a:t>Fewer params than MLP (less prune to overfitting)</a:t>
            </a:r>
            <a:endParaRPr lang="en-SE" sz="1800" kern="0" dirty="0"/>
          </a:p>
        </p:txBody>
      </p:sp>
      <p:pic>
        <p:nvPicPr>
          <p:cNvPr id="14" name="Picture 13">
            <a:extLst>
              <a:ext uri="{FF2B5EF4-FFF2-40B4-BE49-F238E27FC236}">
                <a16:creationId xmlns:a16="http://schemas.microsoft.com/office/drawing/2014/main" id="{5025E24B-697A-49B1-A409-A699D141CDCF}"/>
              </a:ext>
            </a:extLst>
          </p:cNvPr>
          <p:cNvPicPr>
            <a:picLocks noChangeAspect="1"/>
          </p:cNvPicPr>
          <p:nvPr/>
        </p:nvPicPr>
        <p:blipFill>
          <a:blip r:embed="rId4"/>
          <a:stretch>
            <a:fillRect/>
          </a:stretch>
        </p:blipFill>
        <p:spPr>
          <a:xfrm>
            <a:off x="251520" y="5699261"/>
            <a:ext cx="3558619" cy="1154784"/>
          </a:xfrm>
          <a:prstGeom prst="rect">
            <a:avLst/>
          </a:prstGeom>
        </p:spPr>
      </p:pic>
      <p:sp>
        <p:nvSpPr>
          <p:cNvPr id="15" name="Rectangle 14">
            <a:extLst>
              <a:ext uri="{FF2B5EF4-FFF2-40B4-BE49-F238E27FC236}">
                <a16:creationId xmlns:a16="http://schemas.microsoft.com/office/drawing/2014/main" id="{4832641C-A216-4FED-BBED-9DD4DDB25BC4}"/>
              </a:ext>
            </a:extLst>
          </p:cNvPr>
          <p:cNvSpPr/>
          <p:nvPr/>
        </p:nvSpPr>
        <p:spPr bwMode="auto">
          <a:xfrm>
            <a:off x="611560" y="980728"/>
            <a:ext cx="2088232" cy="413792"/>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4972249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DB900-874D-4371-9896-25B2957E356A}"/>
              </a:ext>
            </a:extLst>
          </p:cNvPr>
          <p:cNvSpPr>
            <a:spLocks noGrp="1"/>
          </p:cNvSpPr>
          <p:nvPr>
            <p:ph type="title"/>
          </p:nvPr>
        </p:nvSpPr>
        <p:spPr/>
        <p:txBody>
          <a:bodyPr/>
          <a:lstStyle/>
          <a:p>
            <a:r>
              <a:rPr lang="en-US" dirty="0"/>
              <a:t>RNN in AD</a:t>
            </a:r>
            <a:endParaRPr lang="en-SE" dirty="0"/>
          </a:p>
        </p:txBody>
      </p:sp>
      <p:sp>
        <p:nvSpPr>
          <p:cNvPr id="3" name="Content Placeholder 2">
            <a:extLst>
              <a:ext uri="{FF2B5EF4-FFF2-40B4-BE49-F238E27FC236}">
                <a16:creationId xmlns:a16="http://schemas.microsoft.com/office/drawing/2014/main" id="{A64B59BF-2B40-4BF3-A6DD-125EE675E847}"/>
              </a:ext>
            </a:extLst>
          </p:cNvPr>
          <p:cNvSpPr>
            <a:spLocks noGrp="1"/>
          </p:cNvSpPr>
          <p:nvPr>
            <p:ph idx="1"/>
          </p:nvPr>
        </p:nvSpPr>
        <p:spPr>
          <a:xfrm>
            <a:off x="457200" y="1143000"/>
            <a:ext cx="8229600" cy="1205880"/>
          </a:xfrm>
        </p:spPr>
        <p:txBody>
          <a:bodyPr>
            <a:normAutofit fontScale="70000" lnSpcReduction="20000"/>
          </a:bodyPr>
          <a:lstStyle/>
          <a:p>
            <a:r>
              <a:rPr lang="en-US" dirty="0"/>
              <a:t>Combined with CNN, RNN can handle Non-Markovian behavior, </a:t>
            </a:r>
            <a:r>
              <a:rPr lang="en-US" dirty="0" err="1"/>
              <a:t>i.e</a:t>
            </a:r>
            <a:r>
              <a:rPr lang="en-US" dirty="0"/>
              <a:t>, the current action depends not just on the current observation (input image), but on a recent history of observations</a:t>
            </a:r>
            <a:endParaRPr lang="en-SE" dirty="0"/>
          </a:p>
        </p:txBody>
      </p:sp>
      <p:sp>
        <p:nvSpPr>
          <p:cNvPr id="4" name="Slide Number Placeholder 3">
            <a:extLst>
              <a:ext uri="{FF2B5EF4-FFF2-40B4-BE49-F238E27FC236}">
                <a16:creationId xmlns:a16="http://schemas.microsoft.com/office/drawing/2014/main" id="{212C9BB0-5DC5-4BF4-BA3E-F1E448A7A251}"/>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6" name="Picture 5">
            <a:extLst>
              <a:ext uri="{FF2B5EF4-FFF2-40B4-BE49-F238E27FC236}">
                <a16:creationId xmlns:a16="http://schemas.microsoft.com/office/drawing/2014/main" id="{B80D1EDB-5E06-4CD1-8795-BDAEBFA66BA2}"/>
              </a:ext>
            </a:extLst>
          </p:cNvPr>
          <p:cNvPicPr>
            <a:picLocks noChangeAspect="1"/>
          </p:cNvPicPr>
          <p:nvPr/>
        </p:nvPicPr>
        <p:blipFill>
          <a:blip r:embed="rId2"/>
          <a:stretch>
            <a:fillRect/>
          </a:stretch>
        </p:blipFill>
        <p:spPr>
          <a:xfrm>
            <a:off x="26927" y="2259266"/>
            <a:ext cx="9144000" cy="4384842"/>
          </a:xfrm>
          <a:prstGeom prst="rect">
            <a:avLst/>
          </a:prstGeom>
        </p:spPr>
      </p:pic>
    </p:spTree>
    <p:extLst>
      <p:ext uri="{BB962C8B-B14F-4D97-AF65-F5344CB8AC3E}">
        <p14:creationId xmlns:p14="http://schemas.microsoft.com/office/powerpoint/2010/main" val="14688620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3CBEA-2D3E-4673-9EC5-E2EDEA53DFB4}"/>
              </a:ext>
            </a:extLst>
          </p:cNvPr>
          <p:cNvSpPr>
            <a:spLocks noGrp="1"/>
          </p:cNvSpPr>
          <p:nvPr>
            <p:ph type="title"/>
          </p:nvPr>
        </p:nvSpPr>
        <p:spPr/>
        <p:txBody>
          <a:bodyPr/>
          <a:lstStyle/>
          <a:p>
            <a:r>
              <a:rPr lang="en-US" dirty="0"/>
              <a:t>RNN Summary</a:t>
            </a:r>
            <a:endParaRPr lang="en-SE" dirty="0"/>
          </a:p>
        </p:txBody>
      </p:sp>
      <p:sp>
        <p:nvSpPr>
          <p:cNvPr id="3" name="Content Placeholder 2">
            <a:extLst>
              <a:ext uri="{FF2B5EF4-FFF2-40B4-BE49-F238E27FC236}">
                <a16:creationId xmlns:a16="http://schemas.microsoft.com/office/drawing/2014/main" id="{AD4C239B-1ACD-429B-97D9-38981F5900CD}"/>
              </a:ext>
            </a:extLst>
          </p:cNvPr>
          <p:cNvSpPr>
            <a:spLocks noGrp="1"/>
          </p:cNvSpPr>
          <p:nvPr>
            <p:ph idx="1"/>
          </p:nvPr>
        </p:nvSpPr>
        <p:spPr/>
        <p:txBody>
          <a:bodyPr>
            <a:normAutofit fontScale="92500" lnSpcReduction="10000"/>
          </a:bodyPr>
          <a:lstStyle/>
          <a:p>
            <a:r>
              <a:rPr lang="en-US" dirty="0"/>
              <a:t>Training of RNNs requires back propagation through time, which may cause exploding or vanishing gradient problems</a:t>
            </a:r>
          </a:p>
          <a:p>
            <a:r>
              <a:rPr lang="en-US" dirty="0"/>
              <a:t>More sophisticated architectures are more practical</a:t>
            </a:r>
          </a:p>
          <a:p>
            <a:pPr lvl="1"/>
            <a:r>
              <a:rPr lang="en-US" dirty="0"/>
              <a:t>LSTM (Long Short-Term Memory Model) or GRU (Gated Recurrent Unit)</a:t>
            </a:r>
          </a:p>
          <a:p>
            <a:r>
              <a:rPr lang="en-US" dirty="0"/>
              <a:t>RNNs are most widely used in Natural Language Processing, but it is also useful for processing videos, w. applications in autonomous driving</a:t>
            </a:r>
            <a:endParaRPr lang="en-SE" dirty="0"/>
          </a:p>
        </p:txBody>
      </p:sp>
      <p:sp>
        <p:nvSpPr>
          <p:cNvPr id="4" name="Slide Number Placeholder 3">
            <a:extLst>
              <a:ext uri="{FF2B5EF4-FFF2-40B4-BE49-F238E27FC236}">
                <a16:creationId xmlns:a16="http://schemas.microsoft.com/office/drawing/2014/main" id="{609D16D6-0E37-4BB5-9B25-146A20478FEA}"/>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spTree>
    <p:extLst>
      <p:ext uri="{BB962C8B-B14F-4D97-AF65-F5344CB8AC3E}">
        <p14:creationId xmlns:p14="http://schemas.microsoft.com/office/powerpoint/2010/main" val="978120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9579F-2DED-4BBC-B781-05DB649FD559}"/>
              </a:ext>
            </a:extLst>
          </p:cNvPr>
          <p:cNvSpPr>
            <a:spLocks noGrp="1"/>
          </p:cNvSpPr>
          <p:nvPr>
            <p:ph type="title"/>
          </p:nvPr>
        </p:nvSpPr>
        <p:spPr/>
        <p:txBody>
          <a:bodyPr/>
          <a:lstStyle/>
          <a:p>
            <a:r>
              <a:rPr lang="en-US" dirty="0"/>
              <a:t>Convolution Operation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4FDD8-B416-4B0E-A0CD-4F1DE48E97CD}"/>
                  </a:ext>
                </a:extLst>
              </p:cNvPr>
              <p:cNvSpPr>
                <a:spLocks noGrp="1"/>
              </p:cNvSpPr>
              <p:nvPr>
                <p:ph idx="1"/>
              </p:nvPr>
            </p:nvSpPr>
            <p:spPr>
              <a:xfrm>
                <a:off x="457200" y="1161520"/>
                <a:ext cx="8229600" cy="1952919"/>
              </a:xfrm>
            </p:spPr>
            <p:txBody>
              <a:bodyPr>
                <a:normAutofit fontScale="62500" lnSpcReduction="20000"/>
              </a:bodyPr>
              <a:lstStyle/>
              <a:p>
                <a:r>
                  <a:rPr lang="en-US" dirty="0">
                    <a:solidFill>
                      <a:schemeClr val="tx1"/>
                    </a:solidFill>
                  </a:rPr>
                  <a:t>Filters always have the same depth as the input volume</a:t>
                </a:r>
              </a:p>
              <a:p>
                <a:pPr lvl="1"/>
                <a:r>
                  <a:rPr lang="en-US" dirty="0">
                    <a:solidFill>
                      <a:schemeClr val="tx1"/>
                    </a:solidFill>
                  </a:rPr>
                  <a:t>The input may be a color image w. 3 channels (e.g., RGB), hence depth is 3, or intermediate activation maps generated by hidden layers of a CNN. We use the terms “input volume” and “output volume” to emphasize they may be 3D matrices</a:t>
                </a:r>
              </a:p>
              <a:p>
                <a:r>
                  <a:rPr lang="en-US" dirty="0">
                    <a:solidFill>
                      <a:schemeClr val="tx1"/>
                    </a:solidFill>
                  </a:rPr>
                  <a:t>Convolution: slide the filter over the image spatially,  computing dot products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𝑤</m:t>
                        </m:r>
                      </m:e>
                      <m:sup>
                        <m:r>
                          <a:rPr lang="en-US" b="0" i="1" smtClean="0">
                            <a:solidFill>
                              <a:schemeClr val="tx1"/>
                            </a:solidFill>
                            <a:latin typeface="Cambria Math" panose="02040503050406030204" pitchFamily="18" charset="0"/>
                          </a:rPr>
                          <m:t>𝑇</m:t>
                        </m:r>
                      </m:sup>
                    </m:sSup>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𝑏</m:t>
                    </m:r>
                  </m:oMath>
                </a14:m>
                <a:r>
                  <a:rPr lang="en-US" dirty="0">
                    <a:solidFill>
                      <a:schemeClr val="tx1"/>
                    </a:solidFill>
                  </a:rPr>
                  <a:t> to generate an activation map as output</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7F4FDD8-B416-4B0E-A0CD-4F1DE48E97CD}"/>
                  </a:ext>
                </a:extLst>
              </p:cNvPr>
              <p:cNvSpPr>
                <a:spLocks noGrp="1" noRot="1" noChangeAspect="1" noMove="1" noResize="1" noEditPoints="1" noAdjustHandles="1" noChangeArrowheads="1" noChangeShapeType="1" noTextEdit="1"/>
              </p:cNvSpPr>
              <p:nvPr>
                <p:ph idx="1"/>
              </p:nvPr>
            </p:nvSpPr>
            <p:spPr>
              <a:xfrm>
                <a:off x="457200" y="1161520"/>
                <a:ext cx="8229600" cy="1952919"/>
              </a:xfrm>
              <a:blipFill>
                <a:blip r:embed="rId2"/>
                <a:stretch>
                  <a:fillRect l="-667" t="-4688" r="-88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47F4FE-C611-4268-B291-0147D585BD57}"/>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
        <p:nvSpPr>
          <p:cNvPr id="90" name="object 4">
            <a:extLst>
              <a:ext uri="{FF2B5EF4-FFF2-40B4-BE49-F238E27FC236}">
                <a16:creationId xmlns:a16="http://schemas.microsoft.com/office/drawing/2014/main" id="{27CDE813-30B1-40CC-B84E-385A84983658}"/>
              </a:ext>
            </a:extLst>
          </p:cNvPr>
          <p:cNvSpPr/>
          <p:nvPr/>
        </p:nvSpPr>
        <p:spPr>
          <a:xfrm>
            <a:off x="1416330" y="4512378"/>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91" name="object 5">
            <a:extLst>
              <a:ext uri="{FF2B5EF4-FFF2-40B4-BE49-F238E27FC236}">
                <a16:creationId xmlns:a16="http://schemas.microsoft.com/office/drawing/2014/main" id="{7AB65752-FCFE-4915-9CD7-0B988D6F2169}"/>
              </a:ext>
            </a:extLst>
          </p:cNvPr>
          <p:cNvSpPr/>
          <p:nvPr/>
        </p:nvSpPr>
        <p:spPr>
          <a:xfrm>
            <a:off x="1416330" y="4361681"/>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92" name="object 6">
            <a:extLst>
              <a:ext uri="{FF2B5EF4-FFF2-40B4-BE49-F238E27FC236}">
                <a16:creationId xmlns:a16="http://schemas.microsoft.com/office/drawing/2014/main" id="{B449DBA9-CAD3-4700-9B25-64FD89B626FF}"/>
              </a:ext>
            </a:extLst>
          </p:cNvPr>
          <p:cNvSpPr/>
          <p:nvPr/>
        </p:nvSpPr>
        <p:spPr>
          <a:xfrm>
            <a:off x="1416330" y="4361681"/>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93" name="object 7">
            <a:extLst>
              <a:ext uri="{FF2B5EF4-FFF2-40B4-BE49-F238E27FC236}">
                <a16:creationId xmlns:a16="http://schemas.microsoft.com/office/drawing/2014/main" id="{E046B7E4-05C1-4AF2-922B-33B8E1DFFEAB}"/>
              </a:ext>
            </a:extLst>
          </p:cNvPr>
          <p:cNvSpPr/>
          <p:nvPr/>
        </p:nvSpPr>
        <p:spPr>
          <a:xfrm>
            <a:off x="1547932" y="4512378"/>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94" name="object 8">
            <a:extLst>
              <a:ext uri="{FF2B5EF4-FFF2-40B4-BE49-F238E27FC236}">
                <a16:creationId xmlns:a16="http://schemas.microsoft.com/office/drawing/2014/main" id="{B8E5D502-C523-4E94-B5D7-F8C1AAD93D82}"/>
              </a:ext>
            </a:extLst>
          </p:cNvPr>
          <p:cNvSpPr/>
          <p:nvPr/>
        </p:nvSpPr>
        <p:spPr>
          <a:xfrm>
            <a:off x="3012577" y="4627481"/>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95" name="object 9">
            <a:extLst>
              <a:ext uri="{FF2B5EF4-FFF2-40B4-BE49-F238E27FC236}">
                <a16:creationId xmlns:a16="http://schemas.microsoft.com/office/drawing/2014/main" id="{9B36F9AA-CD2C-402E-8BC1-3938E5CEDEB6}"/>
              </a:ext>
            </a:extLst>
          </p:cNvPr>
          <p:cNvSpPr/>
          <p:nvPr/>
        </p:nvSpPr>
        <p:spPr>
          <a:xfrm>
            <a:off x="1523080" y="4768630"/>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96" name="object 10">
            <a:extLst>
              <a:ext uri="{FF2B5EF4-FFF2-40B4-BE49-F238E27FC236}">
                <a16:creationId xmlns:a16="http://schemas.microsoft.com/office/drawing/2014/main" id="{BA0B8EE7-EC64-435B-901E-F5B15399A6FD}"/>
              </a:ext>
            </a:extLst>
          </p:cNvPr>
          <p:cNvSpPr/>
          <p:nvPr/>
        </p:nvSpPr>
        <p:spPr>
          <a:xfrm>
            <a:off x="1542580" y="4531331"/>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97" name="object 11">
            <a:extLst>
              <a:ext uri="{FF2B5EF4-FFF2-40B4-BE49-F238E27FC236}">
                <a16:creationId xmlns:a16="http://schemas.microsoft.com/office/drawing/2014/main" id="{A6E17DB4-5C86-4A83-AC07-45245676255C}"/>
              </a:ext>
            </a:extLst>
          </p:cNvPr>
          <p:cNvSpPr/>
          <p:nvPr/>
        </p:nvSpPr>
        <p:spPr>
          <a:xfrm>
            <a:off x="1678780" y="4381931"/>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98" name="object 12">
            <a:extLst>
              <a:ext uri="{FF2B5EF4-FFF2-40B4-BE49-F238E27FC236}">
                <a16:creationId xmlns:a16="http://schemas.microsoft.com/office/drawing/2014/main" id="{8F6215D3-F2D2-4ED2-8592-9B1A0BA0C320}"/>
              </a:ext>
            </a:extLst>
          </p:cNvPr>
          <p:cNvSpPr/>
          <p:nvPr/>
        </p:nvSpPr>
        <p:spPr>
          <a:xfrm>
            <a:off x="1704880" y="4768630"/>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99" name="object 13">
            <a:extLst>
              <a:ext uri="{FF2B5EF4-FFF2-40B4-BE49-F238E27FC236}">
                <a16:creationId xmlns:a16="http://schemas.microsoft.com/office/drawing/2014/main" id="{98EFC58E-3D15-482A-887D-D2D85213676E}"/>
              </a:ext>
            </a:extLst>
          </p:cNvPr>
          <p:cNvSpPr txBox="1"/>
          <p:nvPr/>
        </p:nvSpPr>
        <p:spPr>
          <a:xfrm>
            <a:off x="1685451" y="576625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0" name="object 14">
            <a:extLst>
              <a:ext uri="{FF2B5EF4-FFF2-40B4-BE49-F238E27FC236}">
                <a16:creationId xmlns:a16="http://schemas.microsoft.com/office/drawing/2014/main" id="{2FC23D84-F42C-4C44-BB96-D8666EB238F5}"/>
              </a:ext>
            </a:extLst>
          </p:cNvPr>
          <p:cNvSpPr txBox="1"/>
          <p:nvPr/>
        </p:nvSpPr>
        <p:spPr>
          <a:xfrm>
            <a:off x="2049753" y="369308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1" name="object 15">
            <a:extLst>
              <a:ext uri="{FF2B5EF4-FFF2-40B4-BE49-F238E27FC236}">
                <a16:creationId xmlns:a16="http://schemas.microsoft.com/office/drawing/2014/main" id="{97FBD7AE-613C-4B70-9452-D0257319BB8F}"/>
              </a:ext>
            </a:extLst>
          </p:cNvPr>
          <p:cNvSpPr txBox="1"/>
          <p:nvPr/>
        </p:nvSpPr>
        <p:spPr>
          <a:xfrm>
            <a:off x="1014844" y="6157893"/>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02" name="object 17">
            <a:extLst>
              <a:ext uri="{FF2B5EF4-FFF2-40B4-BE49-F238E27FC236}">
                <a16:creationId xmlns:a16="http://schemas.microsoft.com/office/drawing/2014/main" id="{C92E566D-3CDA-4D1C-976E-78BF3F61FCF0}"/>
              </a:ext>
            </a:extLst>
          </p:cNvPr>
          <p:cNvSpPr/>
          <p:nvPr/>
        </p:nvSpPr>
        <p:spPr>
          <a:xfrm>
            <a:off x="999806" y="4132909"/>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103" name="object 18">
            <a:extLst>
              <a:ext uri="{FF2B5EF4-FFF2-40B4-BE49-F238E27FC236}">
                <a16:creationId xmlns:a16="http://schemas.microsoft.com/office/drawing/2014/main" id="{1AF8A071-2C03-4AF0-BFD5-91E30426725A}"/>
              </a:ext>
            </a:extLst>
          </p:cNvPr>
          <p:cNvSpPr/>
          <p:nvPr/>
        </p:nvSpPr>
        <p:spPr>
          <a:xfrm>
            <a:off x="999806" y="3389683"/>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04" name="object 19">
            <a:extLst>
              <a:ext uri="{FF2B5EF4-FFF2-40B4-BE49-F238E27FC236}">
                <a16:creationId xmlns:a16="http://schemas.microsoft.com/office/drawing/2014/main" id="{DDC05154-FA68-4AFB-BBC8-CB34D2EEC943}"/>
              </a:ext>
            </a:extLst>
          </p:cNvPr>
          <p:cNvSpPr/>
          <p:nvPr/>
        </p:nvSpPr>
        <p:spPr>
          <a:xfrm>
            <a:off x="999806" y="3389683"/>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105" name="object 20">
            <a:extLst>
              <a:ext uri="{FF2B5EF4-FFF2-40B4-BE49-F238E27FC236}">
                <a16:creationId xmlns:a16="http://schemas.microsoft.com/office/drawing/2014/main" id="{A9F80D06-46A9-46B6-B4A3-501E52628728}"/>
              </a:ext>
            </a:extLst>
          </p:cNvPr>
          <p:cNvSpPr/>
          <p:nvPr/>
        </p:nvSpPr>
        <p:spPr>
          <a:xfrm>
            <a:off x="1212978" y="4132909"/>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06" name="object 21">
            <a:extLst>
              <a:ext uri="{FF2B5EF4-FFF2-40B4-BE49-F238E27FC236}">
                <a16:creationId xmlns:a16="http://schemas.microsoft.com/office/drawing/2014/main" id="{AD035B1F-15D3-40DE-AD57-4887C3F7E731}"/>
              </a:ext>
            </a:extLst>
          </p:cNvPr>
          <p:cNvSpPr txBox="1"/>
          <p:nvPr/>
        </p:nvSpPr>
        <p:spPr>
          <a:xfrm>
            <a:off x="3330672" y="3056081"/>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0000FF"/>
                </a:solidFill>
                <a:latin typeface="Arial"/>
                <a:cs typeface="Arial"/>
              </a:rPr>
              <a:t>5x5x3</a:t>
            </a:r>
            <a:r>
              <a:rPr sz="2400" spc="-60" dirty="0">
                <a:solidFill>
                  <a:srgbClr val="0000FF"/>
                </a:solidFill>
                <a:latin typeface="Arial"/>
                <a:cs typeface="Arial"/>
              </a:rPr>
              <a:t> </a:t>
            </a:r>
            <a:r>
              <a:rPr sz="2400" spc="-5" dirty="0">
                <a:solidFill>
                  <a:srgbClr val="0000FF"/>
                </a:solidFill>
                <a:latin typeface="Arial"/>
                <a:cs typeface="Arial"/>
              </a:rPr>
              <a:t>filter</a:t>
            </a:r>
            <a:endParaRPr sz="2400" dirty="0">
              <a:latin typeface="Arial"/>
              <a:cs typeface="Arial"/>
            </a:endParaRPr>
          </a:p>
        </p:txBody>
      </p:sp>
      <p:sp>
        <p:nvSpPr>
          <p:cNvPr id="107" name="object 22">
            <a:extLst>
              <a:ext uri="{FF2B5EF4-FFF2-40B4-BE49-F238E27FC236}">
                <a16:creationId xmlns:a16="http://schemas.microsoft.com/office/drawing/2014/main" id="{06D5B091-0772-497D-A460-2A0E977DC1A3}"/>
              </a:ext>
            </a:extLst>
          </p:cNvPr>
          <p:cNvSpPr/>
          <p:nvPr/>
        </p:nvSpPr>
        <p:spPr>
          <a:xfrm>
            <a:off x="2182191" y="3209083"/>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108" name="object 23">
            <a:extLst>
              <a:ext uri="{FF2B5EF4-FFF2-40B4-BE49-F238E27FC236}">
                <a16:creationId xmlns:a16="http://schemas.microsoft.com/office/drawing/2014/main" id="{15EBC511-0D78-40B4-BF15-8D97EB8A8176}"/>
              </a:ext>
            </a:extLst>
          </p:cNvPr>
          <p:cNvSpPr/>
          <p:nvPr/>
        </p:nvSpPr>
        <p:spPr>
          <a:xfrm>
            <a:off x="2140129" y="3413703"/>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109" name="object 24">
            <a:extLst>
              <a:ext uri="{FF2B5EF4-FFF2-40B4-BE49-F238E27FC236}">
                <a16:creationId xmlns:a16="http://schemas.microsoft.com/office/drawing/2014/main" id="{F607A3F7-06F2-48A5-A018-CDC64385B4C9}"/>
              </a:ext>
            </a:extLst>
          </p:cNvPr>
          <p:cNvSpPr/>
          <p:nvPr/>
        </p:nvSpPr>
        <p:spPr>
          <a:xfrm>
            <a:off x="1868844" y="3692608"/>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110" name="object 25">
            <a:extLst>
              <a:ext uri="{FF2B5EF4-FFF2-40B4-BE49-F238E27FC236}">
                <a16:creationId xmlns:a16="http://schemas.microsoft.com/office/drawing/2014/main" id="{FA140E6E-F3D5-48E4-AC6C-398D932AA97F}"/>
              </a:ext>
            </a:extLst>
          </p:cNvPr>
          <p:cNvSpPr/>
          <p:nvPr/>
        </p:nvSpPr>
        <p:spPr>
          <a:xfrm>
            <a:off x="1828557" y="4201134"/>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111" name="object 26">
            <a:extLst>
              <a:ext uri="{FF2B5EF4-FFF2-40B4-BE49-F238E27FC236}">
                <a16:creationId xmlns:a16="http://schemas.microsoft.com/office/drawing/2014/main" id="{272AE6C3-4317-4EFA-B20B-D9A3B04BD762}"/>
              </a:ext>
            </a:extLst>
          </p:cNvPr>
          <p:cNvSpPr/>
          <p:nvPr/>
        </p:nvSpPr>
        <p:spPr>
          <a:xfrm>
            <a:off x="3406551" y="5084555"/>
            <a:ext cx="354965" cy="127000"/>
          </a:xfrm>
          <a:custGeom>
            <a:avLst/>
            <a:gdLst/>
            <a:ahLst/>
            <a:cxnLst/>
            <a:rect l="l" t="t" r="r" b="b"/>
            <a:pathLst>
              <a:path w="354964" h="127000">
                <a:moveTo>
                  <a:pt x="354474" y="126574"/>
                </a:moveTo>
                <a:lnTo>
                  <a:pt x="0" y="0"/>
                </a:lnTo>
              </a:path>
            </a:pathLst>
          </a:custGeom>
          <a:ln w="9524">
            <a:solidFill>
              <a:srgbClr val="000000"/>
            </a:solidFill>
          </a:ln>
        </p:spPr>
        <p:txBody>
          <a:bodyPr wrap="square" lIns="0" tIns="0" rIns="0" bIns="0" rtlCol="0"/>
          <a:lstStyle/>
          <a:p>
            <a:endParaRPr/>
          </a:p>
        </p:txBody>
      </p:sp>
      <p:sp>
        <p:nvSpPr>
          <p:cNvPr id="112" name="object 27">
            <a:extLst>
              <a:ext uri="{FF2B5EF4-FFF2-40B4-BE49-F238E27FC236}">
                <a16:creationId xmlns:a16="http://schemas.microsoft.com/office/drawing/2014/main" id="{0715B124-9EAA-4778-9F3D-D930546978F4}"/>
              </a:ext>
            </a:extLst>
          </p:cNvPr>
          <p:cNvSpPr/>
          <p:nvPr/>
        </p:nvSpPr>
        <p:spPr>
          <a:xfrm>
            <a:off x="3365851" y="5069730"/>
            <a:ext cx="46355" cy="29845"/>
          </a:xfrm>
          <a:custGeom>
            <a:avLst/>
            <a:gdLst/>
            <a:ahLst/>
            <a:cxnLst/>
            <a:rect l="l" t="t" r="r" b="b"/>
            <a:pathLst>
              <a:path w="46354" h="29844">
                <a:moveTo>
                  <a:pt x="45974" y="0"/>
                </a:moveTo>
                <a:lnTo>
                  <a:pt x="0" y="274"/>
                </a:lnTo>
                <a:lnTo>
                  <a:pt x="35399" y="29624"/>
                </a:lnTo>
                <a:lnTo>
                  <a:pt x="45974" y="0"/>
                </a:lnTo>
                <a:close/>
              </a:path>
            </a:pathLst>
          </a:custGeom>
          <a:ln w="9524">
            <a:solidFill>
              <a:srgbClr val="000000"/>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13" name="object 28">
                <a:extLst>
                  <a:ext uri="{FF2B5EF4-FFF2-40B4-BE49-F238E27FC236}">
                    <a16:creationId xmlns:a16="http://schemas.microsoft.com/office/drawing/2014/main" id="{F160119A-FBFF-4628-A4E2-B4DAC284CF05}"/>
                  </a:ext>
                </a:extLst>
              </p:cNvPr>
              <p:cNvSpPr txBox="1"/>
              <p:nvPr/>
            </p:nvSpPr>
            <p:spPr>
              <a:xfrm>
                <a:off x="3921926" y="5024659"/>
                <a:ext cx="4799965" cy="1378711"/>
              </a:xfrm>
              <a:prstGeom prst="rect">
                <a:avLst/>
              </a:prstGeom>
            </p:spPr>
            <p:txBody>
              <a:bodyPr vert="horz" wrap="square" lIns="0" tIns="0" rIns="0" bIns="0" rtlCol="0">
                <a:spAutoFit/>
              </a:bodyPr>
              <a:lstStyle/>
              <a:p>
                <a:pPr marL="12700">
                  <a:lnSpc>
                    <a:spcPct val="100000"/>
                  </a:lnSpc>
                </a:pPr>
                <a:r>
                  <a:rPr lang="en-US" sz="1800" b="1" spc="-5" dirty="0">
                    <a:latin typeface="Arial"/>
                    <a:cs typeface="Arial"/>
                  </a:rPr>
                  <a:t>1</a:t>
                </a:r>
                <a:r>
                  <a:rPr lang="en-US" sz="1800" b="1" spc="-75" dirty="0">
                    <a:latin typeface="Arial"/>
                    <a:cs typeface="Arial"/>
                  </a:rPr>
                  <a:t> </a:t>
                </a:r>
                <a:r>
                  <a:rPr lang="en-US" sz="1800" b="1" spc="-5" dirty="0">
                    <a:latin typeface="Arial"/>
                    <a:cs typeface="Arial"/>
                  </a:rPr>
                  <a:t>number:</a:t>
                </a:r>
                <a:endParaRPr lang="en-US" sz="1800" dirty="0">
                  <a:latin typeface="Arial"/>
                  <a:cs typeface="Arial"/>
                </a:endParaRPr>
              </a:p>
              <a:p>
                <a:pPr marL="12700" marR="208279">
                  <a:lnSpc>
                    <a:spcPct val="100699"/>
                  </a:lnSpc>
                </a:pPr>
                <a:r>
                  <a:rPr lang="en-US" sz="1800" spc="-5" dirty="0">
                    <a:latin typeface="Arial"/>
                    <a:cs typeface="Arial"/>
                  </a:rPr>
                  <a:t>the result of taking a dot product </a:t>
                </a:r>
                <a14:m>
                  <m:oMath xmlns:m="http://schemas.openxmlformats.org/officeDocument/2006/math">
                    <m:sSup>
                      <m:sSupPr>
                        <m:ctrlPr>
                          <a:rPr lang="ar-AE" b="0" i="1" smtClean="0">
                            <a:latin typeface="Cambria Math" panose="02040503050406030204" pitchFamily="18" charset="0"/>
                          </a:rPr>
                        </m:ctrlPr>
                      </m:sSupPr>
                      <m:e>
                        <m:r>
                          <a:rPr lang="ar-AE" b="0" i="1" smtClean="0">
                            <a:latin typeface="Cambria Math" panose="02040503050406030204" pitchFamily="18" charset="0"/>
                          </a:rPr>
                          <m:t>𝑤</m:t>
                        </m:r>
                      </m:e>
                      <m:sup>
                        <m:r>
                          <a:rPr lang="ar-AE" b="0" i="1" smtClean="0">
                            <a:latin typeface="Cambria Math" panose="02040503050406030204" pitchFamily="18" charset="0"/>
                          </a:rPr>
                          <m:t>𝑇</m:t>
                        </m:r>
                      </m:sup>
                    </m:sSup>
                    <m:r>
                      <a:rPr lang="ar-AE" b="0" i="1" smtClean="0">
                        <a:latin typeface="Cambria Math" panose="02040503050406030204" pitchFamily="18" charset="0"/>
                      </a:rPr>
                      <m:t>𝑥</m:t>
                    </m:r>
                    <m:r>
                      <a:rPr lang="ar-AE" b="0" i="1" smtClean="0">
                        <a:latin typeface="Cambria Math" panose="02040503050406030204" pitchFamily="18" charset="0"/>
                      </a:rPr>
                      <m:t>+</m:t>
                    </m:r>
                    <m:r>
                      <a:rPr lang="ar-AE" b="0" i="1" smtClean="0">
                        <a:latin typeface="Cambria Math" panose="02040503050406030204" pitchFamily="18" charset="0"/>
                      </a:rPr>
                      <m:t>𝑏</m:t>
                    </m:r>
                    <m:r>
                      <a:rPr lang="ar-AE" b="0" i="1" smtClean="0">
                        <a:latin typeface="Cambria Math" panose="02040503050406030204" pitchFamily="18" charset="0"/>
                      </a:rPr>
                      <m:t> </m:t>
                    </m:r>
                  </m:oMath>
                </a14:m>
                <a:r>
                  <a:rPr lang="en-US" sz="1800" spc="-5" dirty="0">
                    <a:latin typeface="Arial"/>
                    <a:cs typeface="Arial"/>
                  </a:rPr>
                  <a:t>between the filter w. weights </a:t>
                </a:r>
                <a14:m>
                  <m:oMath xmlns:m="http://schemas.openxmlformats.org/officeDocument/2006/math">
                    <m:r>
                      <a:rPr lang="en-US" sz="1800" b="0" i="1" spc="-5" smtClean="0">
                        <a:latin typeface="Cambria Math" panose="02040503050406030204" pitchFamily="18" charset="0"/>
                        <a:cs typeface="Arial"/>
                      </a:rPr>
                      <m:t>𝑤</m:t>
                    </m:r>
                  </m:oMath>
                </a14:m>
                <a:r>
                  <a:rPr lang="en-US" sz="1800" spc="-5" dirty="0">
                    <a:latin typeface="Arial"/>
                    <a:cs typeface="Arial"/>
                  </a:rPr>
                  <a:t>, bias </a:t>
                </a:r>
                <a14:m>
                  <m:oMath xmlns:m="http://schemas.openxmlformats.org/officeDocument/2006/math">
                    <m:r>
                      <a:rPr lang="en-US" sz="1800" b="0" i="1" spc="-5" smtClean="0">
                        <a:latin typeface="Cambria Math" panose="02040503050406030204" pitchFamily="18" charset="0"/>
                        <a:cs typeface="Arial"/>
                      </a:rPr>
                      <m:t>𝑏</m:t>
                    </m:r>
                    <m:r>
                      <a:rPr lang="en-US" sz="1800" b="0" i="0" spc="-5" smtClean="0">
                        <a:latin typeface="Cambria Math" panose="02040503050406030204" pitchFamily="18" charset="0"/>
                        <a:cs typeface="Arial"/>
                      </a:rPr>
                      <m:t>,</m:t>
                    </m:r>
                  </m:oMath>
                </a14:m>
                <a:r>
                  <a:rPr lang="en-US" sz="1800" spc="-5" dirty="0">
                    <a:latin typeface="Arial"/>
                    <a:cs typeface="Arial"/>
                  </a:rPr>
                  <a:t> and a </a:t>
                </a:r>
                <a14:m>
                  <m:oMath xmlns:m="http://schemas.openxmlformats.org/officeDocument/2006/math">
                    <m:r>
                      <a:rPr lang="en-US" sz="1800" i="1" spc="-5" dirty="0" smtClean="0">
                        <a:latin typeface="Cambria Math" panose="02040503050406030204" pitchFamily="18" charset="0"/>
                        <a:cs typeface="Arial"/>
                      </a:rPr>
                      <m:t>5</m:t>
                    </m:r>
                    <m:r>
                      <a:rPr lang="en-US" sz="1800" b="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5</m:t>
                    </m:r>
                    <m:r>
                      <a:rPr lang="en-US" i="1" spc="-5" dirty="0">
                        <a:latin typeface="Cambria Math" panose="02040503050406030204" pitchFamily="18" charset="0"/>
                        <a:cs typeface="Arial"/>
                      </a:rPr>
                      <m:t>×</m:t>
                    </m:r>
                    <m:r>
                      <a:rPr lang="en-US" sz="1800" i="1" spc="-5" dirty="0" smtClean="0">
                        <a:latin typeface="Cambria Math" panose="02040503050406030204" pitchFamily="18" charset="0"/>
                        <a:cs typeface="Arial"/>
                      </a:rPr>
                      <m:t>3</m:t>
                    </m:r>
                  </m:oMath>
                </a14:m>
                <a:r>
                  <a:rPr lang="en-US" sz="1800" spc="-5" dirty="0">
                    <a:latin typeface="Arial"/>
                    <a:cs typeface="Arial"/>
                  </a:rPr>
                  <a:t> image patch </a:t>
                </a:r>
                <a14:m>
                  <m:oMath xmlns:m="http://schemas.openxmlformats.org/officeDocument/2006/math">
                    <m:r>
                      <a:rPr lang="en-US" sz="1800" b="0" i="1" spc="-5" smtClean="0">
                        <a:latin typeface="Cambria Math" panose="02040503050406030204" pitchFamily="18" charset="0"/>
                        <a:cs typeface="Arial"/>
                      </a:rPr>
                      <m:t>𝑥</m:t>
                    </m:r>
                  </m:oMath>
                </a14:m>
                <a:r>
                  <a:rPr lang="en-US" sz="1800" dirty="0">
                    <a:latin typeface="Arial"/>
                    <a:cs typeface="Arial"/>
                  </a:rPr>
                  <a:t>, w. </a:t>
                </a:r>
                <a14:m>
                  <m:oMath xmlns:m="http://schemas.openxmlformats.org/officeDocument/2006/math">
                    <m:r>
                      <a:rPr lang="en-US" sz="1800" i="1" spc="-5" dirty="0" smtClean="0">
                        <a:latin typeface="Cambria Math" panose="02040503050406030204" pitchFamily="18" charset="0"/>
                        <a:cs typeface="Arial"/>
                      </a:rPr>
                      <m:t>5</m:t>
                    </m:r>
                    <m:r>
                      <a:rPr lang="en-US" sz="1800" b="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5</m:t>
                    </m:r>
                    <m:r>
                      <a:rPr lang="en-US" sz="180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3</m:t>
                    </m:r>
                    <m:r>
                      <a:rPr lang="en-US" sz="1800" b="0" i="1" spc="-5" dirty="0" smtClean="0">
                        <a:latin typeface="Cambria Math" panose="02040503050406030204" pitchFamily="18" charset="0"/>
                        <a:cs typeface="Arial"/>
                      </a:rPr>
                      <m:t>=</m:t>
                    </m:r>
                    <m:r>
                      <a:rPr lang="en-US" sz="1800" b="0" i="1" spc="-5" dirty="0" smtClean="0">
                        <a:latin typeface="Cambria Math" panose="02040503050406030204" pitchFamily="18" charset="0"/>
                        <a:cs typeface="Arial"/>
                      </a:rPr>
                      <m:t>75</m:t>
                    </m:r>
                  </m:oMath>
                </a14:m>
                <a:r>
                  <a:rPr lang="en-US" sz="1800" spc="-5" dirty="0">
                    <a:latin typeface="Arial"/>
                    <a:cs typeface="Arial"/>
                  </a:rPr>
                  <a:t>-dimensional dot product +</a:t>
                </a:r>
                <a:r>
                  <a:rPr lang="en-US" sz="1800" spc="80" dirty="0">
                    <a:latin typeface="Arial"/>
                    <a:cs typeface="Arial"/>
                  </a:rPr>
                  <a:t> </a:t>
                </a:r>
                <a:r>
                  <a:rPr lang="en-US" sz="1800" spc="-5" dirty="0">
                    <a:latin typeface="Arial"/>
                    <a:cs typeface="Arial"/>
                  </a:rPr>
                  <a:t>bias</a:t>
                </a:r>
                <a:endParaRPr sz="1800" dirty="0">
                  <a:latin typeface="Arial"/>
                  <a:cs typeface="Arial"/>
                </a:endParaRPr>
              </a:p>
            </p:txBody>
          </p:sp>
        </mc:Choice>
        <mc:Fallback xmlns="">
          <p:sp>
            <p:nvSpPr>
              <p:cNvPr id="113" name="object 28">
                <a:extLst>
                  <a:ext uri="{FF2B5EF4-FFF2-40B4-BE49-F238E27FC236}">
                    <a16:creationId xmlns:a16="http://schemas.microsoft.com/office/drawing/2014/main" id="{F160119A-FBFF-4628-A4E2-B4DAC284CF05}"/>
                  </a:ext>
                </a:extLst>
              </p:cNvPr>
              <p:cNvSpPr txBox="1">
                <a:spLocks noRot="1" noChangeAspect="1" noMove="1" noResize="1" noEditPoints="1" noAdjustHandles="1" noChangeArrowheads="1" noChangeShapeType="1" noTextEdit="1"/>
              </p:cNvSpPr>
              <p:nvPr/>
            </p:nvSpPr>
            <p:spPr>
              <a:xfrm>
                <a:off x="3921926" y="5024659"/>
                <a:ext cx="4799965" cy="1378711"/>
              </a:xfrm>
              <a:prstGeom prst="rect">
                <a:avLst/>
              </a:prstGeom>
              <a:blipFill>
                <a:blip r:embed="rId3"/>
                <a:stretch>
                  <a:fillRect l="-2665" t="-5752" b="-9735"/>
                </a:stretch>
              </a:blipFill>
            </p:spPr>
            <p:txBody>
              <a:bodyPr/>
              <a:lstStyle/>
              <a:p>
                <a:r>
                  <a:rPr lang="en-SE">
                    <a:noFill/>
                  </a:rPr>
                  <a:t> </a:t>
                </a:r>
              </a:p>
            </p:txBody>
          </p:sp>
        </mc:Fallback>
      </mc:AlternateContent>
      <p:sp>
        <p:nvSpPr>
          <p:cNvPr id="114" name="object 29">
            <a:extLst>
              <a:ext uri="{FF2B5EF4-FFF2-40B4-BE49-F238E27FC236}">
                <a16:creationId xmlns:a16="http://schemas.microsoft.com/office/drawing/2014/main" id="{DEE882E8-B969-4F33-9A39-D3498FD1BF09}"/>
              </a:ext>
            </a:extLst>
          </p:cNvPr>
          <p:cNvSpPr/>
          <p:nvPr/>
        </p:nvSpPr>
        <p:spPr>
          <a:xfrm>
            <a:off x="4889948" y="3477083"/>
            <a:ext cx="370519" cy="28229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10551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2B1EDD-2A12-45CD-A8F0-BFA14B692D45}"/>
              </a:ext>
            </a:extLst>
          </p:cNvPr>
          <p:cNvSpPr>
            <a:spLocks noGrp="1"/>
          </p:cNvSpPr>
          <p:nvPr>
            <p:ph type="sldNum" sz="quarter" idx="12"/>
          </p:nvPr>
        </p:nvSpPr>
        <p:spPr>
          <a:xfrm>
            <a:off x="6976788" y="6532287"/>
            <a:ext cx="2133600" cy="244475"/>
          </a:xfrm>
        </p:spPr>
        <p:txBody>
          <a:bodyPr/>
          <a:lstStyle/>
          <a:p>
            <a:pPr>
              <a:defRPr/>
            </a:pPr>
            <a:fld id="{F57F456A-00AF-44E6-8D70-638C0D0130FF}" type="slidenum">
              <a:rPr lang="en-US" altLang="zh-CN" smtClean="0"/>
              <a:pPr>
                <a:defRPr/>
              </a:pPr>
              <a:t>9</a:t>
            </a:fld>
            <a:endParaRPr lang="en-US" altLang="zh-CN"/>
          </a:p>
        </p:txBody>
      </p:sp>
      <p:sp>
        <p:nvSpPr>
          <p:cNvPr id="7" name="object 4">
            <a:extLst>
              <a:ext uri="{FF2B5EF4-FFF2-40B4-BE49-F238E27FC236}">
                <a16:creationId xmlns:a16="http://schemas.microsoft.com/office/drawing/2014/main" id="{F6997606-EA76-401E-BEF2-9BFD8A717438}"/>
              </a:ext>
            </a:extLst>
          </p:cNvPr>
          <p:cNvSpPr/>
          <p:nvPr/>
        </p:nvSpPr>
        <p:spPr>
          <a:xfrm>
            <a:off x="668044" y="1685904"/>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8" name="object 5">
            <a:extLst>
              <a:ext uri="{FF2B5EF4-FFF2-40B4-BE49-F238E27FC236}">
                <a16:creationId xmlns:a16="http://schemas.microsoft.com/office/drawing/2014/main" id="{9C957EB1-FBF2-4D3A-B80D-F41944DAC188}"/>
              </a:ext>
            </a:extLst>
          </p:cNvPr>
          <p:cNvSpPr/>
          <p:nvPr/>
        </p:nvSpPr>
        <p:spPr>
          <a:xfrm>
            <a:off x="668044" y="1535207"/>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9" name="object 6">
            <a:extLst>
              <a:ext uri="{FF2B5EF4-FFF2-40B4-BE49-F238E27FC236}">
                <a16:creationId xmlns:a16="http://schemas.microsoft.com/office/drawing/2014/main" id="{D308D649-D10A-47EB-AAE4-CC9A21568FEB}"/>
              </a:ext>
            </a:extLst>
          </p:cNvPr>
          <p:cNvSpPr/>
          <p:nvPr/>
        </p:nvSpPr>
        <p:spPr>
          <a:xfrm>
            <a:off x="668044" y="1535207"/>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10" name="object 7">
            <a:extLst>
              <a:ext uri="{FF2B5EF4-FFF2-40B4-BE49-F238E27FC236}">
                <a16:creationId xmlns:a16="http://schemas.microsoft.com/office/drawing/2014/main" id="{DDFCD652-F3D8-4FC8-B9DD-85E546C36BBE}"/>
              </a:ext>
            </a:extLst>
          </p:cNvPr>
          <p:cNvSpPr/>
          <p:nvPr/>
        </p:nvSpPr>
        <p:spPr>
          <a:xfrm>
            <a:off x="799646" y="1685904"/>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11" name="object 8">
            <a:extLst>
              <a:ext uri="{FF2B5EF4-FFF2-40B4-BE49-F238E27FC236}">
                <a16:creationId xmlns:a16="http://schemas.microsoft.com/office/drawing/2014/main" id="{98F16E44-FD64-4CD2-AAAE-61CCD8738554}"/>
              </a:ext>
            </a:extLst>
          </p:cNvPr>
          <p:cNvSpPr/>
          <p:nvPr/>
        </p:nvSpPr>
        <p:spPr>
          <a:xfrm>
            <a:off x="2264291" y="1801007"/>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12" name="object 9">
            <a:extLst>
              <a:ext uri="{FF2B5EF4-FFF2-40B4-BE49-F238E27FC236}">
                <a16:creationId xmlns:a16="http://schemas.microsoft.com/office/drawing/2014/main" id="{8D1E2516-DCA6-4DF9-AF1A-73A37C7A8D21}"/>
              </a:ext>
            </a:extLst>
          </p:cNvPr>
          <p:cNvSpPr/>
          <p:nvPr/>
        </p:nvSpPr>
        <p:spPr>
          <a:xfrm>
            <a:off x="774794" y="1942156"/>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3" name="object 10">
            <a:extLst>
              <a:ext uri="{FF2B5EF4-FFF2-40B4-BE49-F238E27FC236}">
                <a16:creationId xmlns:a16="http://schemas.microsoft.com/office/drawing/2014/main" id="{F6C3DDC5-D3C8-4292-A1D2-09100813CF3D}"/>
              </a:ext>
            </a:extLst>
          </p:cNvPr>
          <p:cNvSpPr/>
          <p:nvPr/>
        </p:nvSpPr>
        <p:spPr>
          <a:xfrm>
            <a:off x="794294" y="1704857"/>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4" name="object 11">
            <a:extLst>
              <a:ext uri="{FF2B5EF4-FFF2-40B4-BE49-F238E27FC236}">
                <a16:creationId xmlns:a16="http://schemas.microsoft.com/office/drawing/2014/main" id="{E9DBF509-CD8B-4DE7-B7A5-400B741CFC0B}"/>
              </a:ext>
            </a:extLst>
          </p:cNvPr>
          <p:cNvSpPr/>
          <p:nvPr/>
        </p:nvSpPr>
        <p:spPr>
          <a:xfrm>
            <a:off x="930494" y="1555457"/>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5" name="object 12">
            <a:extLst>
              <a:ext uri="{FF2B5EF4-FFF2-40B4-BE49-F238E27FC236}">
                <a16:creationId xmlns:a16="http://schemas.microsoft.com/office/drawing/2014/main" id="{33434F73-208A-4E10-A537-CF2F042C3876}"/>
              </a:ext>
            </a:extLst>
          </p:cNvPr>
          <p:cNvSpPr/>
          <p:nvPr/>
        </p:nvSpPr>
        <p:spPr>
          <a:xfrm>
            <a:off x="956594" y="1942156"/>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6" name="object 13">
            <a:extLst>
              <a:ext uri="{FF2B5EF4-FFF2-40B4-BE49-F238E27FC236}">
                <a16:creationId xmlns:a16="http://schemas.microsoft.com/office/drawing/2014/main" id="{00E33EDC-4963-46C1-ABF1-A2715E65A569}"/>
              </a:ext>
            </a:extLst>
          </p:cNvPr>
          <p:cNvSpPr txBox="1"/>
          <p:nvPr/>
        </p:nvSpPr>
        <p:spPr>
          <a:xfrm>
            <a:off x="937165" y="293978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7" name="object 14">
            <a:extLst>
              <a:ext uri="{FF2B5EF4-FFF2-40B4-BE49-F238E27FC236}">
                <a16:creationId xmlns:a16="http://schemas.microsoft.com/office/drawing/2014/main" id="{B5CFFCF9-0796-4646-9CBF-8405B66E8B24}"/>
              </a:ext>
            </a:extLst>
          </p:cNvPr>
          <p:cNvSpPr txBox="1"/>
          <p:nvPr/>
        </p:nvSpPr>
        <p:spPr>
          <a:xfrm>
            <a:off x="1301467" y="86661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dirty="0">
              <a:latin typeface="Arial"/>
              <a:cs typeface="Arial"/>
            </a:endParaRPr>
          </a:p>
        </p:txBody>
      </p:sp>
      <p:sp>
        <p:nvSpPr>
          <p:cNvPr id="18" name="object 15">
            <a:extLst>
              <a:ext uri="{FF2B5EF4-FFF2-40B4-BE49-F238E27FC236}">
                <a16:creationId xmlns:a16="http://schemas.microsoft.com/office/drawing/2014/main" id="{89C0A6AF-33A9-432D-B4DD-8B42A7299E14}"/>
              </a:ext>
            </a:extLst>
          </p:cNvPr>
          <p:cNvSpPr txBox="1"/>
          <p:nvPr/>
        </p:nvSpPr>
        <p:spPr>
          <a:xfrm>
            <a:off x="266558" y="333141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9" name="object 17">
            <a:extLst>
              <a:ext uri="{FF2B5EF4-FFF2-40B4-BE49-F238E27FC236}">
                <a16:creationId xmlns:a16="http://schemas.microsoft.com/office/drawing/2014/main" id="{5C6D1311-2428-4981-A6CD-E328BA62462E}"/>
              </a:ext>
            </a:extLst>
          </p:cNvPr>
          <p:cNvSpPr/>
          <p:nvPr/>
        </p:nvSpPr>
        <p:spPr>
          <a:xfrm>
            <a:off x="251520" y="1306435"/>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20" name="object 18">
            <a:extLst>
              <a:ext uri="{FF2B5EF4-FFF2-40B4-BE49-F238E27FC236}">
                <a16:creationId xmlns:a16="http://schemas.microsoft.com/office/drawing/2014/main" id="{BF45CDC8-03F0-4045-9B8C-2E951CA27908}"/>
              </a:ext>
            </a:extLst>
          </p:cNvPr>
          <p:cNvSpPr/>
          <p:nvPr/>
        </p:nvSpPr>
        <p:spPr>
          <a:xfrm>
            <a:off x="251520" y="563209"/>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1" name="object 19">
            <a:extLst>
              <a:ext uri="{FF2B5EF4-FFF2-40B4-BE49-F238E27FC236}">
                <a16:creationId xmlns:a16="http://schemas.microsoft.com/office/drawing/2014/main" id="{0BC981E8-1A40-4BBF-8E44-5B7C0FCEBBCF}"/>
              </a:ext>
            </a:extLst>
          </p:cNvPr>
          <p:cNvSpPr/>
          <p:nvPr/>
        </p:nvSpPr>
        <p:spPr>
          <a:xfrm>
            <a:off x="251520" y="563209"/>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2" name="object 20">
            <a:extLst>
              <a:ext uri="{FF2B5EF4-FFF2-40B4-BE49-F238E27FC236}">
                <a16:creationId xmlns:a16="http://schemas.microsoft.com/office/drawing/2014/main" id="{A7C3BB94-9B37-404C-9B90-8C7CDCF07FA7}"/>
              </a:ext>
            </a:extLst>
          </p:cNvPr>
          <p:cNvSpPr/>
          <p:nvPr/>
        </p:nvSpPr>
        <p:spPr>
          <a:xfrm>
            <a:off x="464692" y="1306435"/>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3" name="object 21">
            <a:extLst>
              <a:ext uri="{FF2B5EF4-FFF2-40B4-BE49-F238E27FC236}">
                <a16:creationId xmlns:a16="http://schemas.microsoft.com/office/drawing/2014/main" id="{F00B808C-336E-4425-AC2B-A9A7185EE062}"/>
              </a:ext>
            </a:extLst>
          </p:cNvPr>
          <p:cNvSpPr/>
          <p:nvPr/>
        </p:nvSpPr>
        <p:spPr>
          <a:xfrm>
            <a:off x="1433905" y="382609"/>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24" name="object 22">
            <a:extLst>
              <a:ext uri="{FF2B5EF4-FFF2-40B4-BE49-F238E27FC236}">
                <a16:creationId xmlns:a16="http://schemas.microsoft.com/office/drawing/2014/main" id="{8FB663DC-F258-4949-A2E2-D3D526979FB1}"/>
              </a:ext>
            </a:extLst>
          </p:cNvPr>
          <p:cNvSpPr/>
          <p:nvPr/>
        </p:nvSpPr>
        <p:spPr>
          <a:xfrm>
            <a:off x="1391843" y="587229"/>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25" name="object 23">
            <a:extLst>
              <a:ext uri="{FF2B5EF4-FFF2-40B4-BE49-F238E27FC236}">
                <a16:creationId xmlns:a16="http://schemas.microsoft.com/office/drawing/2014/main" id="{314A5E6B-0ECF-4D4E-AFEE-839F9E51D67D}"/>
              </a:ext>
            </a:extLst>
          </p:cNvPr>
          <p:cNvSpPr/>
          <p:nvPr/>
        </p:nvSpPr>
        <p:spPr>
          <a:xfrm>
            <a:off x="1120558" y="866134"/>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26" name="object 24">
            <a:extLst>
              <a:ext uri="{FF2B5EF4-FFF2-40B4-BE49-F238E27FC236}">
                <a16:creationId xmlns:a16="http://schemas.microsoft.com/office/drawing/2014/main" id="{A88C1FE0-5600-41C4-9B57-CF152041A9BF}"/>
              </a:ext>
            </a:extLst>
          </p:cNvPr>
          <p:cNvSpPr/>
          <p:nvPr/>
        </p:nvSpPr>
        <p:spPr>
          <a:xfrm>
            <a:off x="1080271" y="1374660"/>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27" name="object 25">
            <a:extLst>
              <a:ext uri="{FF2B5EF4-FFF2-40B4-BE49-F238E27FC236}">
                <a16:creationId xmlns:a16="http://schemas.microsoft.com/office/drawing/2014/main" id="{A40647CC-D2B1-4469-B52C-6802298161F4}"/>
              </a:ext>
            </a:extLst>
          </p:cNvPr>
          <p:cNvSpPr/>
          <p:nvPr/>
        </p:nvSpPr>
        <p:spPr>
          <a:xfrm>
            <a:off x="3001540" y="1945456"/>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28" name="object 26">
            <a:extLst>
              <a:ext uri="{FF2B5EF4-FFF2-40B4-BE49-F238E27FC236}">
                <a16:creationId xmlns:a16="http://schemas.microsoft.com/office/drawing/2014/main" id="{8CACC128-AB42-45C5-82F5-7D9EB1A3B63C}"/>
              </a:ext>
            </a:extLst>
          </p:cNvPr>
          <p:cNvSpPr/>
          <p:nvPr/>
        </p:nvSpPr>
        <p:spPr>
          <a:xfrm>
            <a:off x="5310185" y="1929731"/>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29" name="object 27">
            <a:extLst>
              <a:ext uri="{FF2B5EF4-FFF2-40B4-BE49-F238E27FC236}">
                <a16:creationId xmlns:a16="http://schemas.microsoft.com/office/drawing/2014/main" id="{590D74B9-7532-4E46-B59E-95BAE8256664}"/>
              </a:ext>
            </a:extLst>
          </p:cNvPr>
          <p:cNvSpPr/>
          <p:nvPr/>
        </p:nvSpPr>
        <p:spPr>
          <a:xfrm>
            <a:off x="5550587" y="1427382"/>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0" name="object 28">
            <a:extLst>
              <a:ext uri="{FF2B5EF4-FFF2-40B4-BE49-F238E27FC236}">
                <a16:creationId xmlns:a16="http://schemas.microsoft.com/office/drawing/2014/main" id="{77E9A722-B174-49E8-A696-A0C56EB0EC3D}"/>
              </a:ext>
            </a:extLst>
          </p:cNvPr>
          <p:cNvSpPr/>
          <p:nvPr/>
        </p:nvSpPr>
        <p:spPr>
          <a:xfrm>
            <a:off x="5550587" y="563209"/>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1" name="object 29">
            <a:extLst>
              <a:ext uri="{FF2B5EF4-FFF2-40B4-BE49-F238E27FC236}">
                <a16:creationId xmlns:a16="http://schemas.microsoft.com/office/drawing/2014/main" id="{5A1DFBA3-1716-42B7-84FA-2F96FC846A27}"/>
              </a:ext>
            </a:extLst>
          </p:cNvPr>
          <p:cNvSpPr/>
          <p:nvPr/>
        </p:nvSpPr>
        <p:spPr>
          <a:xfrm>
            <a:off x="5550587" y="563209"/>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2" name="object 30">
            <a:extLst>
              <a:ext uri="{FF2B5EF4-FFF2-40B4-BE49-F238E27FC236}">
                <a16:creationId xmlns:a16="http://schemas.microsoft.com/office/drawing/2014/main" id="{158FF700-52D7-43DF-BB08-08EBCDCA7D63}"/>
              </a:ext>
            </a:extLst>
          </p:cNvPr>
          <p:cNvSpPr/>
          <p:nvPr/>
        </p:nvSpPr>
        <p:spPr>
          <a:xfrm>
            <a:off x="5642812" y="1427382"/>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3" name="object 31">
            <a:extLst>
              <a:ext uri="{FF2B5EF4-FFF2-40B4-BE49-F238E27FC236}">
                <a16:creationId xmlns:a16="http://schemas.microsoft.com/office/drawing/2014/main" id="{A9A52D31-291B-43C9-B843-1B1C8794E5CF}"/>
              </a:ext>
            </a:extLst>
          </p:cNvPr>
          <p:cNvSpPr txBox="1"/>
          <p:nvPr/>
        </p:nvSpPr>
        <p:spPr>
          <a:xfrm>
            <a:off x="2582386" y="188640"/>
            <a:ext cx="2263903" cy="695190"/>
          </a:xfrm>
          <a:prstGeom prst="rect">
            <a:avLst/>
          </a:prstGeom>
        </p:spPr>
        <p:txBody>
          <a:bodyPr vert="horz" wrap="square" lIns="0" tIns="0" rIns="0" bIns="0" rtlCol="0">
            <a:spAutoFit/>
          </a:bodyPr>
          <a:lstStyle/>
          <a:p>
            <a:pPr marL="12700">
              <a:lnSpc>
                <a:spcPts val="2735"/>
              </a:lnSpc>
            </a:pPr>
            <a:r>
              <a:rPr lang="en-US" sz="2400" spc="-5" dirty="0">
                <a:solidFill>
                  <a:srgbClr val="FF0000"/>
                </a:solidFill>
                <a:latin typeface="Arial"/>
                <a:cs typeface="Arial"/>
              </a:rPr>
              <a:t>32x32x3</a:t>
            </a:r>
            <a:r>
              <a:rPr lang="en-US" sz="2400" spc="-50" dirty="0">
                <a:solidFill>
                  <a:srgbClr val="FF0000"/>
                </a:solidFill>
                <a:latin typeface="Arial"/>
                <a:cs typeface="Arial"/>
              </a:rPr>
              <a:t> </a:t>
            </a:r>
            <a:r>
              <a:rPr lang="en-US" sz="2400" spc="-5" dirty="0">
                <a:solidFill>
                  <a:srgbClr val="FF0000"/>
                </a:solidFill>
                <a:latin typeface="Arial"/>
                <a:cs typeface="Arial"/>
              </a:rPr>
              <a:t>input</a:t>
            </a:r>
            <a:endParaRPr lang="en-US" sz="2400" dirty="0">
              <a:latin typeface="Arial"/>
              <a:cs typeface="Arial"/>
            </a:endParaRPr>
          </a:p>
          <a:p>
            <a:pPr marL="12700">
              <a:lnSpc>
                <a:spcPts val="2865"/>
              </a:lnSpc>
            </a:pPr>
            <a:r>
              <a:rPr lang="en-US" sz="2400" spc="-5" dirty="0">
                <a:solidFill>
                  <a:srgbClr val="0000FF"/>
                </a:solidFill>
                <a:latin typeface="Arial"/>
                <a:cs typeface="Arial"/>
              </a:rPr>
              <a:t>5x5x3</a:t>
            </a:r>
            <a:r>
              <a:rPr lang="en-US" sz="2400" spc="-60" dirty="0">
                <a:solidFill>
                  <a:srgbClr val="0000FF"/>
                </a:solidFill>
                <a:latin typeface="Arial"/>
                <a:cs typeface="Arial"/>
              </a:rPr>
              <a:t> </a:t>
            </a:r>
            <a:r>
              <a:rPr lang="en-US" sz="2400" spc="-5" dirty="0">
                <a:solidFill>
                  <a:srgbClr val="0000FF"/>
                </a:solidFill>
                <a:latin typeface="Arial"/>
                <a:cs typeface="Arial"/>
              </a:rPr>
              <a:t>filter</a:t>
            </a:r>
            <a:endParaRPr lang="en-US" sz="2400" dirty="0">
              <a:latin typeface="Arial"/>
              <a:cs typeface="Arial"/>
            </a:endParaRPr>
          </a:p>
        </p:txBody>
      </p:sp>
      <p:sp>
        <p:nvSpPr>
          <p:cNvPr id="34" name="object 32">
            <a:extLst>
              <a:ext uri="{FF2B5EF4-FFF2-40B4-BE49-F238E27FC236}">
                <a16:creationId xmlns:a16="http://schemas.microsoft.com/office/drawing/2014/main" id="{B1F1392A-9F10-45E1-A71D-9FFA4D163BFA}"/>
              </a:ext>
            </a:extLst>
          </p:cNvPr>
          <p:cNvSpPr txBox="1"/>
          <p:nvPr/>
        </p:nvSpPr>
        <p:spPr>
          <a:xfrm>
            <a:off x="5508104" y="335326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35" name="object 33">
            <a:extLst>
              <a:ext uri="{FF2B5EF4-FFF2-40B4-BE49-F238E27FC236}">
                <a16:creationId xmlns:a16="http://schemas.microsoft.com/office/drawing/2014/main" id="{154A1967-756B-48F8-9A5B-5766A212BD7F}"/>
              </a:ext>
            </a:extLst>
          </p:cNvPr>
          <p:cNvSpPr txBox="1"/>
          <p:nvPr/>
        </p:nvSpPr>
        <p:spPr>
          <a:xfrm>
            <a:off x="6175614" y="289758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36" name="object 34">
            <a:extLst>
              <a:ext uri="{FF2B5EF4-FFF2-40B4-BE49-F238E27FC236}">
                <a16:creationId xmlns:a16="http://schemas.microsoft.com/office/drawing/2014/main" id="{9E754E4E-8671-440B-B094-B7D285D887FB}"/>
              </a:ext>
            </a:extLst>
          </p:cNvPr>
          <p:cNvSpPr txBox="1"/>
          <p:nvPr/>
        </p:nvSpPr>
        <p:spPr>
          <a:xfrm>
            <a:off x="2945087" y="1486602"/>
            <a:ext cx="3904298" cy="1517018"/>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060575">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37" name="object 4">
            <a:extLst>
              <a:ext uri="{FF2B5EF4-FFF2-40B4-BE49-F238E27FC236}">
                <a16:creationId xmlns:a16="http://schemas.microsoft.com/office/drawing/2014/main" id="{CEA368F5-FCB0-423E-987A-DE6A197D7D07}"/>
              </a:ext>
            </a:extLst>
          </p:cNvPr>
          <p:cNvSpPr/>
          <p:nvPr/>
        </p:nvSpPr>
        <p:spPr>
          <a:xfrm>
            <a:off x="5566345" y="4353050"/>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8" name="object 5">
            <a:extLst>
              <a:ext uri="{FF2B5EF4-FFF2-40B4-BE49-F238E27FC236}">
                <a16:creationId xmlns:a16="http://schemas.microsoft.com/office/drawing/2014/main" id="{9F52AFBB-8104-473E-ADB9-C238FE37179D}"/>
              </a:ext>
            </a:extLst>
          </p:cNvPr>
          <p:cNvSpPr/>
          <p:nvPr/>
        </p:nvSpPr>
        <p:spPr>
          <a:xfrm>
            <a:off x="5566345" y="348887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9" name="object 6">
            <a:extLst>
              <a:ext uri="{FF2B5EF4-FFF2-40B4-BE49-F238E27FC236}">
                <a16:creationId xmlns:a16="http://schemas.microsoft.com/office/drawing/2014/main" id="{A247BFD9-9404-47B8-80AF-4A240C74B9CB}"/>
              </a:ext>
            </a:extLst>
          </p:cNvPr>
          <p:cNvSpPr/>
          <p:nvPr/>
        </p:nvSpPr>
        <p:spPr>
          <a:xfrm>
            <a:off x="5566345" y="3488877"/>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40" name="object 7">
            <a:extLst>
              <a:ext uri="{FF2B5EF4-FFF2-40B4-BE49-F238E27FC236}">
                <a16:creationId xmlns:a16="http://schemas.microsoft.com/office/drawing/2014/main" id="{CE256A39-ABF3-4641-B831-EDA2FDF108A4}"/>
              </a:ext>
            </a:extLst>
          </p:cNvPr>
          <p:cNvSpPr/>
          <p:nvPr/>
        </p:nvSpPr>
        <p:spPr>
          <a:xfrm>
            <a:off x="5658570" y="4353050"/>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41" name="object 8">
            <a:extLst>
              <a:ext uri="{FF2B5EF4-FFF2-40B4-BE49-F238E27FC236}">
                <a16:creationId xmlns:a16="http://schemas.microsoft.com/office/drawing/2014/main" id="{DE2D1BF0-CC73-497D-8A93-2ED1AA778681}"/>
              </a:ext>
            </a:extLst>
          </p:cNvPr>
          <p:cNvSpPr/>
          <p:nvPr/>
        </p:nvSpPr>
        <p:spPr>
          <a:xfrm>
            <a:off x="683802" y="4611572"/>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D8E9D3"/>
          </a:solidFill>
        </p:spPr>
        <p:txBody>
          <a:bodyPr wrap="square" lIns="0" tIns="0" rIns="0" bIns="0" rtlCol="0"/>
          <a:lstStyle/>
          <a:p>
            <a:endParaRPr/>
          </a:p>
        </p:txBody>
      </p:sp>
      <p:sp>
        <p:nvSpPr>
          <p:cNvPr id="42" name="object 9">
            <a:extLst>
              <a:ext uri="{FF2B5EF4-FFF2-40B4-BE49-F238E27FC236}">
                <a16:creationId xmlns:a16="http://schemas.microsoft.com/office/drawing/2014/main" id="{6470456A-3935-4896-8D90-A18E30AFD0AB}"/>
              </a:ext>
            </a:extLst>
          </p:cNvPr>
          <p:cNvSpPr/>
          <p:nvPr/>
        </p:nvSpPr>
        <p:spPr>
          <a:xfrm>
            <a:off x="683802" y="4460875"/>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43" name="object 10">
            <a:extLst>
              <a:ext uri="{FF2B5EF4-FFF2-40B4-BE49-F238E27FC236}">
                <a16:creationId xmlns:a16="http://schemas.microsoft.com/office/drawing/2014/main" id="{9610E1D1-F64A-4805-BB99-F48EBBA54F3D}"/>
              </a:ext>
            </a:extLst>
          </p:cNvPr>
          <p:cNvSpPr/>
          <p:nvPr/>
        </p:nvSpPr>
        <p:spPr>
          <a:xfrm>
            <a:off x="683802" y="4460875"/>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44" name="object 11">
            <a:extLst>
              <a:ext uri="{FF2B5EF4-FFF2-40B4-BE49-F238E27FC236}">
                <a16:creationId xmlns:a16="http://schemas.microsoft.com/office/drawing/2014/main" id="{FBBDAB92-4276-43CC-9323-5DF766221B34}"/>
              </a:ext>
            </a:extLst>
          </p:cNvPr>
          <p:cNvSpPr/>
          <p:nvPr/>
        </p:nvSpPr>
        <p:spPr>
          <a:xfrm>
            <a:off x="815404" y="4611572"/>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45" name="object 12">
            <a:extLst>
              <a:ext uri="{FF2B5EF4-FFF2-40B4-BE49-F238E27FC236}">
                <a16:creationId xmlns:a16="http://schemas.microsoft.com/office/drawing/2014/main" id="{2F5D775C-A277-478F-A6F1-F8E7B0759A6C}"/>
              </a:ext>
            </a:extLst>
          </p:cNvPr>
          <p:cNvSpPr/>
          <p:nvPr/>
        </p:nvSpPr>
        <p:spPr>
          <a:xfrm>
            <a:off x="2280049" y="4726675"/>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46" name="object 13">
            <a:extLst>
              <a:ext uri="{FF2B5EF4-FFF2-40B4-BE49-F238E27FC236}">
                <a16:creationId xmlns:a16="http://schemas.microsoft.com/office/drawing/2014/main" id="{06E1D784-D9E1-4DD0-9E43-F07B8984D77C}"/>
              </a:ext>
            </a:extLst>
          </p:cNvPr>
          <p:cNvSpPr/>
          <p:nvPr/>
        </p:nvSpPr>
        <p:spPr>
          <a:xfrm>
            <a:off x="790552" y="4867824"/>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47" name="object 14">
            <a:extLst>
              <a:ext uri="{FF2B5EF4-FFF2-40B4-BE49-F238E27FC236}">
                <a16:creationId xmlns:a16="http://schemas.microsoft.com/office/drawing/2014/main" id="{59ABD4CB-F55E-445D-B154-1E22905A2029}"/>
              </a:ext>
            </a:extLst>
          </p:cNvPr>
          <p:cNvSpPr/>
          <p:nvPr/>
        </p:nvSpPr>
        <p:spPr>
          <a:xfrm>
            <a:off x="810052" y="4630525"/>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48" name="object 15">
            <a:extLst>
              <a:ext uri="{FF2B5EF4-FFF2-40B4-BE49-F238E27FC236}">
                <a16:creationId xmlns:a16="http://schemas.microsoft.com/office/drawing/2014/main" id="{21665375-2A34-483D-A2A7-8A11A203DED1}"/>
              </a:ext>
            </a:extLst>
          </p:cNvPr>
          <p:cNvSpPr/>
          <p:nvPr/>
        </p:nvSpPr>
        <p:spPr>
          <a:xfrm>
            <a:off x="946252" y="4481125"/>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49" name="object 16">
            <a:extLst>
              <a:ext uri="{FF2B5EF4-FFF2-40B4-BE49-F238E27FC236}">
                <a16:creationId xmlns:a16="http://schemas.microsoft.com/office/drawing/2014/main" id="{2A89ABC4-C918-4FDD-8AB7-9A3B70B134EA}"/>
              </a:ext>
            </a:extLst>
          </p:cNvPr>
          <p:cNvSpPr/>
          <p:nvPr/>
        </p:nvSpPr>
        <p:spPr>
          <a:xfrm>
            <a:off x="972352" y="4867824"/>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50" name="object 17">
            <a:extLst>
              <a:ext uri="{FF2B5EF4-FFF2-40B4-BE49-F238E27FC236}">
                <a16:creationId xmlns:a16="http://schemas.microsoft.com/office/drawing/2014/main" id="{7DAE6356-407D-4A55-8630-2AB1637218B1}"/>
              </a:ext>
            </a:extLst>
          </p:cNvPr>
          <p:cNvSpPr txBox="1"/>
          <p:nvPr/>
        </p:nvSpPr>
        <p:spPr>
          <a:xfrm>
            <a:off x="952923" y="586544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1" name="object 18">
            <a:extLst>
              <a:ext uri="{FF2B5EF4-FFF2-40B4-BE49-F238E27FC236}">
                <a16:creationId xmlns:a16="http://schemas.microsoft.com/office/drawing/2014/main" id="{DDCE3DCA-1F33-4C38-AD38-5ADDE967F1CF}"/>
              </a:ext>
            </a:extLst>
          </p:cNvPr>
          <p:cNvSpPr txBox="1"/>
          <p:nvPr/>
        </p:nvSpPr>
        <p:spPr>
          <a:xfrm>
            <a:off x="1317225" y="379227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2" name="object 19">
            <a:extLst>
              <a:ext uri="{FF2B5EF4-FFF2-40B4-BE49-F238E27FC236}">
                <a16:creationId xmlns:a16="http://schemas.microsoft.com/office/drawing/2014/main" id="{41AF515B-FE03-4DE3-8846-3E3162C9FCA7}"/>
              </a:ext>
            </a:extLst>
          </p:cNvPr>
          <p:cNvSpPr txBox="1"/>
          <p:nvPr/>
        </p:nvSpPr>
        <p:spPr>
          <a:xfrm>
            <a:off x="282316" y="6257087"/>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53" name="object 21">
            <a:extLst>
              <a:ext uri="{FF2B5EF4-FFF2-40B4-BE49-F238E27FC236}">
                <a16:creationId xmlns:a16="http://schemas.microsoft.com/office/drawing/2014/main" id="{0EB5581F-34B6-44AD-BD5C-C072ACADC05A}"/>
              </a:ext>
            </a:extLst>
          </p:cNvPr>
          <p:cNvSpPr txBox="1"/>
          <p:nvPr/>
        </p:nvSpPr>
        <p:spPr>
          <a:xfrm>
            <a:off x="2598144" y="3155275"/>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38751C"/>
                </a:solidFill>
                <a:latin typeface="Arial"/>
                <a:cs typeface="Arial"/>
              </a:rPr>
              <a:t>5x5x3</a:t>
            </a:r>
            <a:r>
              <a:rPr sz="2400" spc="-60" dirty="0">
                <a:solidFill>
                  <a:srgbClr val="38751C"/>
                </a:solidFill>
                <a:latin typeface="Arial"/>
                <a:cs typeface="Arial"/>
              </a:rPr>
              <a:t> </a:t>
            </a:r>
            <a:r>
              <a:rPr sz="2400" spc="-5" dirty="0">
                <a:solidFill>
                  <a:srgbClr val="38751C"/>
                </a:solidFill>
                <a:latin typeface="Arial"/>
                <a:cs typeface="Arial"/>
              </a:rPr>
              <a:t>filter</a:t>
            </a:r>
            <a:endParaRPr sz="2400" dirty="0">
              <a:latin typeface="Arial"/>
              <a:cs typeface="Arial"/>
            </a:endParaRPr>
          </a:p>
        </p:txBody>
      </p:sp>
      <p:sp>
        <p:nvSpPr>
          <p:cNvPr id="54" name="object 22">
            <a:extLst>
              <a:ext uri="{FF2B5EF4-FFF2-40B4-BE49-F238E27FC236}">
                <a16:creationId xmlns:a16="http://schemas.microsoft.com/office/drawing/2014/main" id="{D19057BA-D06B-43BE-984C-AAA0A22A71D8}"/>
              </a:ext>
            </a:extLst>
          </p:cNvPr>
          <p:cNvSpPr/>
          <p:nvPr/>
        </p:nvSpPr>
        <p:spPr>
          <a:xfrm>
            <a:off x="1449663" y="3308277"/>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55" name="object 23">
            <a:extLst>
              <a:ext uri="{FF2B5EF4-FFF2-40B4-BE49-F238E27FC236}">
                <a16:creationId xmlns:a16="http://schemas.microsoft.com/office/drawing/2014/main" id="{E5329A86-4979-4F77-9B95-7D5A24BD6242}"/>
              </a:ext>
            </a:extLst>
          </p:cNvPr>
          <p:cNvSpPr/>
          <p:nvPr/>
        </p:nvSpPr>
        <p:spPr>
          <a:xfrm>
            <a:off x="1407601" y="3512897"/>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56" name="object 24">
            <a:extLst>
              <a:ext uri="{FF2B5EF4-FFF2-40B4-BE49-F238E27FC236}">
                <a16:creationId xmlns:a16="http://schemas.microsoft.com/office/drawing/2014/main" id="{8C520EDF-130E-4D9F-8B8A-C3FDDA2E689D}"/>
              </a:ext>
            </a:extLst>
          </p:cNvPr>
          <p:cNvSpPr/>
          <p:nvPr/>
        </p:nvSpPr>
        <p:spPr>
          <a:xfrm>
            <a:off x="1136316" y="3791802"/>
            <a:ext cx="1346200" cy="523240"/>
          </a:xfrm>
          <a:custGeom>
            <a:avLst/>
            <a:gdLst/>
            <a:ahLst/>
            <a:cxnLst/>
            <a:rect l="l" t="t" r="r" b="b"/>
            <a:pathLst>
              <a:path w="1346200" h="523239">
                <a:moveTo>
                  <a:pt x="1345632" y="0"/>
                </a:moveTo>
                <a:lnTo>
                  <a:pt x="0" y="523188"/>
                </a:lnTo>
              </a:path>
            </a:pathLst>
          </a:custGeom>
          <a:ln w="9524">
            <a:solidFill>
              <a:srgbClr val="38751C"/>
            </a:solidFill>
          </a:ln>
        </p:spPr>
        <p:txBody>
          <a:bodyPr wrap="square" lIns="0" tIns="0" rIns="0" bIns="0" rtlCol="0"/>
          <a:lstStyle/>
          <a:p>
            <a:endParaRPr/>
          </a:p>
        </p:txBody>
      </p:sp>
      <p:sp>
        <p:nvSpPr>
          <p:cNvPr id="57" name="object 25">
            <a:extLst>
              <a:ext uri="{FF2B5EF4-FFF2-40B4-BE49-F238E27FC236}">
                <a16:creationId xmlns:a16="http://schemas.microsoft.com/office/drawing/2014/main" id="{3FE445F2-B1E6-49FC-9FF7-AD1975CEC37E}"/>
              </a:ext>
            </a:extLst>
          </p:cNvPr>
          <p:cNvSpPr/>
          <p:nvPr/>
        </p:nvSpPr>
        <p:spPr>
          <a:xfrm>
            <a:off x="1096029" y="4300328"/>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38751C"/>
            </a:solidFill>
          </a:ln>
        </p:spPr>
        <p:txBody>
          <a:bodyPr wrap="square" lIns="0" tIns="0" rIns="0" bIns="0" rtlCol="0"/>
          <a:lstStyle/>
          <a:p>
            <a:endParaRPr/>
          </a:p>
        </p:txBody>
      </p:sp>
      <p:sp>
        <p:nvSpPr>
          <p:cNvPr id="58" name="object 26">
            <a:extLst>
              <a:ext uri="{FF2B5EF4-FFF2-40B4-BE49-F238E27FC236}">
                <a16:creationId xmlns:a16="http://schemas.microsoft.com/office/drawing/2014/main" id="{E76A7324-1666-4C19-A7E9-DCD8C986CED6}"/>
              </a:ext>
            </a:extLst>
          </p:cNvPr>
          <p:cNvSpPr/>
          <p:nvPr/>
        </p:nvSpPr>
        <p:spPr>
          <a:xfrm>
            <a:off x="3017298" y="4871124"/>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59" name="object 27">
            <a:extLst>
              <a:ext uri="{FF2B5EF4-FFF2-40B4-BE49-F238E27FC236}">
                <a16:creationId xmlns:a16="http://schemas.microsoft.com/office/drawing/2014/main" id="{9CAFD5E2-5697-4B3C-9060-3A15A7D392C2}"/>
              </a:ext>
            </a:extLst>
          </p:cNvPr>
          <p:cNvSpPr/>
          <p:nvPr/>
        </p:nvSpPr>
        <p:spPr>
          <a:xfrm>
            <a:off x="5325943" y="4855399"/>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60" name="object 28">
            <a:extLst>
              <a:ext uri="{FF2B5EF4-FFF2-40B4-BE49-F238E27FC236}">
                <a16:creationId xmlns:a16="http://schemas.microsoft.com/office/drawing/2014/main" id="{86DBD465-B8AF-4C77-8EB3-610FEE3DA605}"/>
              </a:ext>
            </a:extLst>
          </p:cNvPr>
          <p:cNvSpPr/>
          <p:nvPr/>
        </p:nvSpPr>
        <p:spPr>
          <a:xfrm>
            <a:off x="5944320" y="4353050"/>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61" name="object 29">
            <a:extLst>
              <a:ext uri="{FF2B5EF4-FFF2-40B4-BE49-F238E27FC236}">
                <a16:creationId xmlns:a16="http://schemas.microsoft.com/office/drawing/2014/main" id="{249116F5-4255-40C1-B3BE-5B4E3A9CE35D}"/>
              </a:ext>
            </a:extLst>
          </p:cNvPr>
          <p:cNvSpPr/>
          <p:nvPr/>
        </p:nvSpPr>
        <p:spPr>
          <a:xfrm>
            <a:off x="5944320" y="348887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62" name="object 30">
            <a:extLst>
              <a:ext uri="{FF2B5EF4-FFF2-40B4-BE49-F238E27FC236}">
                <a16:creationId xmlns:a16="http://schemas.microsoft.com/office/drawing/2014/main" id="{7E8B84AD-E098-4FAD-A912-13C07852086C}"/>
              </a:ext>
            </a:extLst>
          </p:cNvPr>
          <p:cNvSpPr/>
          <p:nvPr/>
        </p:nvSpPr>
        <p:spPr>
          <a:xfrm>
            <a:off x="5944320" y="3488877"/>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63" name="object 31">
            <a:extLst>
              <a:ext uri="{FF2B5EF4-FFF2-40B4-BE49-F238E27FC236}">
                <a16:creationId xmlns:a16="http://schemas.microsoft.com/office/drawing/2014/main" id="{C6E49339-93A6-49B0-9556-0890A1A9DC2C}"/>
              </a:ext>
            </a:extLst>
          </p:cNvPr>
          <p:cNvSpPr/>
          <p:nvPr/>
        </p:nvSpPr>
        <p:spPr>
          <a:xfrm>
            <a:off x="6036544" y="4353050"/>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65" name="object 33">
            <a:extLst>
              <a:ext uri="{FF2B5EF4-FFF2-40B4-BE49-F238E27FC236}">
                <a16:creationId xmlns:a16="http://schemas.microsoft.com/office/drawing/2014/main" id="{AC442224-B188-44F3-9B2E-4EA55116BC18}"/>
              </a:ext>
            </a:extLst>
          </p:cNvPr>
          <p:cNvSpPr txBox="1"/>
          <p:nvPr/>
        </p:nvSpPr>
        <p:spPr>
          <a:xfrm>
            <a:off x="5901842" y="627892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66" name="object 34">
            <a:extLst>
              <a:ext uri="{FF2B5EF4-FFF2-40B4-BE49-F238E27FC236}">
                <a16:creationId xmlns:a16="http://schemas.microsoft.com/office/drawing/2014/main" id="{349D556F-02C5-4B3B-9231-53D9FDFBFB91}"/>
              </a:ext>
            </a:extLst>
          </p:cNvPr>
          <p:cNvSpPr txBox="1"/>
          <p:nvPr/>
        </p:nvSpPr>
        <p:spPr>
          <a:xfrm>
            <a:off x="6569352" y="5823253"/>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67" name="object 35">
            <a:extLst>
              <a:ext uri="{FF2B5EF4-FFF2-40B4-BE49-F238E27FC236}">
                <a16:creationId xmlns:a16="http://schemas.microsoft.com/office/drawing/2014/main" id="{770FD468-DBCB-4621-95BA-1A079D962462}"/>
              </a:ext>
            </a:extLst>
          </p:cNvPr>
          <p:cNvSpPr txBox="1"/>
          <p:nvPr/>
        </p:nvSpPr>
        <p:spPr>
          <a:xfrm>
            <a:off x="2960847" y="4412270"/>
            <a:ext cx="3903104" cy="1796774"/>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438400">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68" name="object 36">
            <a:extLst>
              <a:ext uri="{FF2B5EF4-FFF2-40B4-BE49-F238E27FC236}">
                <a16:creationId xmlns:a16="http://schemas.microsoft.com/office/drawing/2014/main" id="{04F13E27-A000-46B1-B309-85CACC257A33}"/>
              </a:ext>
            </a:extLst>
          </p:cNvPr>
          <p:cNvSpPr/>
          <p:nvPr/>
        </p:nvSpPr>
        <p:spPr>
          <a:xfrm>
            <a:off x="267278" y="4232103"/>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9" name="object 37">
            <a:extLst>
              <a:ext uri="{FF2B5EF4-FFF2-40B4-BE49-F238E27FC236}">
                <a16:creationId xmlns:a16="http://schemas.microsoft.com/office/drawing/2014/main" id="{67A56F83-DBFD-444C-8F88-C362040D7242}"/>
              </a:ext>
            </a:extLst>
          </p:cNvPr>
          <p:cNvSpPr/>
          <p:nvPr/>
        </p:nvSpPr>
        <p:spPr>
          <a:xfrm>
            <a:off x="267278" y="3488877"/>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0" name="object 38">
            <a:extLst>
              <a:ext uri="{FF2B5EF4-FFF2-40B4-BE49-F238E27FC236}">
                <a16:creationId xmlns:a16="http://schemas.microsoft.com/office/drawing/2014/main" id="{8970026C-82D7-4023-A54B-D1570BB1F5C6}"/>
              </a:ext>
            </a:extLst>
          </p:cNvPr>
          <p:cNvSpPr/>
          <p:nvPr/>
        </p:nvSpPr>
        <p:spPr>
          <a:xfrm>
            <a:off x="267278" y="3488877"/>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1" name="object 39">
            <a:extLst>
              <a:ext uri="{FF2B5EF4-FFF2-40B4-BE49-F238E27FC236}">
                <a16:creationId xmlns:a16="http://schemas.microsoft.com/office/drawing/2014/main" id="{64508A01-F6F9-4972-A289-BEDE408C04D6}"/>
              </a:ext>
            </a:extLst>
          </p:cNvPr>
          <p:cNvSpPr/>
          <p:nvPr/>
        </p:nvSpPr>
        <p:spPr>
          <a:xfrm>
            <a:off x="480450" y="4232103"/>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72" name="Content Placeholder 2">
            <a:extLst>
              <a:ext uri="{FF2B5EF4-FFF2-40B4-BE49-F238E27FC236}">
                <a16:creationId xmlns:a16="http://schemas.microsoft.com/office/drawing/2014/main" id="{5569BDFE-0EA0-4539-B39C-4454172CCE27}"/>
              </a:ext>
            </a:extLst>
          </p:cNvPr>
          <p:cNvSpPr>
            <a:spLocks noGrp="1"/>
          </p:cNvSpPr>
          <p:nvPr>
            <p:ph idx="1"/>
          </p:nvPr>
        </p:nvSpPr>
        <p:spPr>
          <a:xfrm>
            <a:off x="7045969" y="836712"/>
            <a:ext cx="2043986" cy="1576867"/>
          </a:xfrm>
        </p:spPr>
        <p:txBody>
          <a:bodyPr/>
          <a:lstStyle/>
          <a:p>
            <a:pPr marL="0" indent="0">
              <a:buNone/>
            </a:pPr>
            <a:r>
              <a:rPr lang="en-US" sz="2000" dirty="0"/>
              <a:t>One (blue) filter generates one 2D activation map as output</a:t>
            </a:r>
            <a:endParaRPr lang="en-SE" sz="2000" dirty="0"/>
          </a:p>
        </p:txBody>
      </p:sp>
      <p:sp>
        <p:nvSpPr>
          <p:cNvPr id="73" name="TextBox 72">
            <a:extLst>
              <a:ext uri="{FF2B5EF4-FFF2-40B4-BE49-F238E27FC236}">
                <a16:creationId xmlns:a16="http://schemas.microsoft.com/office/drawing/2014/main" id="{DA53FCFD-57D6-4477-B4A0-9E8FD177D14A}"/>
              </a:ext>
            </a:extLst>
          </p:cNvPr>
          <p:cNvSpPr txBox="1"/>
          <p:nvPr/>
        </p:nvSpPr>
        <p:spPr>
          <a:xfrm>
            <a:off x="7039848" y="3158966"/>
            <a:ext cx="2050096" cy="3477875"/>
          </a:xfrm>
          <a:prstGeom prst="rect">
            <a:avLst/>
          </a:prstGeom>
          <a:noFill/>
        </p:spPr>
        <p:txBody>
          <a:bodyPr wrap="square">
            <a:spAutoFit/>
          </a:bodyPr>
          <a:lstStyle/>
          <a:p>
            <a:pPr marL="0" indent="0">
              <a:buNone/>
            </a:pPr>
            <a:r>
              <a:rPr lang="en-US" sz="2000" dirty="0"/>
              <a:t>Multiple (blue and green) filters generate multiple (blue and green) 2D activation maps, stacked </a:t>
            </a:r>
            <a:r>
              <a:rPr lang="en-US" sz="2000" b="0" i="0" dirty="0">
                <a:solidFill>
                  <a:srgbClr val="000000"/>
                </a:solidFill>
                <a:effectLst/>
                <a:latin typeface="Roboto"/>
              </a:rPr>
              <a:t>along the depth dimension to produce the 3D output volume</a:t>
            </a:r>
            <a:endParaRPr lang="en-SE" sz="2000" dirty="0"/>
          </a:p>
        </p:txBody>
      </p:sp>
    </p:spTree>
    <p:extLst>
      <p:ext uri="{BB962C8B-B14F-4D97-AF65-F5344CB8AC3E}">
        <p14:creationId xmlns:p14="http://schemas.microsoft.com/office/powerpoint/2010/main" val="1616209598"/>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3978</TotalTime>
  <Words>6824</Words>
  <Application>Microsoft Office PowerPoint</Application>
  <PresentationFormat>On-screen Show (4:3)</PresentationFormat>
  <Paragraphs>813</Paragraphs>
  <Slides>71</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71</vt:i4>
      </vt:variant>
    </vt:vector>
  </HeadingPairs>
  <TitlesOfParts>
    <vt:vector size="79" baseType="lpstr">
      <vt:lpstr>Roboto</vt:lpstr>
      <vt:lpstr>Arial</vt:lpstr>
      <vt:lpstr>Cambria Math</vt:lpstr>
      <vt:lpstr>Courier New</vt:lpstr>
      <vt:lpstr>Tahoma</vt:lpstr>
      <vt:lpstr>Times New Roman</vt:lpstr>
      <vt:lpstr>Wingdings</vt:lpstr>
      <vt:lpstr>Default Design</vt:lpstr>
      <vt:lpstr>LX CNNs and RNNs</vt:lpstr>
      <vt:lpstr>Classic Computer Vision</vt:lpstr>
      <vt:lpstr>Input Image Encoding</vt:lpstr>
      <vt:lpstr>Filters/Kernels in Computer Vision</vt:lpstr>
      <vt:lpstr>Effects of Convolution w. Common Filters</vt:lpstr>
      <vt:lpstr>Convolutional Neural Networks (CNN)</vt:lpstr>
      <vt:lpstr>Multi-Layer Perceptron vs. CNN </vt:lpstr>
      <vt:lpstr>Convolution Operation</vt:lpstr>
      <vt:lpstr>PowerPoint Presentation</vt:lpstr>
      <vt:lpstr>Stacked Activation Maps</vt:lpstr>
      <vt:lpstr>Receptive Field and Weight Sharing</vt:lpstr>
      <vt:lpstr>Filters and Activation Maps Example</vt:lpstr>
      <vt:lpstr>Typical CNN Architecture</vt:lpstr>
      <vt:lpstr>Feature Hierarchy</vt:lpstr>
      <vt:lpstr>7x7 input, 3x3 filter, stride=1 ⇒ output: 5x5 filter</vt:lpstr>
      <vt:lpstr>7x7 input, 3x3 filter, stride=2 ⇒ output: 3x3 filter</vt:lpstr>
      <vt:lpstr>7x7 input, 3x3 filter, stride=3 ⇒ output: ???</vt:lpstr>
      <vt:lpstr>Solution: Add Padding</vt:lpstr>
      <vt:lpstr>Computation of CONV Layer Sizes</vt:lpstr>
      <vt:lpstr>CONV Example 1: No Pad</vt:lpstr>
      <vt:lpstr>CONV Example 2: Same Padding</vt:lpstr>
      <vt:lpstr>CONV Example 3: Stride S=2</vt:lpstr>
      <vt:lpstr>CONV Example 4: Input Depth D_1=3</vt:lpstr>
      <vt:lpstr>CONV Example 5: Multiple Filters K=10 </vt:lpstr>
      <vt:lpstr>CONV Example 5: Neuron View</vt:lpstr>
      <vt:lpstr>CONV Example 6: Pad P=2</vt:lpstr>
      <vt:lpstr>CONV Example 7: 1×1 Filter </vt:lpstr>
      <vt:lpstr>Quiz</vt:lpstr>
      <vt:lpstr>Pooling and Fully-Connected Layers</vt:lpstr>
      <vt:lpstr>Pooling (Sub-Sampling) Layer</vt:lpstr>
      <vt:lpstr>Max Pooling w. Examples</vt:lpstr>
      <vt:lpstr>Overlapping Pooling</vt:lpstr>
      <vt:lpstr>FC Layer</vt:lpstr>
      <vt:lpstr>No. Params in Each Layer </vt:lpstr>
      <vt:lpstr>Case Study: LeNet-5 [LeCun et al. 1998] </vt:lpstr>
      <vt:lpstr>LeNet-5 Summary </vt:lpstr>
      <vt:lpstr>Case Study: AlexNet [Krizhevsky et al. 2012] </vt:lpstr>
      <vt:lpstr>Case Study: VGGNet [Simonyan and Zisserman, 2014]</vt:lpstr>
      <vt:lpstr>VGG-16 Details</vt:lpstr>
      <vt:lpstr>Stacked 3×3 CONV Layers</vt:lpstr>
      <vt:lpstr>VGGNet No. Params</vt:lpstr>
      <vt:lpstr>VGGNet Variants</vt:lpstr>
      <vt:lpstr>Case Study: GoogLeNet [Szegedy et al., 2014]</vt:lpstr>
      <vt:lpstr>GoogLeNet Size</vt:lpstr>
      <vt:lpstr>Case Study: Residual Networks (ResNet) [He et al. 2015]</vt:lpstr>
      <vt:lpstr>ResNet Variants</vt:lpstr>
      <vt:lpstr>ResNet Skip Connection</vt:lpstr>
      <vt:lpstr>Consider a 3-layer Network</vt:lpstr>
      <vt:lpstr>ResNet is Ensemble of Models</vt:lpstr>
      <vt:lpstr>Deeper Nets have Better Performance</vt:lpstr>
      <vt:lpstr>Case Study: Policy Network in AlphaGo</vt:lpstr>
      <vt:lpstr>Case Study: Stochastic Depth</vt:lpstr>
      <vt:lpstr>Layer Sizing Rules-of-Thumb</vt:lpstr>
      <vt:lpstr>Memory Size Considerations</vt:lpstr>
      <vt:lpstr>Deep Learning on Embedded Systems</vt:lpstr>
      <vt:lpstr>Weight Pruning</vt:lpstr>
      <vt:lpstr>Device vs. Cloud</vt:lpstr>
      <vt:lpstr>Example Scenario for Computational Offloading</vt:lpstr>
      <vt:lpstr>Collaborative Processing</vt:lpstr>
      <vt:lpstr>CNN Layer Patterns</vt:lpstr>
      <vt:lpstr>CNN Summary</vt:lpstr>
      <vt:lpstr> Recurrent Neural Network (RNN) </vt:lpstr>
      <vt:lpstr>RNN Architecture Variants</vt:lpstr>
      <vt:lpstr>RNN Many-to-Many Architecture</vt:lpstr>
      <vt:lpstr>Example: Character-Level  Language Model, Training Time</vt:lpstr>
      <vt:lpstr>Example: Character-Level  Language Model, Inference Time</vt:lpstr>
      <vt:lpstr>Example: Image Captioning</vt:lpstr>
      <vt:lpstr>Image Captioning: Word-Level  Language Model, Inference Time</vt:lpstr>
      <vt:lpstr>Image Captioning Examples</vt:lpstr>
      <vt:lpstr>RNN in AD</vt:lpstr>
      <vt:lpstr>RNN Summary</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342</cp:revision>
  <dcterms:created xsi:type="dcterms:W3CDTF">2020-03-21T16:53:45Z</dcterms:created>
  <dcterms:modified xsi:type="dcterms:W3CDTF">2021-03-28T12:22:50Z</dcterms:modified>
</cp:coreProperties>
</file>